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60"/>
  </p:notesMasterIdLst>
  <p:sldIdLst>
    <p:sldId id="256" r:id="rId2"/>
    <p:sldId id="258" r:id="rId3"/>
    <p:sldId id="297" r:id="rId4"/>
    <p:sldId id="346" r:id="rId5"/>
    <p:sldId id="401" r:id="rId6"/>
    <p:sldId id="348" r:id="rId7"/>
    <p:sldId id="349" r:id="rId8"/>
    <p:sldId id="350" r:id="rId9"/>
    <p:sldId id="351" r:id="rId10"/>
    <p:sldId id="352" r:id="rId11"/>
    <p:sldId id="354" r:id="rId12"/>
    <p:sldId id="353" r:id="rId13"/>
    <p:sldId id="357" r:id="rId14"/>
    <p:sldId id="358" r:id="rId15"/>
    <p:sldId id="299" r:id="rId16"/>
    <p:sldId id="359" r:id="rId17"/>
    <p:sldId id="360" r:id="rId18"/>
    <p:sldId id="318" r:id="rId19"/>
    <p:sldId id="320" r:id="rId20"/>
    <p:sldId id="405" r:id="rId21"/>
    <p:sldId id="322" r:id="rId22"/>
    <p:sldId id="324" r:id="rId23"/>
    <p:sldId id="326" r:id="rId24"/>
    <p:sldId id="361" r:id="rId25"/>
    <p:sldId id="342" r:id="rId26"/>
    <p:sldId id="335" r:id="rId27"/>
    <p:sldId id="364" r:id="rId28"/>
    <p:sldId id="365" r:id="rId29"/>
    <p:sldId id="366" r:id="rId30"/>
    <p:sldId id="367" r:id="rId31"/>
    <p:sldId id="400" r:id="rId32"/>
    <p:sldId id="368" r:id="rId33"/>
    <p:sldId id="369" r:id="rId34"/>
    <p:sldId id="370" r:id="rId35"/>
    <p:sldId id="371" r:id="rId36"/>
    <p:sldId id="372" r:id="rId37"/>
    <p:sldId id="373" r:id="rId38"/>
    <p:sldId id="374" r:id="rId39"/>
    <p:sldId id="375" r:id="rId40"/>
    <p:sldId id="378" r:id="rId41"/>
    <p:sldId id="379" r:id="rId42"/>
    <p:sldId id="380" r:id="rId43"/>
    <p:sldId id="381" r:id="rId44"/>
    <p:sldId id="382" r:id="rId45"/>
    <p:sldId id="383" r:id="rId46"/>
    <p:sldId id="384" r:id="rId47"/>
    <p:sldId id="385" r:id="rId48"/>
    <p:sldId id="387" r:id="rId49"/>
    <p:sldId id="388" r:id="rId50"/>
    <p:sldId id="390" r:id="rId51"/>
    <p:sldId id="391" r:id="rId52"/>
    <p:sldId id="392" r:id="rId53"/>
    <p:sldId id="393" r:id="rId54"/>
    <p:sldId id="394" r:id="rId55"/>
    <p:sldId id="395" r:id="rId56"/>
    <p:sldId id="397" r:id="rId57"/>
    <p:sldId id="398" r:id="rId58"/>
    <p:sldId id="399" r:id="rId59"/>
  </p:sldIdLst>
  <p:sldSz cx="9144000" cy="6858000" type="screen4x3"/>
  <p:notesSz cx="6858000" cy="9144000"/>
  <p:custDataLst>
    <p:tags r:id="rId61"/>
  </p:custDataLst>
  <p:defaultTextStyle>
    <a:defPPr>
      <a:defRPr lang="en-US"/>
    </a:defPPr>
    <a:lvl1pPr algn="l" rtl="0" fontAlgn="base">
      <a:spcBef>
        <a:spcPct val="20000"/>
      </a:spcBef>
      <a:spcAft>
        <a:spcPct val="0"/>
      </a:spcAft>
      <a:buChar char="•"/>
      <a:defRPr kern="1200">
        <a:solidFill>
          <a:schemeClr val="bg1"/>
        </a:solidFill>
        <a:latin typeface="Verdana" pitchFamily="34" charset="0"/>
        <a:ea typeface="+mn-ea"/>
        <a:cs typeface="+mn-cs"/>
      </a:defRPr>
    </a:lvl1pPr>
    <a:lvl2pPr marL="457200" algn="l" rtl="0" fontAlgn="base">
      <a:spcBef>
        <a:spcPct val="20000"/>
      </a:spcBef>
      <a:spcAft>
        <a:spcPct val="0"/>
      </a:spcAft>
      <a:buChar char="•"/>
      <a:defRPr kern="1200">
        <a:solidFill>
          <a:schemeClr val="bg1"/>
        </a:solidFill>
        <a:latin typeface="Verdana" pitchFamily="34" charset="0"/>
        <a:ea typeface="+mn-ea"/>
        <a:cs typeface="+mn-cs"/>
      </a:defRPr>
    </a:lvl2pPr>
    <a:lvl3pPr marL="914400" algn="l" rtl="0" fontAlgn="base">
      <a:spcBef>
        <a:spcPct val="20000"/>
      </a:spcBef>
      <a:spcAft>
        <a:spcPct val="0"/>
      </a:spcAft>
      <a:buChar char="•"/>
      <a:defRPr kern="1200">
        <a:solidFill>
          <a:schemeClr val="bg1"/>
        </a:solidFill>
        <a:latin typeface="Verdana" pitchFamily="34" charset="0"/>
        <a:ea typeface="+mn-ea"/>
        <a:cs typeface="+mn-cs"/>
      </a:defRPr>
    </a:lvl3pPr>
    <a:lvl4pPr marL="1371600" algn="l" rtl="0" fontAlgn="base">
      <a:spcBef>
        <a:spcPct val="20000"/>
      </a:spcBef>
      <a:spcAft>
        <a:spcPct val="0"/>
      </a:spcAft>
      <a:buChar char="•"/>
      <a:defRPr kern="1200">
        <a:solidFill>
          <a:schemeClr val="bg1"/>
        </a:solidFill>
        <a:latin typeface="Verdana" pitchFamily="34" charset="0"/>
        <a:ea typeface="+mn-ea"/>
        <a:cs typeface="+mn-cs"/>
      </a:defRPr>
    </a:lvl4pPr>
    <a:lvl5pPr marL="1828800" algn="l" rtl="0" fontAlgn="base">
      <a:spcBef>
        <a:spcPct val="20000"/>
      </a:spcBef>
      <a:spcAft>
        <a:spcPct val="0"/>
      </a:spcAft>
      <a:buChar char="•"/>
      <a:defRPr kern="1200">
        <a:solidFill>
          <a:schemeClr val="bg1"/>
        </a:solidFill>
        <a:latin typeface="Verdana" pitchFamily="34" charset="0"/>
        <a:ea typeface="+mn-ea"/>
        <a:cs typeface="+mn-cs"/>
      </a:defRPr>
    </a:lvl5pPr>
    <a:lvl6pPr marL="2286000" algn="l" defTabSz="914400" rtl="0" eaLnBrk="1" latinLnBrk="0" hangingPunct="1">
      <a:defRPr kern="1200">
        <a:solidFill>
          <a:schemeClr val="bg1"/>
        </a:solidFill>
        <a:latin typeface="Verdana" pitchFamily="34" charset="0"/>
        <a:ea typeface="+mn-ea"/>
        <a:cs typeface="+mn-cs"/>
      </a:defRPr>
    </a:lvl6pPr>
    <a:lvl7pPr marL="2743200" algn="l" defTabSz="914400" rtl="0" eaLnBrk="1" latinLnBrk="0" hangingPunct="1">
      <a:defRPr kern="1200">
        <a:solidFill>
          <a:schemeClr val="bg1"/>
        </a:solidFill>
        <a:latin typeface="Verdana" pitchFamily="34" charset="0"/>
        <a:ea typeface="+mn-ea"/>
        <a:cs typeface="+mn-cs"/>
      </a:defRPr>
    </a:lvl7pPr>
    <a:lvl8pPr marL="3200400" algn="l" defTabSz="914400" rtl="0" eaLnBrk="1" latinLnBrk="0" hangingPunct="1">
      <a:defRPr kern="1200">
        <a:solidFill>
          <a:schemeClr val="bg1"/>
        </a:solidFill>
        <a:latin typeface="Verdana" pitchFamily="34" charset="0"/>
        <a:ea typeface="+mn-ea"/>
        <a:cs typeface="+mn-cs"/>
      </a:defRPr>
    </a:lvl8pPr>
    <a:lvl9pPr marL="3657600" algn="l" defTabSz="914400" rtl="0" eaLnBrk="1" latinLnBrk="0" hangingPunct="1">
      <a:defRPr kern="1200">
        <a:solidFill>
          <a:schemeClr val="bg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5050"/>
    <a:srgbClr val="003366"/>
    <a:srgbClr val="3366FF"/>
    <a:srgbClr val="666699"/>
    <a:srgbClr val="6699FF"/>
    <a:srgbClr val="FF0000"/>
    <a:srgbClr val="4D4D4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9" autoAdjust="0"/>
    <p:restoredTop sz="81212" autoAdjust="0"/>
  </p:normalViewPr>
  <p:slideViewPr>
    <p:cSldViewPr>
      <p:cViewPr varScale="1">
        <p:scale>
          <a:sx n="88" d="100"/>
          <a:sy n="88" d="100"/>
        </p:scale>
        <p:origin x="6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ACAC5-7CAF-450C-9D80-1352297E8665}" type="doc">
      <dgm:prSet loTypeId="urn:microsoft.com/office/officeart/2008/layout/RadialCluster" loCatId="cycle" qsTypeId="urn:microsoft.com/office/officeart/2005/8/quickstyle/simple1" qsCatId="simple" csTypeId="urn:microsoft.com/office/officeart/2005/8/colors/accent2_4" csCatId="accent2" phldr="1"/>
      <dgm:spPr/>
      <dgm:t>
        <a:bodyPr/>
        <a:lstStyle/>
        <a:p>
          <a:endParaRPr lang="nl-BE"/>
        </a:p>
      </dgm:t>
    </dgm:pt>
    <dgm:pt modelId="{7BD532B6-AE2E-4468-82D0-EA6FDCF83FA1}">
      <dgm:prSet phldrT="[Text]" custT="1"/>
      <dgm:spPr/>
      <dgm:t>
        <a:bodyPr/>
        <a:lstStyle/>
        <a:p>
          <a:r>
            <a:rPr lang="nl-BE" sz="2400" dirty="0" smtClean="0"/>
            <a:t>inductieve statistiek</a:t>
          </a:r>
          <a:r>
            <a:rPr lang="nl-BE" sz="1700" dirty="0" smtClean="0"/>
            <a:t> </a:t>
          </a:r>
          <a:r>
            <a:rPr lang="nl-NL" sz="1700" dirty="0" smtClean="0"/>
            <a:t>conclusies trekken over populatie op basis van steekproefgegevens</a:t>
          </a:r>
          <a:endParaRPr lang="nl-BE" sz="1700" dirty="0"/>
        </a:p>
      </dgm:t>
    </dgm:pt>
    <dgm:pt modelId="{56FE35F5-0DAB-4CCD-A479-F9C52666BA3F}" type="parTrans" cxnId="{146179E1-571B-409D-B033-8F47DF729F4C}">
      <dgm:prSet/>
      <dgm:spPr/>
      <dgm:t>
        <a:bodyPr/>
        <a:lstStyle/>
        <a:p>
          <a:endParaRPr lang="nl-BE"/>
        </a:p>
      </dgm:t>
    </dgm:pt>
    <dgm:pt modelId="{C14E6159-AE38-4452-A1A5-D3C63B231FDD}" type="sibTrans" cxnId="{146179E1-571B-409D-B033-8F47DF729F4C}">
      <dgm:prSet/>
      <dgm:spPr/>
      <dgm:t>
        <a:bodyPr/>
        <a:lstStyle/>
        <a:p>
          <a:endParaRPr lang="nl-BE"/>
        </a:p>
      </dgm:t>
    </dgm:pt>
    <dgm:pt modelId="{CFD972B4-6ADB-4A3A-88DF-175AD8641A93}">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nl-BE" sz="2400" b="0" i="1" dirty="0" smtClean="0"/>
            <a:t>1</a:t>
          </a:r>
        </a:p>
        <a:p>
          <a:pPr algn="ctr"/>
          <a:r>
            <a:rPr lang="nl-BE" sz="2100" dirty="0" smtClean="0"/>
            <a:t>intervalestimatie</a:t>
          </a:r>
          <a:endParaRPr lang="nl-BE" sz="2100" dirty="0"/>
        </a:p>
      </dgm:t>
    </dgm:pt>
    <dgm:pt modelId="{0DAC688C-B867-4550-BEBE-A621CB5FFF00}" type="parTrans" cxnId="{46DF8874-95FA-40EF-AD5E-69F7D4E78BB4}">
      <dgm:prSet>
        <dgm:style>
          <a:lnRef idx="1">
            <a:schemeClr val="dk1"/>
          </a:lnRef>
          <a:fillRef idx="0">
            <a:schemeClr val="dk1"/>
          </a:fillRef>
          <a:effectRef idx="0">
            <a:schemeClr val="dk1"/>
          </a:effectRef>
          <a:fontRef idx="minor">
            <a:schemeClr val="tx1"/>
          </a:fontRef>
        </dgm:style>
      </dgm:prSet>
      <dgm:spPr/>
      <dgm:t>
        <a:bodyPr/>
        <a:lstStyle/>
        <a:p>
          <a:endParaRPr lang="nl-BE"/>
        </a:p>
      </dgm:t>
    </dgm:pt>
    <dgm:pt modelId="{C401ECFF-FF30-41A3-81CB-1DD28FBE4614}" type="sibTrans" cxnId="{46DF8874-95FA-40EF-AD5E-69F7D4E78BB4}">
      <dgm:prSet/>
      <dgm:spPr/>
      <dgm:t>
        <a:bodyPr/>
        <a:lstStyle/>
        <a:p>
          <a:endParaRPr lang="nl-BE"/>
        </a:p>
      </dgm:t>
    </dgm:pt>
    <dgm:pt modelId="{ED526DB7-E8C5-4853-8899-CF83278B4CB7}">
      <dgm:prSet phldrT="[Text]" custT="1">
        <dgm:style>
          <a:lnRef idx="2">
            <a:schemeClr val="dk1"/>
          </a:lnRef>
          <a:fillRef idx="1">
            <a:schemeClr val="lt1"/>
          </a:fillRef>
          <a:effectRef idx="0">
            <a:schemeClr val="dk1"/>
          </a:effectRef>
          <a:fontRef idx="minor">
            <a:schemeClr val="dk1"/>
          </a:fontRef>
        </dgm:style>
      </dgm:prSet>
      <dgm:spPr/>
      <dgm:t>
        <a:bodyPr/>
        <a:lstStyle/>
        <a:p>
          <a:pPr algn="l"/>
          <a:r>
            <a:rPr lang="nl-BE" sz="2100" i="1" dirty="0" smtClean="0"/>
            <a:t>2</a:t>
          </a:r>
        </a:p>
        <a:p>
          <a:pPr algn="ctr"/>
          <a:r>
            <a:rPr lang="nl-BE" sz="2100" dirty="0" smtClean="0"/>
            <a:t>hypothesetoetsing</a:t>
          </a:r>
          <a:endParaRPr lang="nl-BE" sz="2100" dirty="0"/>
        </a:p>
      </dgm:t>
    </dgm:pt>
    <dgm:pt modelId="{2690E6A5-2DA7-407F-968F-4AD00A0F99BB}" type="parTrans" cxnId="{D2E7FE91-F012-47E9-A54D-1B450E8A174D}">
      <dgm:prSet>
        <dgm:style>
          <a:lnRef idx="1">
            <a:schemeClr val="dk1"/>
          </a:lnRef>
          <a:fillRef idx="0">
            <a:schemeClr val="dk1"/>
          </a:fillRef>
          <a:effectRef idx="0">
            <a:schemeClr val="dk1"/>
          </a:effectRef>
          <a:fontRef idx="minor">
            <a:schemeClr val="tx1"/>
          </a:fontRef>
        </dgm:style>
      </dgm:prSet>
      <dgm:spPr/>
      <dgm:t>
        <a:bodyPr/>
        <a:lstStyle/>
        <a:p>
          <a:endParaRPr lang="nl-BE"/>
        </a:p>
      </dgm:t>
    </dgm:pt>
    <dgm:pt modelId="{542C70C6-9344-413C-B83D-DF7CF1637DBF}" type="sibTrans" cxnId="{D2E7FE91-F012-47E9-A54D-1B450E8A174D}">
      <dgm:prSet/>
      <dgm:spPr/>
      <dgm:t>
        <a:bodyPr/>
        <a:lstStyle/>
        <a:p>
          <a:endParaRPr lang="nl-BE"/>
        </a:p>
      </dgm:t>
    </dgm:pt>
    <dgm:pt modelId="{7ED5B87C-6584-447E-8D65-2A098EFA0203}" type="pres">
      <dgm:prSet presAssocID="{832ACAC5-7CAF-450C-9D80-1352297E8665}" presName="Name0" presStyleCnt="0">
        <dgm:presLayoutVars>
          <dgm:chMax val="1"/>
          <dgm:chPref val="1"/>
          <dgm:dir/>
          <dgm:animOne val="branch"/>
          <dgm:animLvl val="lvl"/>
        </dgm:presLayoutVars>
      </dgm:prSet>
      <dgm:spPr/>
      <dgm:t>
        <a:bodyPr/>
        <a:lstStyle/>
        <a:p>
          <a:endParaRPr lang="nl-BE"/>
        </a:p>
      </dgm:t>
    </dgm:pt>
    <dgm:pt modelId="{E0BA9AF7-C4A2-49C1-B85C-F3C899EB5FCA}" type="pres">
      <dgm:prSet presAssocID="{7BD532B6-AE2E-4468-82D0-EA6FDCF83FA1}" presName="singleCycle" presStyleCnt="0"/>
      <dgm:spPr/>
    </dgm:pt>
    <dgm:pt modelId="{BCF0D766-6EC7-4991-B95A-035176E603B2}" type="pres">
      <dgm:prSet presAssocID="{7BD532B6-AE2E-4468-82D0-EA6FDCF83FA1}" presName="singleCenter" presStyleLbl="node1" presStyleIdx="0" presStyleCnt="3" custScaleX="283496" custLinFactNeighborY="-41110">
        <dgm:presLayoutVars>
          <dgm:chMax val="7"/>
          <dgm:chPref val="7"/>
        </dgm:presLayoutVars>
      </dgm:prSet>
      <dgm:spPr/>
      <dgm:t>
        <a:bodyPr/>
        <a:lstStyle/>
        <a:p>
          <a:endParaRPr lang="nl-BE"/>
        </a:p>
      </dgm:t>
    </dgm:pt>
    <dgm:pt modelId="{B5B4AF99-D0C7-4A9F-B0EC-EC0602A79F60}" type="pres">
      <dgm:prSet presAssocID="{0DAC688C-B867-4550-BEBE-A621CB5FFF00}" presName="Name56" presStyleLbl="parChTrans1D2" presStyleIdx="0" presStyleCnt="2"/>
      <dgm:spPr/>
      <dgm:t>
        <a:bodyPr/>
        <a:lstStyle/>
        <a:p>
          <a:endParaRPr lang="nl-BE"/>
        </a:p>
      </dgm:t>
    </dgm:pt>
    <dgm:pt modelId="{F4A854DF-0577-4F5E-BC50-52CE64A94DFD}" type="pres">
      <dgm:prSet presAssocID="{CFD972B4-6ADB-4A3A-88DF-175AD8641A93}" presName="text0" presStyleLbl="node1" presStyleIdx="1" presStyleCnt="3" custScaleX="305496" custScaleY="152892" custRadScaleRad="145031" custRadScaleInc="-143578">
        <dgm:presLayoutVars>
          <dgm:bulletEnabled val="1"/>
        </dgm:presLayoutVars>
      </dgm:prSet>
      <dgm:spPr/>
      <dgm:t>
        <a:bodyPr/>
        <a:lstStyle/>
        <a:p>
          <a:endParaRPr lang="nl-BE"/>
        </a:p>
      </dgm:t>
    </dgm:pt>
    <dgm:pt modelId="{DFCE2E91-FF2E-4DD6-8992-BFDE15BDC4FD}" type="pres">
      <dgm:prSet presAssocID="{2690E6A5-2DA7-407F-968F-4AD00A0F99BB}" presName="Name56" presStyleLbl="parChTrans1D2" presStyleIdx="1" presStyleCnt="2"/>
      <dgm:spPr/>
      <dgm:t>
        <a:bodyPr/>
        <a:lstStyle/>
        <a:p>
          <a:endParaRPr lang="nl-BE"/>
        </a:p>
      </dgm:t>
    </dgm:pt>
    <dgm:pt modelId="{AE3FB5BB-6A26-4F1E-99A2-3764AF18C4F3}" type="pres">
      <dgm:prSet presAssocID="{ED526DB7-E8C5-4853-8899-CF83278B4CB7}" presName="text0" presStyleLbl="node1" presStyleIdx="2" presStyleCnt="3" custScaleX="352621" custScaleY="152892" custRadScaleRad="141124" custRadScaleInc="-57558">
        <dgm:presLayoutVars>
          <dgm:bulletEnabled val="1"/>
        </dgm:presLayoutVars>
      </dgm:prSet>
      <dgm:spPr/>
      <dgm:t>
        <a:bodyPr/>
        <a:lstStyle/>
        <a:p>
          <a:endParaRPr lang="nl-BE"/>
        </a:p>
      </dgm:t>
    </dgm:pt>
  </dgm:ptLst>
  <dgm:cxnLst>
    <dgm:cxn modelId="{46DF8874-95FA-40EF-AD5E-69F7D4E78BB4}" srcId="{7BD532B6-AE2E-4468-82D0-EA6FDCF83FA1}" destId="{CFD972B4-6ADB-4A3A-88DF-175AD8641A93}" srcOrd="0" destOrd="0" parTransId="{0DAC688C-B867-4550-BEBE-A621CB5FFF00}" sibTransId="{C401ECFF-FF30-41A3-81CB-1DD28FBE4614}"/>
    <dgm:cxn modelId="{9BB778C1-70E1-4F9E-8E07-8C5E8A98B9CA}" type="presOf" srcId="{7BD532B6-AE2E-4468-82D0-EA6FDCF83FA1}" destId="{BCF0D766-6EC7-4991-B95A-035176E603B2}" srcOrd="0" destOrd="0" presId="urn:microsoft.com/office/officeart/2008/layout/RadialCluster"/>
    <dgm:cxn modelId="{491D3EB7-8CAD-4A1C-91BB-8A51DDAB8453}" type="presOf" srcId="{2690E6A5-2DA7-407F-968F-4AD00A0F99BB}" destId="{DFCE2E91-FF2E-4DD6-8992-BFDE15BDC4FD}" srcOrd="0" destOrd="0" presId="urn:microsoft.com/office/officeart/2008/layout/RadialCluster"/>
    <dgm:cxn modelId="{6E91EFF2-47D1-4573-B44B-385F7D9EAC37}" type="presOf" srcId="{0DAC688C-B867-4550-BEBE-A621CB5FFF00}" destId="{B5B4AF99-D0C7-4A9F-B0EC-EC0602A79F60}" srcOrd="0" destOrd="0" presId="urn:microsoft.com/office/officeart/2008/layout/RadialCluster"/>
    <dgm:cxn modelId="{92428954-9741-4601-821B-45CB21125CD3}" type="presOf" srcId="{832ACAC5-7CAF-450C-9D80-1352297E8665}" destId="{7ED5B87C-6584-447E-8D65-2A098EFA0203}" srcOrd="0" destOrd="0" presId="urn:microsoft.com/office/officeart/2008/layout/RadialCluster"/>
    <dgm:cxn modelId="{381BF6D6-DFCC-4345-8C5F-689F02ACB10F}" type="presOf" srcId="{CFD972B4-6ADB-4A3A-88DF-175AD8641A93}" destId="{F4A854DF-0577-4F5E-BC50-52CE64A94DFD}" srcOrd="0" destOrd="0" presId="urn:microsoft.com/office/officeart/2008/layout/RadialCluster"/>
    <dgm:cxn modelId="{B570A3C7-52B5-45FE-90F8-56B57B60CF4D}" type="presOf" srcId="{ED526DB7-E8C5-4853-8899-CF83278B4CB7}" destId="{AE3FB5BB-6A26-4F1E-99A2-3764AF18C4F3}" srcOrd="0" destOrd="0" presId="urn:microsoft.com/office/officeart/2008/layout/RadialCluster"/>
    <dgm:cxn modelId="{146179E1-571B-409D-B033-8F47DF729F4C}" srcId="{832ACAC5-7CAF-450C-9D80-1352297E8665}" destId="{7BD532B6-AE2E-4468-82D0-EA6FDCF83FA1}" srcOrd="0" destOrd="0" parTransId="{56FE35F5-0DAB-4CCD-A479-F9C52666BA3F}" sibTransId="{C14E6159-AE38-4452-A1A5-D3C63B231FDD}"/>
    <dgm:cxn modelId="{D2E7FE91-F012-47E9-A54D-1B450E8A174D}" srcId="{7BD532B6-AE2E-4468-82D0-EA6FDCF83FA1}" destId="{ED526DB7-E8C5-4853-8899-CF83278B4CB7}" srcOrd="1" destOrd="0" parTransId="{2690E6A5-2DA7-407F-968F-4AD00A0F99BB}" sibTransId="{542C70C6-9344-413C-B83D-DF7CF1637DBF}"/>
    <dgm:cxn modelId="{8C080320-7641-4F10-BEE8-E07C212359A5}" type="presParOf" srcId="{7ED5B87C-6584-447E-8D65-2A098EFA0203}" destId="{E0BA9AF7-C4A2-49C1-B85C-F3C899EB5FCA}" srcOrd="0" destOrd="0" presId="urn:microsoft.com/office/officeart/2008/layout/RadialCluster"/>
    <dgm:cxn modelId="{E1CC8CD0-39F4-4112-B488-EF778C82F49F}" type="presParOf" srcId="{E0BA9AF7-C4A2-49C1-B85C-F3C899EB5FCA}" destId="{BCF0D766-6EC7-4991-B95A-035176E603B2}" srcOrd="0" destOrd="0" presId="urn:microsoft.com/office/officeart/2008/layout/RadialCluster"/>
    <dgm:cxn modelId="{BF7B8884-61EE-4CB1-8FA9-DCDC72DB2D3A}" type="presParOf" srcId="{E0BA9AF7-C4A2-49C1-B85C-F3C899EB5FCA}" destId="{B5B4AF99-D0C7-4A9F-B0EC-EC0602A79F60}" srcOrd="1" destOrd="0" presId="urn:microsoft.com/office/officeart/2008/layout/RadialCluster"/>
    <dgm:cxn modelId="{275C1581-34B1-4498-9E16-4808AA36BFE0}" type="presParOf" srcId="{E0BA9AF7-C4A2-49C1-B85C-F3C899EB5FCA}" destId="{F4A854DF-0577-4F5E-BC50-52CE64A94DFD}" srcOrd="2" destOrd="0" presId="urn:microsoft.com/office/officeart/2008/layout/RadialCluster"/>
    <dgm:cxn modelId="{B699E549-F92E-4CB9-8D67-7CFCC6096B09}" type="presParOf" srcId="{E0BA9AF7-C4A2-49C1-B85C-F3C899EB5FCA}" destId="{DFCE2E91-FF2E-4DD6-8992-BFDE15BDC4FD}" srcOrd="3" destOrd="0" presId="urn:microsoft.com/office/officeart/2008/layout/RadialCluster"/>
    <dgm:cxn modelId="{0F46784B-B19A-4D02-A2F7-AAA7293C847A}" type="presParOf" srcId="{E0BA9AF7-C4A2-49C1-B85C-F3C899EB5FCA}" destId="{AE3FB5BB-6A26-4F1E-99A2-3764AF18C4F3}"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969D25-CD7D-4E81-881D-DF6544052A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D1ADD7D-951D-48D3-B101-672638C92D25}">
      <dgm:prSet phldrT="[Text]"/>
      <dgm:spPr/>
      <dgm:t>
        <a:bodyPr/>
        <a:lstStyle/>
        <a:p>
          <a:r>
            <a:rPr lang="nl-BE" dirty="0" smtClean="0"/>
            <a:t>Parametrische toetsen</a:t>
          </a:r>
          <a:endParaRPr lang="en-US" dirty="0"/>
        </a:p>
      </dgm:t>
    </dgm:pt>
    <dgm:pt modelId="{3F32EBC9-7F28-4493-BCE3-9FF594E9624B}" type="parTrans" cxnId="{952E1419-EFBF-4797-8478-88AE9A40CE57}">
      <dgm:prSet/>
      <dgm:spPr/>
      <dgm:t>
        <a:bodyPr/>
        <a:lstStyle/>
        <a:p>
          <a:endParaRPr lang="en-US"/>
        </a:p>
      </dgm:t>
    </dgm:pt>
    <dgm:pt modelId="{38A20FC1-6116-49EA-B23A-FEEAF924E9C8}" type="sibTrans" cxnId="{952E1419-EFBF-4797-8478-88AE9A40CE57}">
      <dgm:prSet/>
      <dgm:spPr/>
      <dgm:t>
        <a:bodyPr/>
        <a:lstStyle/>
        <a:p>
          <a:endParaRPr lang="en-US"/>
        </a:p>
      </dgm:t>
    </dgm:pt>
    <dgm:pt modelId="{7F6494E5-92F3-4C57-A29F-EA82D2E42FD8}">
      <dgm:prSet phldrT="[Text]"/>
      <dgm:spPr/>
      <dgm:t>
        <a:bodyPr/>
        <a:lstStyle/>
        <a:p>
          <a:r>
            <a:rPr lang="nl-BE" dirty="0" smtClean="0"/>
            <a:t>variabelen normaal verdeeld in populatie</a:t>
          </a:r>
          <a:endParaRPr lang="en-US" dirty="0"/>
        </a:p>
      </dgm:t>
    </dgm:pt>
    <dgm:pt modelId="{D57BD74D-5249-4277-A2F6-14E7F75B3416}" type="parTrans" cxnId="{DCB47A93-512F-4F65-9D75-9E402D316A72}">
      <dgm:prSet/>
      <dgm:spPr/>
      <dgm:t>
        <a:bodyPr/>
        <a:lstStyle/>
        <a:p>
          <a:endParaRPr lang="en-US"/>
        </a:p>
      </dgm:t>
    </dgm:pt>
    <dgm:pt modelId="{7A6981B9-58F5-4D95-9C83-578FB5AB7602}" type="sibTrans" cxnId="{DCB47A93-512F-4F65-9D75-9E402D316A72}">
      <dgm:prSet/>
      <dgm:spPr/>
      <dgm:t>
        <a:bodyPr/>
        <a:lstStyle/>
        <a:p>
          <a:endParaRPr lang="en-US"/>
        </a:p>
      </dgm:t>
    </dgm:pt>
    <dgm:pt modelId="{786EBC0C-E6A7-47D6-A8FA-FCE8275EBCAC}">
      <dgm:prSet phldrT="[Text]"/>
      <dgm:spPr/>
      <dgm:t>
        <a:bodyPr/>
        <a:lstStyle/>
        <a:p>
          <a:r>
            <a:rPr lang="nl-BE" dirty="0" smtClean="0"/>
            <a:t>Non-parametrische toetsen</a:t>
          </a:r>
          <a:endParaRPr lang="en-US" dirty="0"/>
        </a:p>
      </dgm:t>
    </dgm:pt>
    <dgm:pt modelId="{4519257D-F34E-4D4E-A741-9DB1C9BCB848}" type="parTrans" cxnId="{F5DBCF72-11E5-4D23-A628-00E06E608769}">
      <dgm:prSet/>
      <dgm:spPr/>
      <dgm:t>
        <a:bodyPr/>
        <a:lstStyle/>
        <a:p>
          <a:endParaRPr lang="en-US"/>
        </a:p>
      </dgm:t>
    </dgm:pt>
    <dgm:pt modelId="{81A043B7-44DE-498A-9A51-7B4C617833EC}" type="sibTrans" cxnId="{F5DBCF72-11E5-4D23-A628-00E06E608769}">
      <dgm:prSet/>
      <dgm:spPr/>
      <dgm:t>
        <a:bodyPr/>
        <a:lstStyle/>
        <a:p>
          <a:endParaRPr lang="en-US"/>
        </a:p>
      </dgm:t>
    </dgm:pt>
    <dgm:pt modelId="{D2B418B0-0CAA-4251-A6D6-781C68840A10}">
      <dgm:prSet phldrT="[Text]"/>
      <dgm:spPr/>
      <dgm:t>
        <a:bodyPr/>
        <a:lstStyle/>
        <a:p>
          <a:r>
            <a:rPr lang="nl-BE" dirty="0" smtClean="0"/>
            <a:t>geen normale verdeling vereist</a:t>
          </a:r>
          <a:endParaRPr lang="en-US" dirty="0"/>
        </a:p>
      </dgm:t>
    </dgm:pt>
    <dgm:pt modelId="{99550445-6EB0-4C6B-888B-8A74B0B367DB}" type="parTrans" cxnId="{D39450DB-FEC2-4157-8955-BDADEE6DCB88}">
      <dgm:prSet/>
      <dgm:spPr/>
      <dgm:t>
        <a:bodyPr/>
        <a:lstStyle/>
        <a:p>
          <a:endParaRPr lang="en-US"/>
        </a:p>
      </dgm:t>
    </dgm:pt>
    <dgm:pt modelId="{FAC4B93D-5518-4035-9F73-BD9AAFF09C8B}" type="sibTrans" cxnId="{D39450DB-FEC2-4157-8955-BDADEE6DCB88}">
      <dgm:prSet/>
      <dgm:spPr/>
      <dgm:t>
        <a:bodyPr/>
        <a:lstStyle/>
        <a:p>
          <a:endParaRPr lang="en-US"/>
        </a:p>
      </dgm:t>
    </dgm:pt>
    <dgm:pt modelId="{993C88E9-13FC-4860-8202-DC6736C86D78}">
      <dgm:prSet/>
      <dgm:spPr/>
      <dgm:t>
        <a:bodyPr/>
        <a:lstStyle/>
        <a:p>
          <a:r>
            <a:rPr lang="nl-BE" dirty="0" smtClean="0"/>
            <a:t>(afhankelijke) variabelen gemeten op intervalniveau </a:t>
          </a:r>
        </a:p>
      </dgm:t>
    </dgm:pt>
    <dgm:pt modelId="{B401DC90-C1AE-48DA-894A-C28373D25E65}" type="parTrans" cxnId="{BACFEAEF-72B1-4BFC-B3F4-D3A0A7BA5B5C}">
      <dgm:prSet/>
      <dgm:spPr/>
      <dgm:t>
        <a:bodyPr/>
        <a:lstStyle/>
        <a:p>
          <a:endParaRPr lang="en-US"/>
        </a:p>
      </dgm:t>
    </dgm:pt>
    <dgm:pt modelId="{AB96B5F1-3791-4502-955C-0D12F42713A5}" type="sibTrans" cxnId="{BACFEAEF-72B1-4BFC-B3F4-D3A0A7BA5B5C}">
      <dgm:prSet/>
      <dgm:spPr/>
      <dgm:t>
        <a:bodyPr/>
        <a:lstStyle/>
        <a:p>
          <a:endParaRPr lang="en-US"/>
        </a:p>
      </dgm:t>
    </dgm:pt>
    <dgm:pt modelId="{1F6EA122-C2B7-495F-A77C-91B66B9C3F7C}">
      <dgm:prSet/>
      <dgm:spPr/>
      <dgm:t>
        <a:bodyPr/>
        <a:lstStyle/>
        <a:p>
          <a:r>
            <a:rPr lang="nl-BE" dirty="0" smtClean="0"/>
            <a:t>steekproeven hebben gelijke varianties *</a:t>
          </a:r>
        </a:p>
      </dgm:t>
    </dgm:pt>
    <dgm:pt modelId="{2F6F2202-47F3-4F92-89B9-96F2CC0C61EF}" type="parTrans" cxnId="{EDB25533-5034-45D1-B93F-DA2C53E87C14}">
      <dgm:prSet/>
      <dgm:spPr/>
      <dgm:t>
        <a:bodyPr/>
        <a:lstStyle/>
        <a:p>
          <a:endParaRPr lang="en-US"/>
        </a:p>
      </dgm:t>
    </dgm:pt>
    <dgm:pt modelId="{60A0BBC3-9001-433D-A010-56BA42ADF552}" type="sibTrans" cxnId="{EDB25533-5034-45D1-B93F-DA2C53E87C14}">
      <dgm:prSet/>
      <dgm:spPr/>
      <dgm:t>
        <a:bodyPr/>
        <a:lstStyle/>
        <a:p>
          <a:endParaRPr lang="en-US"/>
        </a:p>
      </dgm:t>
    </dgm:pt>
    <dgm:pt modelId="{98D9C335-A32F-4477-9E7C-AF8C1C7760C4}">
      <dgm:prSet/>
      <dgm:spPr/>
      <dgm:t>
        <a:bodyPr/>
        <a:lstStyle/>
        <a:p>
          <a:r>
            <a:rPr lang="nl-BE" smtClean="0"/>
            <a:t>voordeel: breder inzetbaar wegens minder voorwaarden, ook bij nominale- en ordinale variabelen</a:t>
          </a:r>
          <a:endParaRPr lang="nl-BE" dirty="0" smtClean="0"/>
        </a:p>
      </dgm:t>
    </dgm:pt>
    <dgm:pt modelId="{5E0C71C1-849D-49AD-A117-817F75EC3B92}" type="parTrans" cxnId="{27354C36-9AAF-4931-B49A-7EDF6BCE08B7}">
      <dgm:prSet/>
      <dgm:spPr/>
      <dgm:t>
        <a:bodyPr/>
        <a:lstStyle/>
        <a:p>
          <a:endParaRPr lang="en-US"/>
        </a:p>
      </dgm:t>
    </dgm:pt>
    <dgm:pt modelId="{3D40F7E2-39B5-44B9-A8FF-03A3977BF89D}" type="sibTrans" cxnId="{27354C36-9AAF-4931-B49A-7EDF6BCE08B7}">
      <dgm:prSet/>
      <dgm:spPr/>
      <dgm:t>
        <a:bodyPr/>
        <a:lstStyle/>
        <a:p>
          <a:endParaRPr lang="en-US"/>
        </a:p>
      </dgm:t>
    </dgm:pt>
    <dgm:pt modelId="{29FBCA7D-8425-4FFD-9845-6E4C1820DB98}">
      <dgm:prSet/>
      <dgm:spPr/>
      <dgm:t>
        <a:bodyPr/>
        <a:lstStyle/>
        <a:p>
          <a:r>
            <a:rPr lang="nl-BE" dirty="0" smtClean="0"/>
            <a:t>nadeel: minder snel significante resultaten</a:t>
          </a:r>
        </a:p>
      </dgm:t>
    </dgm:pt>
    <dgm:pt modelId="{DD85291F-32C1-44FA-A34D-A5CC4540B83A}" type="parTrans" cxnId="{63A1097A-E00F-4D6D-96BF-4EBD24FEA787}">
      <dgm:prSet/>
      <dgm:spPr/>
      <dgm:t>
        <a:bodyPr/>
        <a:lstStyle/>
        <a:p>
          <a:endParaRPr lang="en-US"/>
        </a:p>
      </dgm:t>
    </dgm:pt>
    <dgm:pt modelId="{92073B4B-2833-474C-9BA3-AB9EACAAF223}" type="sibTrans" cxnId="{63A1097A-E00F-4D6D-96BF-4EBD24FEA787}">
      <dgm:prSet/>
      <dgm:spPr/>
      <dgm:t>
        <a:bodyPr/>
        <a:lstStyle/>
        <a:p>
          <a:endParaRPr lang="en-US"/>
        </a:p>
      </dgm:t>
    </dgm:pt>
    <dgm:pt modelId="{D1AEB123-C1B4-4AEA-8300-834ACD2DA9BF}" type="pres">
      <dgm:prSet presAssocID="{B2969D25-CD7D-4E81-881D-DF6544052A00}" presName="Name0" presStyleCnt="0">
        <dgm:presLayoutVars>
          <dgm:dir/>
          <dgm:animLvl val="lvl"/>
          <dgm:resizeHandles val="exact"/>
        </dgm:presLayoutVars>
      </dgm:prSet>
      <dgm:spPr/>
      <dgm:t>
        <a:bodyPr/>
        <a:lstStyle/>
        <a:p>
          <a:endParaRPr lang="en-US"/>
        </a:p>
      </dgm:t>
    </dgm:pt>
    <dgm:pt modelId="{34BCCDDC-FBF3-4824-A66E-A8BCA9A99938}" type="pres">
      <dgm:prSet presAssocID="{1D1ADD7D-951D-48D3-B101-672638C92D25}" presName="composite" presStyleCnt="0"/>
      <dgm:spPr/>
    </dgm:pt>
    <dgm:pt modelId="{3A033946-9A52-438A-AD33-AB19EFFE1486}" type="pres">
      <dgm:prSet presAssocID="{1D1ADD7D-951D-48D3-B101-672638C92D25}" presName="parTx" presStyleLbl="alignNode1" presStyleIdx="0" presStyleCnt="2">
        <dgm:presLayoutVars>
          <dgm:chMax val="0"/>
          <dgm:chPref val="0"/>
          <dgm:bulletEnabled val="1"/>
        </dgm:presLayoutVars>
      </dgm:prSet>
      <dgm:spPr/>
      <dgm:t>
        <a:bodyPr/>
        <a:lstStyle/>
        <a:p>
          <a:endParaRPr lang="en-US"/>
        </a:p>
      </dgm:t>
    </dgm:pt>
    <dgm:pt modelId="{047604F1-3729-4D16-93CE-A7AB90149A9F}" type="pres">
      <dgm:prSet presAssocID="{1D1ADD7D-951D-48D3-B101-672638C92D25}" presName="desTx" presStyleLbl="alignAccFollowNode1" presStyleIdx="0" presStyleCnt="2">
        <dgm:presLayoutVars>
          <dgm:bulletEnabled val="1"/>
        </dgm:presLayoutVars>
      </dgm:prSet>
      <dgm:spPr/>
      <dgm:t>
        <a:bodyPr/>
        <a:lstStyle/>
        <a:p>
          <a:endParaRPr lang="en-US"/>
        </a:p>
      </dgm:t>
    </dgm:pt>
    <dgm:pt modelId="{36EF6AFE-1DA6-4FF0-BCE8-47CE43551455}" type="pres">
      <dgm:prSet presAssocID="{38A20FC1-6116-49EA-B23A-FEEAF924E9C8}" presName="space" presStyleCnt="0"/>
      <dgm:spPr/>
    </dgm:pt>
    <dgm:pt modelId="{658595C5-0795-4800-BAB0-AA0EBB59025D}" type="pres">
      <dgm:prSet presAssocID="{786EBC0C-E6A7-47D6-A8FA-FCE8275EBCAC}" presName="composite" presStyleCnt="0"/>
      <dgm:spPr/>
    </dgm:pt>
    <dgm:pt modelId="{DD859627-0394-45E8-BC75-2E9F48971BC1}" type="pres">
      <dgm:prSet presAssocID="{786EBC0C-E6A7-47D6-A8FA-FCE8275EBCAC}" presName="parTx" presStyleLbl="alignNode1" presStyleIdx="1" presStyleCnt="2">
        <dgm:presLayoutVars>
          <dgm:chMax val="0"/>
          <dgm:chPref val="0"/>
          <dgm:bulletEnabled val="1"/>
        </dgm:presLayoutVars>
      </dgm:prSet>
      <dgm:spPr/>
      <dgm:t>
        <a:bodyPr/>
        <a:lstStyle/>
        <a:p>
          <a:endParaRPr lang="en-US"/>
        </a:p>
      </dgm:t>
    </dgm:pt>
    <dgm:pt modelId="{AFB04C41-9EF3-442E-9D39-00AB97C43357}" type="pres">
      <dgm:prSet presAssocID="{786EBC0C-E6A7-47D6-A8FA-FCE8275EBCAC}" presName="desTx" presStyleLbl="alignAccFollowNode1" presStyleIdx="1" presStyleCnt="2">
        <dgm:presLayoutVars>
          <dgm:bulletEnabled val="1"/>
        </dgm:presLayoutVars>
      </dgm:prSet>
      <dgm:spPr/>
      <dgm:t>
        <a:bodyPr/>
        <a:lstStyle/>
        <a:p>
          <a:endParaRPr lang="en-US"/>
        </a:p>
      </dgm:t>
    </dgm:pt>
  </dgm:ptLst>
  <dgm:cxnLst>
    <dgm:cxn modelId="{AE86DEE7-075C-4F8A-A5C1-DDE7D3DE0752}" type="presOf" srcId="{993C88E9-13FC-4860-8202-DC6736C86D78}" destId="{047604F1-3729-4D16-93CE-A7AB90149A9F}" srcOrd="0" destOrd="1" presId="urn:microsoft.com/office/officeart/2005/8/layout/hList1"/>
    <dgm:cxn modelId="{952E1419-EFBF-4797-8478-88AE9A40CE57}" srcId="{B2969D25-CD7D-4E81-881D-DF6544052A00}" destId="{1D1ADD7D-951D-48D3-B101-672638C92D25}" srcOrd="0" destOrd="0" parTransId="{3F32EBC9-7F28-4493-BCE3-9FF594E9624B}" sibTransId="{38A20FC1-6116-49EA-B23A-FEEAF924E9C8}"/>
    <dgm:cxn modelId="{CC283FBE-BB81-43DE-9C3D-23A5F6C7B4F2}" type="presOf" srcId="{29FBCA7D-8425-4FFD-9845-6E4C1820DB98}" destId="{AFB04C41-9EF3-442E-9D39-00AB97C43357}" srcOrd="0" destOrd="2" presId="urn:microsoft.com/office/officeart/2005/8/layout/hList1"/>
    <dgm:cxn modelId="{7AA5F1FB-43A1-4AA2-BE87-83F222D98C73}" type="presOf" srcId="{D2B418B0-0CAA-4251-A6D6-781C68840A10}" destId="{AFB04C41-9EF3-442E-9D39-00AB97C43357}" srcOrd="0" destOrd="0" presId="urn:microsoft.com/office/officeart/2005/8/layout/hList1"/>
    <dgm:cxn modelId="{BACFEAEF-72B1-4BFC-B3F4-D3A0A7BA5B5C}" srcId="{1D1ADD7D-951D-48D3-B101-672638C92D25}" destId="{993C88E9-13FC-4860-8202-DC6736C86D78}" srcOrd="1" destOrd="0" parTransId="{B401DC90-C1AE-48DA-894A-C28373D25E65}" sibTransId="{AB96B5F1-3791-4502-955C-0D12F42713A5}"/>
    <dgm:cxn modelId="{83E0EB24-3867-461C-AC64-F5C6C04A4368}" type="presOf" srcId="{1D1ADD7D-951D-48D3-B101-672638C92D25}" destId="{3A033946-9A52-438A-AD33-AB19EFFE1486}" srcOrd="0" destOrd="0" presId="urn:microsoft.com/office/officeart/2005/8/layout/hList1"/>
    <dgm:cxn modelId="{6EC81408-056F-46C5-AEBA-798A99BA4067}" type="presOf" srcId="{98D9C335-A32F-4477-9E7C-AF8C1C7760C4}" destId="{AFB04C41-9EF3-442E-9D39-00AB97C43357}" srcOrd="0" destOrd="1" presId="urn:microsoft.com/office/officeart/2005/8/layout/hList1"/>
    <dgm:cxn modelId="{27354C36-9AAF-4931-B49A-7EDF6BCE08B7}" srcId="{786EBC0C-E6A7-47D6-A8FA-FCE8275EBCAC}" destId="{98D9C335-A32F-4477-9E7C-AF8C1C7760C4}" srcOrd="1" destOrd="0" parTransId="{5E0C71C1-849D-49AD-A117-817F75EC3B92}" sibTransId="{3D40F7E2-39B5-44B9-A8FF-03A3977BF89D}"/>
    <dgm:cxn modelId="{DCB47A93-512F-4F65-9D75-9E402D316A72}" srcId="{1D1ADD7D-951D-48D3-B101-672638C92D25}" destId="{7F6494E5-92F3-4C57-A29F-EA82D2E42FD8}" srcOrd="0" destOrd="0" parTransId="{D57BD74D-5249-4277-A2F6-14E7F75B3416}" sibTransId="{7A6981B9-58F5-4D95-9C83-578FB5AB7602}"/>
    <dgm:cxn modelId="{03850A35-9CC0-4742-9C27-93A2292A2F94}" type="presOf" srcId="{1F6EA122-C2B7-495F-A77C-91B66B9C3F7C}" destId="{047604F1-3729-4D16-93CE-A7AB90149A9F}" srcOrd="0" destOrd="2" presId="urn:microsoft.com/office/officeart/2005/8/layout/hList1"/>
    <dgm:cxn modelId="{0AE42EEB-9E5B-4513-81A1-9D18F58CBFE7}" type="presOf" srcId="{B2969D25-CD7D-4E81-881D-DF6544052A00}" destId="{D1AEB123-C1B4-4AEA-8300-834ACD2DA9BF}" srcOrd="0" destOrd="0" presId="urn:microsoft.com/office/officeart/2005/8/layout/hList1"/>
    <dgm:cxn modelId="{EF2BBD7E-0218-4688-B2B0-4458367EC330}" type="presOf" srcId="{786EBC0C-E6A7-47D6-A8FA-FCE8275EBCAC}" destId="{DD859627-0394-45E8-BC75-2E9F48971BC1}" srcOrd="0" destOrd="0" presId="urn:microsoft.com/office/officeart/2005/8/layout/hList1"/>
    <dgm:cxn modelId="{EDB25533-5034-45D1-B93F-DA2C53E87C14}" srcId="{1D1ADD7D-951D-48D3-B101-672638C92D25}" destId="{1F6EA122-C2B7-495F-A77C-91B66B9C3F7C}" srcOrd="2" destOrd="0" parTransId="{2F6F2202-47F3-4F92-89B9-96F2CC0C61EF}" sibTransId="{60A0BBC3-9001-433D-A010-56BA42ADF552}"/>
    <dgm:cxn modelId="{B200B25D-664D-4A54-8CD0-E5221D4C1E07}" type="presOf" srcId="{7F6494E5-92F3-4C57-A29F-EA82D2E42FD8}" destId="{047604F1-3729-4D16-93CE-A7AB90149A9F}" srcOrd="0" destOrd="0" presId="urn:microsoft.com/office/officeart/2005/8/layout/hList1"/>
    <dgm:cxn modelId="{F5DBCF72-11E5-4D23-A628-00E06E608769}" srcId="{B2969D25-CD7D-4E81-881D-DF6544052A00}" destId="{786EBC0C-E6A7-47D6-A8FA-FCE8275EBCAC}" srcOrd="1" destOrd="0" parTransId="{4519257D-F34E-4D4E-A741-9DB1C9BCB848}" sibTransId="{81A043B7-44DE-498A-9A51-7B4C617833EC}"/>
    <dgm:cxn modelId="{D39450DB-FEC2-4157-8955-BDADEE6DCB88}" srcId="{786EBC0C-E6A7-47D6-A8FA-FCE8275EBCAC}" destId="{D2B418B0-0CAA-4251-A6D6-781C68840A10}" srcOrd="0" destOrd="0" parTransId="{99550445-6EB0-4C6B-888B-8A74B0B367DB}" sibTransId="{FAC4B93D-5518-4035-9F73-BD9AAFF09C8B}"/>
    <dgm:cxn modelId="{63A1097A-E00F-4D6D-96BF-4EBD24FEA787}" srcId="{786EBC0C-E6A7-47D6-A8FA-FCE8275EBCAC}" destId="{29FBCA7D-8425-4FFD-9845-6E4C1820DB98}" srcOrd="2" destOrd="0" parTransId="{DD85291F-32C1-44FA-A34D-A5CC4540B83A}" sibTransId="{92073B4B-2833-474C-9BA3-AB9EACAAF223}"/>
    <dgm:cxn modelId="{5DAFBD89-E4AF-45E5-B032-E0E8EE9F1EC1}" type="presParOf" srcId="{D1AEB123-C1B4-4AEA-8300-834ACD2DA9BF}" destId="{34BCCDDC-FBF3-4824-A66E-A8BCA9A99938}" srcOrd="0" destOrd="0" presId="urn:microsoft.com/office/officeart/2005/8/layout/hList1"/>
    <dgm:cxn modelId="{A7F2A658-B0C5-49BC-874F-EFF9F08BBC06}" type="presParOf" srcId="{34BCCDDC-FBF3-4824-A66E-A8BCA9A99938}" destId="{3A033946-9A52-438A-AD33-AB19EFFE1486}" srcOrd="0" destOrd="0" presId="urn:microsoft.com/office/officeart/2005/8/layout/hList1"/>
    <dgm:cxn modelId="{31DF7F5F-45CD-46C4-B2F5-851DD8F9A0AC}" type="presParOf" srcId="{34BCCDDC-FBF3-4824-A66E-A8BCA9A99938}" destId="{047604F1-3729-4D16-93CE-A7AB90149A9F}" srcOrd="1" destOrd="0" presId="urn:microsoft.com/office/officeart/2005/8/layout/hList1"/>
    <dgm:cxn modelId="{06976842-5AB8-4C00-86F1-977A6964998E}" type="presParOf" srcId="{D1AEB123-C1B4-4AEA-8300-834ACD2DA9BF}" destId="{36EF6AFE-1DA6-4FF0-BCE8-47CE43551455}" srcOrd="1" destOrd="0" presId="urn:microsoft.com/office/officeart/2005/8/layout/hList1"/>
    <dgm:cxn modelId="{F2510A8F-B3ED-43FD-BE9D-0BADEC760086}" type="presParOf" srcId="{D1AEB123-C1B4-4AEA-8300-834ACD2DA9BF}" destId="{658595C5-0795-4800-BAB0-AA0EBB59025D}" srcOrd="2" destOrd="0" presId="urn:microsoft.com/office/officeart/2005/8/layout/hList1"/>
    <dgm:cxn modelId="{B8187B2A-442E-41E4-97C3-1CD776527B9C}" type="presParOf" srcId="{658595C5-0795-4800-BAB0-AA0EBB59025D}" destId="{DD859627-0394-45E8-BC75-2E9F48971BC1}" srcOrd="0" destOrd="0" presId="urn:microsoft.com/office/officeart/2005/8/layout/hList1"/>
    <dgm:cxn modelId="{3C1D7CC2-A9CB-45AB-95AF-D46E231DF64A}" type="presParOf" srcId="{658595C5-0795-4800-BAB0-AA0EBB59025D}" destId="{AFB04C41-9EF3-442E-9D39-00AB97C433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ACAC5-7CAF-450C-9D80-1352297E8665}" type="doc">
      <dgm:prSet loTypeId="urn:microsoft.com/office/officeart/2008/layout/RadialCluster" loCatId="cycle" qsTypeId="urn:microsoft.com/office/officeart/2005/8/quickstyle/simple1" qsCatId="simple" csTypeId="urn:microsoft.com/office/officeart/2005/8/colors/accent2_4" csCatId="accent2" phldr="1"/>
      <dgm:spPr/>
      <dgm:t>
        <a:bodyPr/>
        <a:lstStyle/>
        <a:p>
          <a:endParaRPr lang="nl-BE"/>
        </a:p>
      </dgm:t>
    </dgm:pt>
    <dgm:pt modelId="{CFD972B4-6ADB-4A3A-88DF-175AD8641A93}">
      <dgm:prSet phldrT="[Text]">
        <dgm:style>
          <a:lnRef idx="2">
            <a:schemeClr val="dk1"/>
          </a:lnRef>
          <a:fillRef idx="1">
            <a:schemeClr val="lt1"/>
          </a:fillRef>
          <a:effectRef idx="0">
            <a:schemeClr val="dk1"/>
          </a:effectRef>
          <a:fontRef idx="minor">
            <a:schemeClr val="dk1"/>
          </a:fontRef>
        </dgm:style>
      </dgm:prSet>
      <dgm:spPr/>
      <dgm:t>
        <a:bodyPr/>
        <a:lstStyle/>
        <a:p>
          <a:pPr algn="l"/>
          <a:r>
            <a:rPr lang="nl-BE" i="1" dirty="0" smtClean="0"/>
            <a:t>1</a:t>
          </a:r>
        </a:p>
        <a:p>
          <a:pPr algn="ctr"/>
          <a:r>
            <a:rPr lang="nl-BE" dirty="0" smtClean="0"/>
            <a:t>intervalestimatie</a:t>
          </a:r>
          <a:endParaRPr lang="nl-BE" dirty="0"/>
        </a:p>
      </dgm:t>
    </dgm:pt>
    <dgm:pt modelId="{0DAC688C-B867-4550-BEBE-A621CB5FFF00}" type="parTrans" cxnId="{46DF8874-95FA-40EF-AD5E-69F7D4E78BB4}">
      <dgm:prSet/>
      <dgm:spPr/>
      <dgm:t>
        <a:bodyPr/>
        <a:lstStyle/>
        <a:p>
          <a:endParaRPr lang="nl-BE"/>
        </a:p>
      </dgm:t>
    </dgm:pt>
    <dgm:pt modelId="{C401ECFF-FF30-41A3-81CB-1DD28FBE4614}" type="sibTrans" cxnId="{46DF8874-95FA-40EF-AD5E-69F7D4E78BB4}">
      <dgm:prSet/>
      <dgm:spPr/>
      <dgm:t>
        <a:bodyPr/>
        <a:lstStyle/>
        <a:p>
          <a:endParaRPr lang="nl-BE"/>
        </a:p>
      </dgm:t>
    </dgm:pt>
    <dgm:pt modelId="{ED526DB7-E8C5-4853-8899-CF83278B4CB7}">
      <dgm:prSet phldrT="[Text]">
        <dgm:style>
          <a:lnRef idx="2">
            <a:schemeClr val="accent1"/>
          </a:lnRef>
          <a:fillRef idx="1">
            <a:schemeClr val="lt1"/>
          </a:fillRef>
          <a:effectRef idx="0">
            <a:schemeClr val="accent1"/>
          </a:effectRef>
          <a:fontRef idx="minor">
            <a:schemeClr val="dk1"/>
          </a:fontRef>
        </dgm:style>
      </dgm:prSet>
      <dgm:spPr/>
      <dgm:t>
        <a:bodyPr/>
        <a:lstStyle/>
        <a:p>
          <a:r>
            <a:rPr lang="nl-BE" dirty="0" smtClean="0"/>
            <a:t>puntschatting</a:t>
          </a:r>
          <a:endParaRPr lang="nl-BE" dirty="0"/>
        </a:p>
      </dgm:t>
    </dgm:pt>
    <dgm:pt modelId="{2690E6A5-2DA7-407F-968F-4AD00A0F99BB}" type="parTrans" cxnId="{D2E7FE91-F012-47E9-A54D-1B450E8A174D}">
      <dgm:prSet>
        <dgm:style>
          <a:lnRef idx="1">
            <a:schemeClr val="dk1"/>
          </a:lnRef>
          <a:fillRef idx="0">
            <a:schemeClr val="dk1"/>
          </a:fillRef>
          <a:effectRef idx="0">
            <a:schemeClr val="dk1"/>
          </a:effectRef>
          <a:fontRef idx="minor">
            <a:schemeClr val="tx1"/>
          </a:fontRef>
        </dgm:style>
      </dgm:prSet>
      <dgm:spPr/>
      <dgm:t>
        <a:bodyPr/>
        <a:lstStyle/>
        <a:p>
          <a:endParaRPr lang="nl-BE"/>
        </a:p>
      </dgm:t>
    </dgm:pt>
    <dgm:pt modelId="{542C70C6-9344-413C-B83D-DF7CF1637DBF}" type="sibTrans" cxnId="{D2E7FE91-F012-47E9-A54D-1B450E8A174D}">
      <dgm:prSet/>
      <dgm:spPr/>
      <dgm:t>
        <a:bodyPr/>
        <a:lstStyle/>
        <a:p>
          <a:endParaRPr lang="nl-BE"/>
        </a:p>
      </dgm:t>
    </dgm:pt>
    <dgm:pt modelId="{A5AF2848-4E93-4F7B-A904-5D3B08FE3661}">
      <dgm:prSet phldrT="[Text]">
        <dgm:style>
          <a:lnRef idx="2">
            <a:schemeClr val="accent1"/>
          </a:lnRef>
          <a:fillRef idx="1">
            <a:schemeClr val="lt1"/>
          </a:fillRef>
          <a:effectRef idx="0">
            <a:schemeClr val="accent1"/>
          </a:effectRef>
          <a:fontRef idx="minor">
            <a:schemeClr val="dk1"/>
          </a:fontRef>
        </dgm:style>
      </dgm:prSet>
      <dgm:spPr/>
      <dgm:t>
        <a:bodyPr/>
        <a:lstStyle/>
        <a:p>
          <a:r>
            <a:rPr lang="nl-BE" dirty="0" smtClean="0"/>
            <a:t>intervalschatting</a:t>
          </a:r>
          <a:endParaRPr lang="nl-BE" dirty="0"/>
        </a:p>
      </dgm:t>
    </dgm:pt>
    <dgm:pt modelId="{F9D27BC9-DC66-45B0-A91B-1D316DFB93B3}" type="parTrans" cxnId="{A2DF3BE2-89A9-44F6-8D67-480B63E4D08E}">
      <dgm:prSet>
        <dgm:style>
          <a:lnRef idx="1">
            <a:schemeClr val="dk1"/>
          </a:lnRef>
          <a:fillRef idx="0">
            <a:schemeClr val="dk1"/>
          </a:fillRef>
          <a:effectRef idx="0">
            <a:schemeClr val="dk1"/>
          </a:effectRef>
          <a:fontRef idx="minor">
            <a:schemeClr val="tx1"/>
          </a:fontRef>
        </dgm:style>
      </dgm:prSet>
      <dgm:spPr/>
      <dgm:t>
        <a:bodyPr/>
        <a:lstStyle/>
        <a:p>
          <a:endParaRPr lang="nl-BE"/>
        </a:p>
      </dgm:t>
    </dgm:pt>
    <dgm:pt modelId="{71F9AE02-F62E-49D8-B610-64FA3B5DAC76}" type="sibTrans" cxnId="{A2DF3BE2-89A9-44F6-8D67-480B63E4D08E}">
      <dgm:prSet/>
      <dgm:spPr/>
      <dgm:t>
        <a:bodyPr/>
        <a:lstStyle/>
        <a:p>
          <a:endParaRPr lang="nl-BE"/>
        </a:p>
      </dgm:t>
    </dgm:pt>
    <dgm:pt modelId="{7ED5B87C-6584-447E-8D65-2A098EFA0203}" type="pres">
      <dgm:prSet presAssocID="{832ACAC5-7CAF-450C-9D80-1352297E8665}" presName="Name0" presStyleCnt="0">
        <dgm:presLayoutVars>
          <dgm:chMax val="1"/>
          <dgm:chPref val="1"/>
          <dgm:dir/>
          <dgm:animOne val="branch"/>
          <dgm:animLvl val="lvl"/>
        </dgm:presLayoutVars>
      </dgm:prSet>
      <dgm:spPr/>
      <dgm:t>
        <a:bodyPr/>
        <a:lstStyle/>
        <a:p>
          <a:endParaRPr lang="nl-BE"/>
        </a:p>
      </dgm:t>
    </dgm:pt>
    <dgm:pt modelId="{A38B45AB-8FAB-4CCE-BF5D-0CD8DC53C7BC}" type="pres">
      <dgm:prSet presAssocID="{CFD972B4-6ADB-4A3A-88DF-175AD8641A93}" presName="singleCycle" presStyleCnt="0"/>
      <dgm:spPr/>
    </dgm:pt>
    <dgm:pt modelId="{1FE78EAA-CE16-47CC-B27A-CD6ADDBEAD99}" type="pres">
      <dgm:prSet presAssocID="{CFD972B4-6ADB-4A3A-88DF-175AD8641A93}" presName="singleCenter" presStyleLbl="node1" presStyleIdx="0" presStyleCnt="3" custScaleX="222005" custLinFactNeighborX="-74381" custLinFactNeighborY="-46655">
        <dgm:presLayoutVars>
          <dgm:chMax val="7"/>
          <dgm:chPref val="7"/>
        </dgm:presLayoutVars>
      </dgm:prSet>
      <dgm:spPr/>
      <dgm:t>
        <a:bodyPr/>
        <a:lstStyle/>
        <a:p>
          <a:endParaRPr lang="nl-BE"/>
        </a:p>
      </dgm:t>
    </dgm:pt>
    <dgm:pt modelId="{DFCE2E91-FF2E-4DD6-8992-BFDE15BDC4FD}" type="pres">
      <dgm:prSet presAssocID="{2690E6A5-2DA7-407F-968F-4AD00A0F99BB}" presName="Name56" presStyleLbl="parChTrans1D2" presStyleIdx="0" presStyleCnt="2"/>
      <dgm:spPr/>
      <dgm:t>
        <a:bodyPr/>
        <a:lstStyle/>
        <a:p>
          <a:endParaRPr lang="nl-BE"/>
        </a:p>
      </dgm:t>
    </dgm:pt>
    <dgm:pt modelId="{AE3FB5BB-6A26-4F1E-99A2-3764AF18C4F3}" type="pres">
      <dgm:prSet presAssocID="{ED526DB7-E8C5-4853-8899-CF83278B4CB7}" presName="text0" presStyleLbl="node1" presStyleIdx="1" presStyleCnt="3" custScaleX="305496" custScaleY="152892" custRadScaleRad="135932" custRadScaleInc="-140415">
        <dgm:presLayoutVars>
          <dgm:bulletEnabled val="1"/>
        </dgm:presLayoutVars>
      </dgm:prSet>
      <dgm:spPr/>
      <dgm:t>
        <a:bodyPr/>
        <a:lstStyle/>
        <a:p>
          <a:endParaRPr lang="nl-BE"/>
        </a:p>
      </dgm:t>
    </dgm:pt>
    <dgm:pt modelId="{1D3F8C2E-4F7C-4EEE-9E0C-E7CAE391E647}" type="pres">
      <dgm:prSet presAssocID="{F9D27BC9-DC66-45B0-A91B-1D316DFB93B3}" presName="Name56" presStyleLbl="parChTrans1D2" presStyleIdx="1" presStyleCnt="2"/>
      <dgm:spPr/>
      <dgm:t>
        <a:bodyPr/>
        <a:lstStyle/>
        <a:p>
          <a:endParaRPr lang="nl-BE"/>
        </a:p>
      </dgm:t>
    </dgm:pt>
    <dgm:pt modelId="{3714C2BF-5611-4BFC-9BA3-B5EAEFD573AD}" type="pres">
      <dgm:prSet presAssocID="{A5AF2848-4E93-4F7B-A904-5D3B08FE3661}" presName="text0" presStyleLbl="node1" presStyleIdx="2" presStyleCnt="3" custScaleX="364456" custScaleY="147106" custRadScaleRad="114445" custRadScaleInc="-50300">
        <dgm:presLayoutVars>
          <dgm:bulletEnabled val="1"/>
        </dgm:presLayoutVars>
      </dgm:prSet>
      <dgm:spPr/>
      <dgm:t>
        <a:bodyPr/>
        <a:lstStyle/>
        <a:p>
          <a:endParaRPr lang="nl-BE"/>
        </a:p>
      </dgm:t>
    </dgm:pt>
  </dgm:ptLst>
  <dgm:cxnLst>
    <dgm:cxn modelId="{B521950C-F492-43A3-A482-212374570770}" type="presOf" srcId="{832ACAC5-7CAF-450C-9D80-1352297E8665}" destId="{7ED5B87C-6584-447E-8D65-2A098EFA0203}" srcOrd="0" destOrd="0" presId="urn:microsoft.com/office/officeart/2008/layout/RadialCluster"/>
    <dgm:cxn modelId="{80202737-420B-411C-9702-1D3719702D40}" type="presOf" srcId="{A5AF2848-4E93-4F7B-A904-5D3B08FE3661}" destId="{3714C2BF-5611-4BFC-9BA3-B5EAEFD573AD}" srcOrd="0" destOrd="0" presId="urn:microsoft.com/office/officeart/2008/layout/RadialCluster"/>
    <dgm:cxn modelId="{46DF8874-95FA-40EF-AD5E-69F7D4E78BB4}" srcId="{832ACAC5-7CAF-450C-9D80-1352297E8665}" destId="{CFD972B4-6ADB-4A3A-88DF-175AD8641A93}" srcOrd="0" destOrd="0" parTransId="{0DAC688C-B867-4550-BEBE-A621CB5FFF00}" sibTransId="{C401ECFF-FF30-41A3-81CB-1DD28FBE4614}"/>
    <dgm:cxn modelId="{9D488D5A-509E-4BA5-8F30-75CBD6A25D61}" type="presOf" srcId="{F9D27BC9-DC66-45B0-A91B-1D316DFB93B3}" destId="{1D3F8C2E-4F7C-4EEE-9E0C-E7CAE391E647}" srcOrd="0" destOrd="0" presId="urn:microsoft.com/office/officeart/2008/layout/RadialCluster"/>
    <dgm:cxn modelId="{D2E7FE91-F012-47E9-A54D-1B450E8A174D}" srcId="{CFD972B4-6ADB-4A3A-88DF-175AD8641A93}" destId="{ED526DB7-E8C5-4853-8899-CF83278B4CB7}" srcOrd="0" destOrd="0" parTransId="{2690E6A5-2DA7-407F-968F-4AD00A0F99BB}" sibTransId="{542C70C6-9344-413C-B83D-DF7CF1637DBF}"/>
    <dgm:cxn modelId="{285CD423-3653-4F97-9995-5979D329618E}" type="presOf" srcId="{CFD972B4-6ADB-4A3A-88DF-175AD8641A93}" destId="{1FE78EAA-CE16-47CC-B27A-CD6ADDBEAD99}" srcOrd="0" destOrd="0" presId="urn:microsoft.com/office/officeart/2008/layout/RadialCluster"/>
    <dgm:cxn modelId="{A2DF3BE2-89A9-44F6-8D67-480B63E4D08E}" srcId="{CFD972B4-6ADB-4A3A-88DF-175AD8641A93}" destId="{A5AF2848-4E93-4F7B-A904-5D3B08FE3661}" srcOrd="1" destOrd="0" parTransId="{F9D27BC9-DC66-45B0-A91B-1D316DFB93B3}" sibTransId="{71F9AE02-F62E-49D8-B610-64FA3B5DAC76}"/>
    <dgm:cxn modelId="{AE72ACD0-4D9F-4E48-BC9C-59962BC26528}" type="presOf" srcId="{ED526DB7-E8C5-4853-8899-CF83278B4CB7}" destId="{AE3FB5BB-6A26-4F1E-99A2-3764AF18C4F3}" srcOrd="0" destOrd="0" presId="urn:microsoft.com/office/officeart/2008/layout/RadialCluster"/>
    <dgm:cxn modelId="{9900F5FB-BE40-4EE4-A4BA-F0BCC40C02AF}" type="presOf" srcId="{2690E6A5-2DA7-407F-968F-4AD00A0F99BB}" destId="{DFCE2E91-FF2E-4DD6-8992-BFDE15BDC4FD}" srcOrd="0" destOrd="0" presId="urn:microsoft.com/office/officeart/2008/layout/RadialCluster"/>
    <dgm:cxn modelId="{FCA40720-FCB7-45EC-B8C3-49EDA6A5C10B}" type="presParOf" srcId="{7ED5B87C-6584-447E-8D65-2A098EFA0203}" destId="{A38B45AB-8FAB-4CCE-BF5D-0CD8DC53C7BC}" srcOrd="0" destOrd="0" presId="urn:microsoft.com/office/officeart/2008/layout/RadialCluster"/>
    <dgm:cxn modelId="{3DC6BCEC-2CD5-4730-9BE2-ED29B0DA4B18}" type="presParOf" srcId="{A38B45AB-8FAB-4CCE-BF5D-0CD8DC53C7BC}" destId="{1FE78EAA-CE16-47CC-B27A-CD6ADDBEAD99}" srcOrd="0" destOrd="0" presId="urn:microsoft.com/office/officeart/2008/layout/RadialCluster"/>
    <dgm:cxn modelId="{FF1E7508-51A9-4ABC-8C4D-AE0227F4BD7D}" type="presParOf" srcId="{A38B45AB-8FAB-4CCE-BF5D-0CD8DC53C7BC}" destId="{DFCE2E91-FF2E-4DD6-8992-BFDE15BDC4FD}" srcOrd="1" destOrd="0" presId="urn:microsoft.com/office/officeart/2008/layout/RadialCluster"/>
    <dgm:cxn modelId="{1AFDA445-09BC-43B1-A494-160A9B1F3D7C}" type="presParOf" srcId="{A38B45AB-8FAB-4CCE-BF5D-0CD8DC53C7BC}" destId="{AE3FB5BB-6A26-4F1E-99A2-3764AF18C4F3}" srcOrd="2" destOrd="0" presId="urn:microsoft.com/office/officeart/2008/layout/RadialCluster"/>
    <dgm:cxn modelId="{4973D836-BC87-4CDC-999E-56BBA80EEC45}" type="presParOf" srcId="{A38B45AB-8FAB-4CCE-BF5D-0CD8DC53C7BC}" destId="{1D3F8C2E-4F7C-4EEE-9E0C-E7CAE391E647}" srcOrd="3" destOrd="0" presId="urn:microsoft.com/office/officeart/2008/layout/RadialCluster"/>
    <dgm:cxn modelId="{FC6D7F19-BD2A-491B-89C5-BF9F452E3E4F}" type="presParOf" srcId="{A38B45AB-8FAB-4CCE-BF5D-0CD8DC53C7BC}" destId="{3714C2BF-5611-4BFC-9BA3-B5EAEFD573AD}"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1000" dirty="0" smtClean="0"/>
            <a:t>Theorie</a:t>
          </a:r>
          <a:endParaRPr lang="nl-BE" sz="1000" dirty="0"/>
        </a:p>
      </dgm:t>
    </dgm:pt>
    <dgm:pt modelId="{95DD1991-288A-41AF-A12B-6C59AA09D408}" type="parTrans" cxnId="{01D1D517-297B-4607-9BF0-46CF93AECBB3}">
      <dgm:prSet/>
      <dgm:spPr/>
      <dgm:t>
        <a:bodyPr/>
        <a:lstStyle/>
        <a:p>
          <a:endParaRPr lang="nl-BE"/>
        </a:p>
      </dgm:t>
    </dgm:pt>
    <dgm:pt modelId="{B5CBBD86-91B8-43D1-B52C-6F076585E008}" type="sibTrans" cxnId="{01D1D517-297B-4607-9BF0-46CF93AECBB3}">
      <dgm:prSet/>
      <dgm:spPr/>
      <dgm:t>
        <a:bodyPr/>
        <a:lstStyle/>
        <a:p>
          <a:endParaRPr lang="nl-BE"/>
        </a:p>
      </dgm:t>
    </dgm:pt>
    <dgm:pt modelId="{BE1E70FC-429D-4B59-880B-D9DFB181F339}">
      <dgm:prSet phldrT="[Text]" custT="1"/>
      <dgm:spPr/>
      <dgm:t>
        <a:bodyPr/>
        <a:lstStyle/>
        <a:p>
          <a:r>
            <a:rPr lang="nl-BE" sz="1000" dirty="0" smtClean="0"/>
            <a:t>Een verdachte heeft een moord gepleegd </a:t>
          </a:r>
          <a:endParaRPr lang="nl-BE" sz="1000" dirty="0"/>
        </a:p>
      </dgm:t>
    </dgm:pt>
    <dgm:pt modelId="{053969EC-5206-42C0-A3A2-4E1C374EC1D9}" type="parTrans" cxnId="{6EB5E2B1-08D8-4E92-A541-224FDAD37052}">
      <dgm:prSet/>
      <dgm:spPr/>
      <dgm:t>
        <a:bodyPr/>
        <a:lstStyle/>
        <a:p>
          <a:endParaRPr lang="nl-BE"/>
        </a:p>
      </dgm:t>
    </dgm:pt>
    <dgm:pt modelId="{35BAF66A-678A-49C3-8C6C-49A49137F79E}" type="sibTrans" cxnId="{6EB5E2B1-08D8-4E92-A541-224FDAD37052}">
      <dgm:prSet/>
      <dgm:spPr/>
      <dgm:t>
        <a:bodyPr/>
        <a:lstStyle/>
        <a:p>
          <a:endParaRPr lang="nl-BE"/>
        </a:p>
      </dgm:t>
    </dgm:pt>
    <dgm:pt modelId="{6BC139BA-5E0A-49CD-B87F-513B3F8E719B}">
      <dgm:prSet phldrT="[Text]" custT="1"/>
      <dgm:spPr/>
      <dgm:t>
        <a:bodyPr/>
        <a:lstStyle/>
        <a:p>
          <a:r>
            <a:rPr lang="nl-BE" sz="1000" dirty="0" smtClean="0"/>
            <a:t>Hypothese H1</a:t>
          </a:r>
          <a:endParaRPr lang="nl-BE" sz="1000" dirty="0"/>
        </a:p>
      </dgm:t>
    </dgm:pt>
    <dgm:pt modelId="{85CD0BF1-E21C-447B-91B4-BF5409DD7CE6}" type="parTrans" cxnId="{7E232BC4-38E8-4B2D-9102-09E78BBC4F3C}">
      <dgm:prSet/>
      <dgm:spPr/>
      <dgm:t>
        <a:bodyPr/>
        <a:lstStyle/>
        <a:p>
          <a:endParaRPr lang="nl-BE"/>
        </a:p>
      </dgm:t>
    </dgm:pt>
    <dgm:pt modelId="{A1A2679B-3A36-487C-9156-8AE3C03AD82D}" type="sibTrans" cxnId="{7E232BC4-38E8-4B2D-9102-09E78BBC4F3C}">
      <dgm:prSet/>
      <dgm:spPr/>
      <dgm:t>
        <a:bodyPr/>
        <a:lstStyle/>
        <a:p>
          <a:endParaRPr lang="nl-BE"/>
        </a:p>
      </dgm:t>
    </dgm:pt>
    <dgm:pt modelId="{FEFFE2CE-807D-4245-BB6E-ABE5CCD9B180}">
      <dgm:prSet phldrT="[Text]" custT="1"/>
      <dgm:spPr/>
      <dgm:t>
        <a:bodyPr/>
        <a:lstStyle/>
        <a:p>
          <a:r>
            <a:rPr lang="nl-BE" sz="1000" dirty="0" smtClean="0"/>
            <a:t>De verdachte is schuldig</a:t>
          </a:r>
          <a:endParaRPr lang="nl-BE" sz="1000" dirty="0"/>
        </a:p>
      </dgm:t>
    </dgm:pt>
    <dgm:pt modelId="{0B939E1E-F4F1-4481-A241-658771A38312}" type="parTrans" cxnId="{4F7C1159-3D42-4BC7-A40F-7E8CE58711D0}">
      <dgm:prSet/>
      <dgm:spPr/>
      <dgm:t>
        <a:bodyPr/>
        <a:lstStyle/>
        <a:p>
          <a:endParaRPr lang="nl-BE"/>
        </a:p>
      </dgm:t>
    </dgm:pt>
    <dgm:pt modelId="{C96931DD-01B0-4898-A932-25C18B4EEBFB}" type="sibTrans" cxnId="{4F7C1159-3D42-4BC7-A40F-7E8CE58711D0}">
      <dgm:prSet/>
      <dgm:spPr/>
      <dgm:t>
        <a:bodyPr/>
        <a:lstStyle/>
        <a:p>
          <a:endParaRPr lang="nl-BE"/>
        </a:p>
      </dgm:t>
    </dgm:pt>
    <dgm:pt modelId="{861B488A-D91E-4B65-9DAE-3B99D2DE685F}">
      <dgm:prSet phldrT="[Text]" custT="1"/>
      <dgm:spPr/>
      <dgm:t>
        <a:bodyPr/>
        <a:lstStyle/>
        <a:p>
          <a:r>
            <a:rPr lang="nl-BE" sz="1000" dirty="0" smtClean="0"/>
            <a:t>Bewijsmateriaal</a:t>
          </a:r>
          <a:endParaRPr lang="nl-BE" sz="1000" dirty="0"/>
        </a:p>
      </dgm:t>
    </dgm:pt>
    <dgm:pt modelId="{E12D5EF0-9FFD-4BF1-9834-24642ED6373A}" type="parTrans" cxnId="{8300FC6C-55A3-4F1B-821E-9E1327E68AFD}">
      <dgm:prSet/>
      <dgm:spPr/>
      <dgm:t>
        <a:bodyPr/>
        <a:lstStyle/>
        <a:p>
          <a:endParaRPr lang="nl-BE"/>
        </a:p>
      </dgm:t>
    </dgm:pt>
    <dgm:pt modelId="{634052FB-B1FA-4744-9FE2-E5F2722A71A0}" type="sibTrans" cxnId="{8300FC6C-55A3-4F1B-821E-9E1327E68AFD}">
      <dgm:prSet/>
      <dgm:spPr/>
      <dgm:t>
        <a:bodyPr/>
        <a:lstStyle/>
        <a:p>
          <a:endParaRPr lang="nl-BE"/>
        </a:p>
      </dgm:t>
    </dgm:pt>
    <dgm:pt modelId="{6AD79F87-8839-493F-972B-D3B4A8003E38}">
      <dgm:prSet phldrT="[Text]" custT="1"/>
      <dgm:spPr>
        <a:ln>
          <a:solidFill>
            <a:srgbClr val="C00000"/>
          </a:solidFill>
        </a:ln>
      </dgm:spPr>
      <dgm:t>
        <a:bodyPr/>
        <a:lstStyle/>
        <a:p>
          <a:r>
            <a:rPr lang="nl-BE" sz="1200" b="1" dirty="0" smtClean="0"/>
            <a:t>Verdict</a:t>
          </a:r>
          <a:endParaRPr lang="nl-BE" sz="1000" b="1" dirty="0"/>
        </a:p>
      </dgm:t>
    </dgm:pt>
    <dgm:pt modelId="{9D97D316-3EA6-4DD4-923C-4381ABD94E19}" type="parTrans" cxnId="{E29D2D4B-FAD3-4160-950C-168F46B2671B}">
      <dgm:prSet/>
      <dgm:spPr/>
      <dgm:t>
        <a:bodyPr/>
        <a:lstStyle/>
        <a:p>
          <a:endParaRPr lang="nl-BE"/>
        </a:p>
      </dgm:t>
    </dgm:pt>
    <dgm:pt modelId="{8AA062E7-0F45-4EEE-A863-330413958A79}" type="sibTrans" cxnId="{E29D2D4B-FAD3-4160-950C-168F46B2671B}">
      <dgm:prSet/>
      <dgm:spPr/>
      <dgm:t>
        <a:bodyPr/>
        <a:lstStyle/>
        <a:p>
          <a:endParaRPr lang="nl-BE"/>
        </a:p>
      </dgm:t>
    </dgm:pt>
    <dgm:pt modelId="{EEDFBEC4-CDF8-42B2-9C7C-EA887782E3ED}">
      <dgm:prSet phldrT="[Text]" custT="1"/>
      <dgm:spPr>
        <a:ln>
          <a:solidFill>
            <a:srgbClr val="C00000"/>
          </a:solidFill>
        </a:ln>
      </dgm:spPr>
      <dgm:t>
        <a:bodyPr/>
        <a:lstStyle/>
        <a:p>
          <a:r>
            <a:rPr lang="nl-BE" sz="1000" dirty="0" smtClean="0"/>
            <a:t>Onschuld verwerpen</a:t>
          </a:r>
          <a:endParaRPr lang="nl-BE" sz="1000" dirty="0"/>
        </a:p>
      </dgm:t>
    </dgm:pt>
    <dgm:pt modelId="{BDF24744-5B5D-4C05-B39C-6A66651924B5}" type="parTrans" cxnId="{4109B74E-5FDA-4BB5-B46F-58FEBE8FCD7A}">
      <dgm:prSet/>
      <dgm:spPr/>
      <dgm:t>
        <a:bodyPr/>
        <a:lstStyle/>
        <a:p>
          <a:endParaRPr lang="nl-BE"/>
        </a:p>
      </dgm:t>
    </dgm:pt>
    <dgm:pt modelId="{BA9334DA-80E8-4BDD-80B3-BE0398734A28}" type="sibTrans" cxnId="{4109B74E-5FDA-4BB5-B46F-58FEBE8FCD7A}">
      <dgm:prSet/>
      <dgm:spPr/>
      <dgm:t>
        <a:bodyPr/>
        <a:lstStyle/>
        <a:p>
          <a:endParaRPr lang="nl-BE"/>
        </a:p>
      </dgm:t>
    </dgm:pt>
    <dgm:pt modelId="{AD129573-478D-4559-999A-92A38D541E3F}">
      <dgm:prSet phldrT="[Text]" custT="1"/>
      <dgm:spPr>
        <a:ln>
          <a:solidFill>
            <a:srgbClr val="C00000"/>
          </a:solidFill>
        </a:ln>
      </dgm:spPr>
      <dgm:t>
        <a:bodyPr/>
        <a:lstStyle/>
        <a:p>
          <a:r>
            <a:rPr lang="nl-BE" sz="1000" dirty="0" smtClean="0"/>
            <a:t>Onschuld staande houden</a:t>
          </a:r>
          <a:endParaRPr lang="nl-BE" sz="1000" dirty="0"/>
        </a:p>
      </dgm:t>
    </dgm:pt>
    <dgm:pt modelId="{81FC7C10-55B3-47AE-8E6D-2148EF128ACC}" type="parTrans" cxnId="{5C6747D7-BB46-4BF3-AD03-B8F5C0919E89}">
      <dgm:prSet/>
      <dgm:spPr/>
      <dgm:t>
        <a:bodyPr/>
        <a:lstStyle/>
        <a:p>
          <a:endParaRPr lang="nl-BE"/>
        </a:p>
      </dgm:t>
    </dgm:pt>
    <dgm:pt modelId="{D5674074-75C7-4417-8418-F9FD9CFC7FF5}" type="sibTrans" cxnId="{5C6747D7-BB46-4BF3-AD03-B8F5C0919E89}">
      <dgm:prSet/>
      <dgm:spPr/>
      <dgm:t>
        <a:bodyPr/>
        <a:lstStyle/>
        <a:p>
          <a:endParaRPr lang="nl-BE"/>
        </a:p>
      </dgm:t>
    </dgm:pt>
    <dgm:pt modelId="{C46839E6-2E37-4EBC-B312-55FA569CF00E}">
      <dgm:prSet phldrT="[Text]" custT="1"/>
      <dgm:spPr>
        <a:ln>
          <a:solidFill>
            <a:srgbClr val="C00000"/>
          </a:solidFill>
        </a:ln>
      </dgm:spPr>
      <dgm:t>
        <a:bodyPr/>
        <a:lstStyle/>
        <a:p>
          <a:r>
            <a:rPr lang="nl-BE" sz="1200" b="1" dirty="0" smtClean="0"/>
            <a:t>Nulhypothese</a:t>
          </a:r>
          <a:r>
            <a:rPr lang="nl-BE" sz="1000" dirty="0" smtClean="0"/>
            <a:t> H0</a:t>
          </a:r>
          <a:endParaRPr lang="nl-BE" sz="1000" dirty="0"/>
        </a:p>
      </dgm:t>
    </dgm:pt>
    <dgm:pt modelId="{0C07B7A6-8BBB-4D2A-BD0C-97AAC9D559CC}" type="parTrans" cxnId="{FB8F3F6D-D0CC-4582-A991-BC64D4A80463}">
      <dgm:prSet/>
      <dgm:spPr/>
      <dgm:t>
        <a:bodyPr/>
        <a:lstStyle/>
        <a:p>
          <a:endParaRPr lang="nl-BE"/>
        </a:p>
      </dgm:t>
    </dgm:pt>
    <dgm:pt modelId="{B8DB7AD9-11B0-414D-8728-672609CDFDBB}" type="sibTrans" cxnId="{FB8F3F6D-D0CC-4582-A991-BC64D4A80463}">
      <dgm:prSet/>
      <dgm:spPr/>
      <dgm:t>
        <a:bodyPr/>
        <a:lstStyle/>
        <a:p>
          <a:endParaRPr lang="nl-BE"/>
        </a:p>
      </dgm:t>
    </dgm:pt>
    <dgm:pt modelId="{84C946D0-849A-490A-A214-968E2776CC85}">
      <dgm:prSet phldrT="[Text]" custT="1"/>
      <dgm:spPr>
        <a:ln>
          <a:solidFill>
            <a:srgbClr val="C00000"/>
          </a:solidFill>
        </a:ln>
      </dgm:spPr>
      <dgm:t>
        <a:bodyPr/>
        <a:lstStyle/>
        <a:p>
          <a:r>
            <a:rPr lang="nl-BE" sz="1000" dirty="0" smtClean="0"/>
            <a:t>De verdachte is onschuldig</a:t>
          </a:r>
          <a:endParaRPr lang="nl-BE" sz="1000" dirty="0"/>
        </a:p>
      </dgm:t>
    </dgm:pt>
    <dgm:pt modelId="{21EEF04C-8BC7-4E9B-96DD-BDA391BAB162}" type="parTrans" cxnId="{54C408B6-77EA-4AA4-8742-ADD16145369C}">
      <dgm:prSet/>
      <dgm:spPr/>
      <dgm:t>
        <a:bodyPr/>
        <a:lstStyle/>
        <a:p>
          <a:endParaRPr lang="nl-BE"/>
        </a:p>
      </dgm:t>
    </dgm:pt>
    <dgm:pt modelId="{06D534F1-7066-4658-B7E8-88610F858D86}" type="sibTrans" cxnId="{54C408B6-77EA-4AA4-8742-ADD16145369C}">
      <dgm:prSet/>
      <dgm:spPr/>
      <dgm:t>
        <a:bodyPr/>
        <a:lstStyle/>
        <a:p>
          <a:endParaRPr lang="nl-BE"/>
        </a:p>
      </dgm:t>
    </dgm:pt>
    <dgm:pt modelId="{CF611453-B260-4253-A296-AFE146673F5D}">
      <dgm:prSet phldrT="[Text]" custT="1"/>
      <dgm:spPr/>
      <dgm:t>
        <a:bodyPr/>
        <a:lstStyle/>
        <a:p>
          <a:r>
            <a:rPr lang="nl-BE" sz="1000" dirty="0" smtClean="0"/>
            <a:t>Geen alibi</a:t>
          </a:r>
          <a:endParaRPr lang="nl-BE" sz="1000" dirty="0"/>
        </a:p>
      </dgm:t>
    </dgm:pt>
    <dgm:pt modelId="{A42E95C1-EB7E-484A-9343-851D3F8F47C0}" type="parTrans" cxnId="{DAA33FCF-6050-45A1-8097-FE63AADDF421}">
      <dgm:prSet/>
      <dgm:spPr/>
      <dgm:t>
        <a:bodyPr/>
        <a:lstStyle/>
        <a:p>
          <a:endParaRPr lang="nl-BE"/>
        </a:p>
      </dgm:t>
    </dgm:pt>
    <dgm:pt modelId="{36E2336E-AE05-42AE-B5E3-C12C9ED5A4FC}" type="sibTrans" cxnId="{DAA33FCF-6050-45A1-8097-FE63AADDF421}">
      <dgm:prSet/>
      <dgm:spPr/>
      <dgm:t>
        <a:bodyPr/>
        <a:lstStyle/>
        <a:p>
          <a:endParaRPr lang="nl-BE"/>
        </a:p>
      </dgm:t>
    </dgm:pt>
    <dgm:pt modelId="{98BD3820-118E-48A0-A6E7-05C93904D037}">
      <dgm:prSet phldrT="[Text]" custT="1"/>
      <dgm:spPr/>
      <dgm:t>
        <a:bodyPr/>
        <a:lstStyle/>
        <a:p>
          <a:r>
            <a:rPr lang="nl-BE" sz="1000" dirty="0" smtClean="0"/>
            <a:t>Motief</a:t>
          </a:r>
          <a:endParaRPr lang="nl-BE" sz="1000" dirty="0"/>
        </a:p>
      </dgm:t>
    </dgm:pt>
    <dgm:pt modelId="{7BED5A37-B8BD-4FDD-82AA-0180AEDB72DB}" type="parTrans" cxnId="{79DC5AEC-B081-41A9-9700-9A268BD8D0F6}">
      <dgm:prSet/>
      <dgm:spPr/>
      <dgm:t>
        <a:bodyPr/>
        <a:lstStyle/>
        <a:p>
          <a:endParaRPr lang="nl-BE"/>
        </a:p>
      </dgm:t>
    </dgm:pt>
    <dgm:pt modelId="{8F3137D3-F582-4744-A2EC-2F27238BBBDB}" type="sibTrans" cxnId="{79DC5AEC-B081-41A9-9700-9A268BD8D0F6}">
      <dgm:prSet/>
      <dgm:spPr/>
      <dgm:t>
        <a:bodyPr/>
        <a:lstStyle/>
        <a:p>
          <a:endParaRPr lang="nl-BE"/>
        </a:p>
      </dgm:t>
    </dgm:pt>
    <dgm:pt modelId="{55388FEA-6DA2-4707-B0D6-A5CBAA5B64DC}">
      <dgm:prSet phldrT="[Text]" custT="1"/>
      <dgm:spPr/>
      <dgm:t>
        <a:bodyPr/>
        <a:lstStyle/>
        <a:p>
          <a:r>
            <a:rPr lang="nl-BE" sz="1000" dirty="0" smtClean="0"/>
            <a:t>DNA</a:t>
          </a:r>
          <a:endParaRPr lang="nl-BE" sz="1000" dirty="0"/>
        </a:p>
      </dgm:t>
    </dgm:pt>
    <dgm:pt modelId="{8633816F-6673-4FB5-91B5-6C083200DA0E}" type="parTrans" cxnId="{468A545E-CFF6-4922-A488-B5C43C9235DD}">
      <dgm:prSet/>
      <dgm:spPr/>
      <dgm:t>
        <a:bodyPr/>
        <a:lstStyle/>
        <a:p>
          <a:endParaRPr lang="nl-BE"/>
        </a:p>
      </dgm:t>
    </dgm:pt>
    <dgm:pt modelId="{40BFD315-D769-436C-A37B-1D7CB9EF4B4B}" type="sibTrans" cxnId="{468A545E-CFF6-4922-A488-B5C43C9235DD}">
      <dgm:prSet/>
      <dgm:spPr/>
      <dgm:t>
        <a:bodyPr/>
        <a:lstStyle/>
        <a:p>
          <a:endParaRPr lang="nl-BE"/>
        </a:p>
      </dgm:t>
    </dgm:pt>
    <dgm:pt modelId="{57E3CD09-A436-4BC6-82E5-28B2AF0C5AC1}">
      <dgm:prSet phldrT="[Text]" custT="1"/>
      <dgm:spPr/>
      <dgm:t>
        <a:bodyPr/>
        <a:lstStyle/>
        <a:p>
          <a:r>
            <a:rPr lang="nl-BE" sz="1000" dirty="0" smtClean="0"/>
            <a:t>…</a:t>
          </a:r>
          <a:endParaRPr lang="nl-BE" sz="1000" dirty="0"/>
        </a:p>
      </dgm:t>
    </dgm:pt>
    <dgm:pt modelId="{33291E25-7A7A-46B7-8C24-6A0CA35894DB}" type="parTrans" cxnId="{A94A4EB4-313B-47BF-BC42-4F9A85543B48}">
      <dgm:prSet/>
      <dgm:spPr/>
      <dgm:t>
        <a:bodyPr/>
        <a:lstStyle/>
        <a:p>
          <a:endParaRPr lang="nl-BE"/>
        </a:p>
      </dgm:t>
    </dgm:pt>
    <dgm:pt modelId="{832F032F-9BF1-452A-BA1C-C6FC85DCF608}" type="sibTrans" cxnId="{A94A4EB4-313B-47BF-BC42-4F9A85543B48}">
      <dgm:prSet/>
      <dgm:spPr/>
      <dgm:t>
        <a:bodyPr/>
        <a:lstStyle/>
        <a:p>
          <a:endParaRPr lang="nl-BE"/>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A94A4EB4-313B-47BF-BC42-4F9A85543B48}" srcId="{861B488A-D91E-4B65-9DAE-3B99D2DE685F}" destId="{57E3CD09-A436-4BC6-82E5-28B2AF0C5AC1}" srcOrd="3" destOrd="0" parTransId="{33291E25-7A7A-46B7-8C24-6A0CA35894DB}" sibTransId="{832F032F-9BF1-452A-BA1C-C6FC85DCF608}"/>
    <dgm:cxn modelId="{4109B74E-5FDA-4BB5-B46F-58FEBE8FCD7A}" srcId="{6AD79F87-8839-493F-972B-D3B4A8003E38}" destId="{EEDFBEC4-CDF8-42B2-9C7C-EA887782E3ED}" srcOrd="0" destOrd="0" parTransId="{BDF24744-5B5D-4C05-B39C-6A66651924B5}" sibTransId="{BA9334DA-80E8-4BDD-80B3-BE0398734A28}"/>
    <dgm:cxn modelId="{83590D4C-4AB2-472F-9A4D-C1907248F2EC}" type="presOf" srcId="{84C946D0-849A-490A-A214-968E2776CC85}" destId="{AB54B346-DF01-4A49-AB58-09B0F9D22709}" srcOrd="0" destOrd="1" presId="urn:microsoft.com/office/officeart/2005/8/layout/cycle3"/>
    <dgm:cxn modelId="{468A545E-CFF6-4922-A488-B5C43C9235DD}" srcId="{861B488A-D91E-4B65-9DAE-3B99D2DE685F}" destId="{55388FEA-6DA2-4707-B0D6-A5CBAA5B64DC}" srcOrd="2" destOrd="0" parTransId="{8633816F-6673-4FB5-91B5-6C083200DA0E}" sibTransId="{40BFD315-D769-436C-A37B-1D7CB9EF4B4B}"/>
    <dgm:cxn modelId="{4F7C1159-3D42-4BC7-A40F-7E8CE58711D0}" srcId="{6BC139BA-5E0A-49CD-B87F-513B3F8E719B}" destId="{FEFFE2CE-807D-4245-BB6E-ABE5CCD9B180}" srcOrd="0" destOrd="0" parTransId="{0B939E1E-F4F1-4481-A241-658771A38312}" sibTransId="{C96931DD-01B0-4898-A932-25C18B4EEBFB}"/>
    <dgm:cxn modelId="{5C6747D7-BB46-4BF3-AD03-B8F5C0919E89}" srcId="{6AD79F87-8839-493F-972B-D3B4A8003E38}" destId="{AD129573-478D-4559-999A-92A38D541E3F}" srcOrd="1" destOrd="0" parTransId="{81FC7C10-55B3-47AE-8E6D-2148EF128ACC}" sibTransId="{D5674074-75C7-4417-8418-F9FD9CFC7FF5}"/>
    <dgm:cxn modelId="{E29D2D4B-FAD3-4160-950C-168F46B2671B}" srcId="{FCAB0819-5FDF-4A11-8BFE-7D0772BB01C6}" destId="{6AD79F87-8839-493F-972B-D3B4A8003E38}" srcOrd="4" destOrd="0" parTransId="{9D97D316-3EA6-4DD4-923C-4381ABD94E19}" sibTransId="{8AA062E7-0F45-4EEE-A863-330413958A79}"/>
    <dgm:cxn modelId="{658BE4F4-C2B5-459A-A8C5-CC846FFA5408}" type="presOf" srcId="{BE1E70FC-429D-4B59-880B-D9DFB181F339}" destId="{4CD88BDC-2E86-4284-A86A-ACFC19E777F8}" srcOrd="0" destOrd="1" presId="urn:microsoft.com/office/officeart/2005/8/layout/cycle3"/>
    <dgm:cxn modelId="{FB8F3F6D-D0CC-4582-A991-BC64D4A80463}" srcId="{FCAB0819-5FDF-4A11-8BFE-7D0772BB01C6}" destId="{C46839E6-2E37-4EBC-B312-55FA569CF00E}" srcOrd="2" destOrd="0" parTransId="{0C07B7A6-8BBB-4D2A-BD0C-97AAC9D559CC}" sibTransId="{B8DB7AD9-11B0-414D-8728-672609CDFDBB}"/>
    <dgm:cxn modelId="{C7B18326-58D6-4F03-A166-D0BA6FDCBECF}" type="presOf" srcId="{6AD79F87-8839-493F-972B-D3B4A8003E38}" destId="{9E694845-1B6E-47D1-B90F-59B64C50A2D2}" srcOrd="0" destOrd="0" presId="urn:microsoft.com/office/officeart/2005/8/layout/cycle3"/>
    <dgm:cxn modelId="{60AE577F-8597-4029-B4FE-BD388EA222FC}" type="presOf" srcId="{B5CBBD86-91B8-43D1-B52C-6F076585E008}" destId="{4C0751F8-6957-4642-AFBD-EA407E303677}" srcOrd="0" destOrd="0" presId="urn:microsoft.com/office/officeart/2005/8/layout/cycle3"/>
    <dgm:cxn modelId="{79DC5AEC-B081-41A9-9700-9A268BD8D0F6}" srcId="{861B488A-D91E-4B65-9DAE-3B99D2DE685F}" destId="{98BD3820-118E-48A0-A6E7-05C93904D037}" srcOrd="1" destOrd="0" parTransId="{7BED5A37-B8BD-4FDD-82AA-0180AEDB72DB}" sibTransId="{8F3137D3-F582-4744-A2EC-2F27238BBBDB}"/>
    <dgm:cxn modelId="{CD5125F2-B04A-4836-B054-9DBCCE5F8516}" type="presOf" srcId="{C46839E6-2E37-4EBC-B312-55FA569CF00E}" destId="{AB54B346-DF01-4A49-AB58-09B0F9D22709}" srcOrd="0" destOrd="0" presId="urn:microsoft.com/office/officeart/2005/8/layout/cycle3"/>
    <dgm:cxn modelId="{1D7D4E76-E7A6-4881-9D52-E9C84DDC9526}" type="presOf" srcId="{FCAB0819-5FDF-4A11-8BFE-7D0772BB01C6}" destId="{2A869FB1-19E6-4C0A-A4BA-E8E1EB11C081}" srcOrd="0" destOrd="0" presId="urn:microsoft.com/office/officeart/2005/8/layout/cycle3"/>
    <dgm:cxn modelId="{7E232BC4-38E8-4B2D-9102-09E78BBC4F3C}" srcId="{FCAB0819-5FDF-4A11-8BFE-7D0772BB01C6}" destId="{6BC139BA-5E0A-49CD-B87F-513B3F8E719B}" srcOrd="1" destOrd="0" parTransId="{85CD0BF1-E21C-447B-91B4-BF5409DD7CE6}" sibTransId="{A1A2679B-3A36-487C-9156-8AE3C03AD82D}"/>
    <dgm:cxn modelId="{8300FC6C-55A3-4F1B-821E-9E1327E68AFD}" srcId="{FCAB0819-5FDF-4A11-8BFE-7D0772BB01C6}" destId="{861B488A-D91E-4B65-9DAE-3B99D2DE685F}" srcOrd="3" destOrd="0" parTransId="{E12D5EF0-9FFD-4BF1-9834-24642ED6373A}" sibTransId="{634052FB-B1FA-4744-9FE2-E5F2722A71A0}"/>
    <dgm:cxn modelId="{895532BA-52AB-4160-956E-A603949824F5}" type="presOf" srcId="{C7F2E819-94D4-4BDC-95B9-308F8FCC2B13}" destId="{4CD88BDC-2E86-4284-A86A-ACFC19E777F8}" srcOrd="0" destOrd="0" presId="urn:microsoft.com/office/officeart/2005/8/layout/cycle3"/>
    <dgm:cxn modelId="{54C408B6-77EA-4AA4-8742-ADD16145369C}" srcId="{C46839E6-2E37-4EBC-B312-55FA569CF00E}" destId="{84C946D0-849A-490A-A214-968E2776CC85}" srcOrd="0" destOrd="0" parTransId="{21EEF04C-8BC7-4E9B-96DD-BDA391BAB162}" sibTransId="{06D534F1-7066-4658-B7E8-88610F858D86}"/>
    <dgm:cxn modelId="{DAA33FCF-6050-45A1-8097-FE63AADDF421}" srcId="{861B488A-D91E-4B65-9DAE-3B99D2DE685F}" destId="{CF611453-B260-4253-A296-AFE146673F5D}" srcOrd="0" destOrd="0" parTransId="{A42E95C1-EB7E-484A-9343-851D3F8F47C0}" sibTransId="{36E2336E-AE05-42AE-B5E3-C12C9ED5A4FC}"/>
    <dgm:cxn modelId="{96A23AAE-228F-496F-A78E-56B5F123ACB9}" type="presOf" srcId="{CF611453-B260-4253-A296-AFE146673F5D}" destId="{56388838-1C9C-477D-AABC-F1154E77712E}" srcOrd="0" destOrd="1" presId="urn:microsoft.com/office/officeart/2005/8/layout/cycle3"/>
    <dgm:cxn modelId="{864D2F14-C5B8-4687-B535-A5CCE776C623}" type="presOf" srcId="{55388FEA-6DA2-4707-B0D6-A5CBAA5B64DC}" destId="{56388838-1C9C-477D-AABC-F1154E77712E}" srcOrd="0" destOrd="3" presId="urn:microsoft.com/office/officeart/2005/8/layout/cycle3"/>
    <dgm:cxn modelId="{554E3FDC-9330-4C5A-8C0E-D2E559F6A163}" type="presOf" srcId="{6BC139BA-5E0A-49CD-B87F-513B3F8E719B}" destId="{FEBC86E8-A8B4-4CE3-85A1-573E1DB61503}" srcOrd="0" destOrd="0" presId="urn:microsoft.com/office/officeart/2005/8/layout/cycle3"/>
    <dgm:cxn modelId="{5A863160-B3A3-4D4F-8C99-7FB62D940434}" type="presOf" srcId="{FEFFE2CE-807D-4245-BB6E-ABE5CCD9B180}" destId="{FEBC86E8-A8B4-4CE3-85A1-573E1DB61503}" srcOrd="0" destOrd="1" presId="urn:microsoft.com/office/officeart/2005/8/layout/cycle3"/>
    <dgm:cxn modelId="{58FC7D3F-16E7-4F5C-8C5A-6C52B0DCBDEF}" type="presOf" srcId="{EEDFBEC4-CDF8-42B2-9C7C-EA887782E3ED}" destId="{9E694845-1B6E-47D1-B90F-59B64C50A2D2}" srcOrd="0" destOrd="1" presId="urn:microsoft.com/office/officeart/2005/8/layout/cycle3"/>
    <dgm:cxn modelId="{4E540AFE-E980-4E0B-80FA-2538EECB413F}" type="presOf" srcId="{861B488A-D91E-4B65-9DAE-3B99D2DE685F}" destId="{56388838-1C9C-477D-AABC-F1154E77712E}" srcOrd="0" destOrd="0" presId="urn:microsoft.com/office/officeart/2005/8/layout/cycle3"/>
    <dgm:cxn modelId="{4DA29451-12BE-4963-B68B-E286777F6762}" type="presOf" srcId="{AD129573-478D-4559-999A-92A38D541E3F}" destId="{9E694845-1B6E-47D1-B90F-59B64C50A2D2}" srcOrd="0" destOrd="2" presId="urn:microsoft.com/office/officeart/2005/8/layout/cycle3"/>
    <dgm:cxn modelId="{F6405AA3-9283-4B9F-9BFD-97FFDA6C5D77}" type="presOf" srcId="{98BD3820-118E-48A0-A6E7-05C93904D037}" destId="{56388838-1C9C-477D-AABC-F1154E77712E}" srcOrd="0" destOrd="2"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707E18DF-B42D-46FF-8A45-953F14A6D7E3}" type="presOf" srcId="{57E3CD09-A436-4BC6-82E5-28B2AF0C5AC1}" destId="{56388838-1C9C-477D-AABC-F1154E77712E}" srcOrd="0" destOrd="4" presId="urn:microsoft.com/office/officeart/2005/8/layout/cycle3"/>
    <dgm:cxn modelId="{6EB5E2B1-08D8-4E92-A541-224FDAD37052}" srcId="{C7F2E819-94D4-4BDC-95B9-308F8FCC2B13}" destId="{BE1E70FC-429D-4B59-880B-D9DFB181F339}" srcOrd="0" destOrd="0" parTransId="{053969EC-5206-42C0-A3A2-4E1C374EC1D9}" sibTransId="{35BAF66A-678A-49C3-8C6C-49A49137F79E}"/>
    <dgm:cxn modelId="{49748661-02CE-45C8-8A6E-0C0941EE508B}" type="presParOf" srcId="{2A869FB1-19E6-4C0A-A4BA-E8E1EB11C081}" destId="{067E4ED6-A8B6-4C4C-8A55-4C14AD404022}" srcOrd="0" destOrd="0" presId="urn:microsoft.com/office/officeart/2005/8/layout/cycle3"/>
    <dgm:cxn modelId="{BE7BDA41-7127-45BD-87F3-E5ECCF23D15D}" type="presParOf" srcId="{067E4ED6-A8B6-4C4C-8A55-4C14AD404022}" destId="{4CD88BDC-2E86-4284-A86A-ACFC19E777F8}" srcOrd="0" destOrd="0" presId="urn:microsoft.com/office/officeart/2005/8/layout/cycle3"/>
    <dgm:cxn modelId="{C504909E-84C8-41F0-8373-3F8BAD0CDAC8}" type="presParOf" srcId="{067E4ED6-A8B6-4C4C-8A55-4C14AD404022}" destId="{4C0751F8-6957-4642-AFBD-EA407E303677}" srcOrd="1" destOrd="0" presId="urn:microsoft.com/office/officeart/2005/8/layout/cycle3"/>
    <dgm:cxn modelId="{4E27C0AF-3EA1-4958-AC06-8B6F1E7E517F}" type="presParOf" srcId="{067E4ED6-A8B6-4C4C-8A55-4C14AD404022}" destId="{FEBC86E8-A8B4-4CE3-85A1-573E1DB61503}" srcOrd="2" destOrd="0" presId="urn:microsoft.com/office/officeart/2005/8/layout/cycle3"/>
    <dgm:cxn modelId="{58BE7752-30E6-44ED-BAF9-7EDFD9D27A18}" type="presParOf" srcId="{067E4ED6-A8B6-4C4C-8A55-4C14AD404022}" destId="{AB54B346-DF01-4A49-AB58-09B0F9D22709}" srcOrd="3" destOrd="0" presId="urn:microsoft.com/office/officeart/2005/8/layout/cycle3"/>
    <dgm:cxn modelId="{4A5B8194-4A04-41F8-9B3A-DAF487DD2DC7}" type="presParOf" srcId="{067E4ED6-A8B6-4C4C-8A55-4C14AD404022}" destId="{56388838-1C9C-477D-AABC-F1154E77712E}" srcOrd="4" destOrd="0" presId="urn:microsoft.com/office/officeart/2005/8/layout/cycle3"/>
    <dgm:cxn modelId="{35EA60F5-D280-4A2D-A404-2C484EE4AFA1}"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1000" dirty="0" smtClean="0"/>
            <a:t>Theorie</a:t>
          </a:r>
          <a:endParaRPr lang="nl-BE" sz="1000" dirty="0"/>
        </a:p>
      </dgm:t>
    </dgm:pt>
    <dgm:pt modelId="{95DD1991-288A-41AF-A12B-6C59AA09D408}" type="parTrans" cxnId="{01D1D517-297B-4607-9BF0-46CF93AECBB3}">
      <dgm:prSet/>
      <dgm:spPr/>
      <dgm:t>
        <a:bodyPr/>
        <a:lstStyle/>
        <a:p>
          <a:endParaRPr lang="nl-BE"/>
        </a:p>
      </dgm:t>
    </dgm:pt>
    <dgm:pt modelId="{B5CBBD86-91B8-43D1-B52C-6F076585E008}" type="sibTrans" cxnId="{01D1D517-297B-4607-9BF0-46CF93AECBB3}">
      <dgm:prSet/>
      <dgm:spPr/>
      <dgm:t>
        <a:bodyPr/>
        <a:lstStyle/>
        <a:p>
          <a:endParaRPr lang="nl-BE"/>
        </a:p>
      </dgm:t>
    </dgm:pt>
    <dgm:pt modelId="{BE1E70FC-429D-4B59-880B-D9DFB181F339}">
      <dgm:prSet phldrT="[Text]" custT="1"/>
      <dgm:spPr/>
      <dgm:t>
        <a:bodyPr/>
        <a:lstStyle/>
        <a:p>
          <a:r>
            <a:rPr lang="nl-BE" sz="1000" dirty="0" smtClean="0"/>
            <a:t>Drummers zijn dommer dan gemiddelde personen</a:t>
          </a:r>
          <a:endParaRPr lang="nl-BE" sz="1000" dirty="0"/>
        </a:p>
      </dgm:t>
    </dgm:pt>
    <dgm:pt modelId="{053969EC-5206-42C0-A3A2-4E1C374EC1D9}" type="parTrans" cxnId="{6EB5E2B1-08D8-4E92-A541-224FDAD37052}">
      <dgm:prSet/>
      <dgm:spPr/>
      <dgm:t>
        <a:bodyPr/>
        <a:lstStyle/>
        <a:p>
          <a:endParaRPr lang="nl-BE"/>
        </a:p>
      </dgm:t>
    </dgm:pt>
    <dgm:pt modelId="{35BAF66A-678A-49C3-8C6C-49A49137F79E}" type="sibTrans" cxnId="{6EB5E2B1-08D8-4E92-A541-224FDAD37052}">
      <dgm:prSet/>
      <dgm:spPr/>
      <dgm:t>
        <a:bodyPr/>
        <a:lstStyle/>
        <a:p>
          <a:endParaRPr lang="nl-BE"/>
        </a:p>
      </dgm:t>
    </dgm:pt>
    <dgm:pt modelId="{6BC139BA-5E0A-49CD-B87F-513B3F8E719B}">
      <dgm:prSet phldrT="[Text]" custT="1"/>
      <dgm:spPr/>
      <dgm:t>
        <a:bodyPr/>
        <a:lstStyle/>
        <a:p>
          <a:r>
            <a:rPr lang="nl-BE" sz="1000" dirty="0" smtClean="0"/>
            <a:t>Hypothese H1</a:t>
          </a:r>
          <a:endParaRPr lang="nl-BE" sz="1000" dirty="0"/>
        </a:p>
      </dgm:t>
    </dgm:pt>
    <dgm:pt modelId="{85CD0BF1-E21C-447B-91B4-BF5409DD7CE6}" type="parTrans" cxnId="{7E232BC4-38E8-4B2D-9102-09E78BBC4F3C}">
      <dgm:prSet/>
      <dgm:spPr/>
      <dgm:t>
        <a:bodyPr/>
        <a:lstStyle/>
        <a:p>
          <a:endParaRPr lang="nl-BE"/>
        </a:p>
      </dgm:t>
    </dgm:pt>
    <dgm:pt modelId="{A1A2679B-3A36-487C-9156-8AE3C03AD82D}" type="sibTrans" cxnId="{7E232BC4-38E8-4B2D-9102-09E78BBC4F3C}">
      <dgm:prSet/>
      <dgm:spPr/>
      <dgm:t>
        <a:bodyPr/>
        <a:lstStyle/>
        <a:p>
          <a:endParaRPr lang="nl-BE"/>
        </a:p>
      </dgm:t>
    </dgm:pt>
    <dgm:pt modelId="{FEFFE2CE-807D-4245-BB6E-ABE5CCD9B180}">
      <dgm:prSet phldrT="[Text]" custT="1"/>
      <dgm:spPr/>
      <dgm:t>
        <a:bodyPr/>
        <a:lstStyle/>
        <a:p>
          <a:r>
            <a:rPr lang="nl-BE" sz="1000" dirty="0" smtClean="0"/>
            <a:t>Drummers scoren lager op IQ test dan gemiddelde personen</a:t>
          </a:r>
          <a:endParaRPr lang="nl-BE" sz="1000" dirty="0"/>
        </a:p>
      </dgm:t>
    </dgm:pt>
    <dgm:pt modelId="{0B939E1E-F4F1-4481-A241-658771A38312}" type="parTrans" cxnId="{4F7C1159-3D42-4BC7-A40F-7E8CE58711D0}">
      <dgm:prSet/>
      <dgm:spPr/>
      <dgm:t>
        <a:bodyPr/>
        <a:lstStyle/>
        <a:p>
          <a:endParaRPr lang="nl-BE"/>
        </a:p>
      </dgm:t>
    </dgm:pt>
    <dgm:pt modelId="{C96931DD-01B0-4898-A932-25C18B4EEBFB}" type="sibTrans" cxnId="{4F7C1159-3D42-4BC7-A40F-7E8CE58711D0}">
      <dgm:prSet/>
      <dgm:spPr/>
      <dgm:t>
        <a:bodyPr/>
        <a:lstStyle/>
        <a:p>
          <a:endParaRPr lang="nl-BE"/>
        </a:p>
      </dgm:t>
    </dgm:pt>
    <dgm:pt modelId="{861B488A-D91E-4B65-9DAE-3B99D2DE685F}">
      <dgm:prSet phldrT="[Text]" custT="1"/>
      <dgm:spPr/>
      <dgm:t>
        <a:bodyPr/>
        <a:lstStyle/>
        <a:p>
          <a:r>
            <a:rPr lang="nl-BE" sz="1000" dirty="0" smtClean="0"/>
            <a:t>Dataverzameling</a:t>
          </a:r>
          <a:endParaRPr lang="nl-BE" sz="1000" dirty="0"/>
        </a:p>
      </dgm:t>
    </dgm:pt>
    <dgm:pt modelId="{E12D5EF0-9FFD-4BF1-9834-24642ED6373A}" type="parTrans" cxnId="{8300FC6C-55A3-4F1B-821E-9E1327E68AFD}">
      <dgm:prSet/>
      <dgm:spPr/>
      <dgm:t>
        <a:bodyPr/>
        <a:lstStyle/>
        <a:p>
          <a:endParaRPr lang="nl-BE"/>
        </a:p>
      </dgm:t>
    </dgm:pt>
    <dgm:pt modelId="{634052FB-B1FA-4744-9FE2-E5F2722A71A0}" type="sibTrans" cxnId="{8300FC6C-55A3-4F1B-821E-9E1327E68AFD}">
      <dgm:prSet/>
      <dgm:spPr/>
      <dgm:t>
        <a:bodyPr/>
        <a:lstStyle/>
        <a:p>
          <a:endParaRPr lang="nl-BE"/>
        </a:p>
      </dgm:t>
    </dgm:pt>
    <dgm:pt modelId="{1C6C8519-0CEA-427B-9937-E14463459EAC}">
      <dgm:prSet phldrT="[Text]" custT="1"/>
      <dgm:spPr/>
      <dgm:t>
        <a:bodyPr/>
        <a:lstStyle/>
        <a:p>
          <a:r>
            <a:rPr lang="nl-BE" sz="1000" dirty="0" smtClean="0"/>
            <a:t>IQ test</a:t>
          </a:r>
          <a:endParaRPr lang="nl-BE" sz="1000" dirty="0"/>
        </a:p>
      </dgm:t>
    </dgm:pt>
    <dgm:pt modelId="{4EBE8084-B09F-49A4-9597-64A4D77ED22E}" type="parTrans" cxnId="{221589C2-D754-4531-BA4A-FBC94C2F0FC0}">
      <dgm:prSet/>
      <dgm:spPr/>
      <dgm:t>
        <a:bodyPr/>
        <a:lstStyle/>
        <a:p>
          <a:endParaRPr lang="nl-BE"/>
        </a:p>
      </dgm:t>
    </dgm:pt>
    <dgm:pt modelId="{6620931B-7B9E-43F6-A522-206433DDA9C7}" type="sibTrans" cxnId="{221589C2-D754-4531-BA4A-FBC94C2F0FC0}">
      <dgm:prSet/>
      <dgm:spPr/>
      <dgm:t>
        <a:bodyPr/>
        <a:lstStyle/>
        <a:p>
          <a:endParaRPr lang="nl-BE"/>
        </a:p>
      </dgm:t>
    </dgm:pt>
    <dgm:pt modelId="{56F3F7ED-AF45-4C5B-9F75-592EF846B1BF}">
      <dgm:prSet phldrT="[Text]" custT="1"/>
      <dgm:spPr/>
      <dgm:t>
        <a:bodyPr/>
        <a:lstStyle/>
        <a:p>
          <a:r>
            <a:rPr lang="nl-BE" sz="1000" dirty="0" smtClean="0"/>
            <a:t>Gemiddelden</a:t>
          </a:r>
          <a:endParaRPr lang="nl-BE" sz="1000" dirty="0"/>
        </a:p>
      </dgm:t>
    </dgm:pt>
    <dgm:pt modelId="{762E5090-5475-40D2-9DC5-9C5DE046A0C6}" type="parTrans" cxnId="{115EEDA5-CCFA-4A4A-844A-64017F359CA7}">
      <dgm:prSet/>
      <dgm:spPr/>
      <dgm:t>
        <a:bodyPr/>
        <a:lstStyle/>
        <a:p>
          <a:endParaRPr lang="nl-BE"/>
        </a:p>
      </dgm:t>
    </dgm:pt>
    <dgm:pt modelId="{D0B7AFC6-840B-4D99-95BA-6A4DC5FD2082}" type="sibTrans" cxnId="{115EEDA5-CCFA-4A4A-844A-64017F359CA7}">
      <dgm:prSet/>
      <dgm:spPr/>
      <dgm:t>
        <a:bodyPr/>
        <a:lstStyle/>
        <a:p>
          <a:endParaRPr lang="nl-BE"/>
        </a:p>
      </dgm:t>
    </dgm:pt>
    <dgm:pt modelId="{6AD79F87-8839-493F-972B-D3B4A8003E38}">
      <dgm:prSet phldrT="[Text]" custT="1"/>
      <dgm:spPr>
        <a:ln>
          <a:solidFill>
            <a:srgbClr val="C00000"/>
          </a:solidFill>
        </a:ln>
      </dgm:spPr>
      <dgm:t>
        <a:bodyPr/>
        <a:lstStyle/>
        <a:p>
          <a:r>
            <a:rPr lang="nl-BE" sz="1200" b="1" dirty="0" smtClean="0"/>
            <a:t>Toetsing</a:t>
          </a:r>
          <a:endParaRPr lang="nl-BE" sz="1000" b="1" dirty="0"/>
        </a:p>
      </dgm:t>
    </dgm:pt>
    <dgm:pt modelId="{9D97D316-3EA6-4DD4-923C-4381ABD94E19}" type="parTrans" cxnId="{E29D2D4B-FAD3-4160-950C-168F46B2671B}">
      <dgm:prSet/>
      <dgm:spPr/>
      <dgm:t>
        <a:bodyPr/>
        <a:lstStyle/>
        <a:p>
          <a:endParaRPr lang="nl-BE"/>
        </a:p>
      </dgm:t>
    </dgm:pt>
    <dgm:pt modelId="{8AA062E7-0F45-4EEE-A863-330413958A79}" type="sibTrans" cxnId="{E29D2D4B-FAD3-4160-950C-168F46B2671B}">
      <dgm:prSet/>
      <dgm:spPr/>
      <dgm:t>
        <a:bodyPr/>
        <a:lstStyle/>
        <a:p>
          <a:endParaRPr lang="nl-BE"/>
        </a:p>
      </dgm:t>
    </dgm:pt>
    <dgm:pt modelId="{EEDFBEC4-CDF8-42B2-9C7C-EA887782E3ED}">
      <dgm:prSet phldrT="[Text]" custT="1"/>
      <dgm:spPr>
        <a:ln>
          <a:solidFill>
            <a:srgbClr val="C00000"/>
          </a:solidFill>
        </a:ln>
      </dgm:spPr>
      <dgm:t>
        <a:bodyPr/>
        <a:lstStyle/>
        <a:p>
          <a:r>
            <a:rPr lang="nl-BE" sz="1000" dirty="0" smtClean="0"/>
            <a:t>Hypothese verwerpen</a:t>
          </a:r>
          <a:endParaRPr lang="nl-BE" sz="1000" dirty="0"/>
        </a:p>
      </dgm:t>
    </dgm:pt>
    <dgm:pt modelId="{BDF24744-5B5D-4C05-B39C-6A66651924B5}" type="parTrans" cxnId="{4109B74E-5FDA-4BB5-B46F-58FEBE8FCD7A}">
      <dgm:prSet/>
      <dgm:spPr/>
      <dgm:t>
        <a:bodyPr/>
        <a:lstStyle/>
        <a:p>
          <a:endParaRPr lang="nl-BE"/>
        </a:p>
      </dgm:t>
    </dgm:pt>
    <dgm:pt modelId="{BA9334DA-80E8-4BDD-80B3-BE0398734A28}" type="sibTrans" cxnId="{4109B74E-5FDA-4BB5-B46F-58FEBE8FCD7A}">
      <dgm:prSet/>
      <dgm:spPr/>
      <dgm:t>
        <a:bodyPr/>
        <a:lstStyle/>
        <a:p>
          <a:endParaRPr lang="nl-BE"/>
        </a:p>
      </dgm:t>
    </dgm:pt>
    <dgm:pt modelId="{AD129573-478D-4559-999A-92A38D541E3F}">
      <dgm:prSet phldrT="[Text]" custT="1"/>
      <dgm:spPr>
        <a:ln>
          <a:solidFill>
            <a:srgbClr val="C00000"/>
          </a:solidFill>
        </a:ln>
      </dgm:spPr>
      <dgm:t>
        <a:bodyPr/>
        <a:lstStyle/>
        <a:p>
          <a:r>
            <a:rPr lang="nl-BE" sz="1000" dirty="0" smtClean="0"/>
            <a:t>Hypothese niet verwerpen</a:t>
          </a:r>
          <a:endParaRPr lang="nl-BE" sz="1000" dirty="0"/>
        </a:p>
      </dgm:t>
    </dgm:pt>
    <dgm:pt modelId="{81FC7C10-55B3-47AE-8E6D-2148EF128ACC}" type="parTrans" cxnId="{5C6747D7-BB46-4BF3-AD03-B8F5C0919E89}">
      <dgm:prSet/>
      <dgm:spPr/>
      <dgm:t>
        <a:bodyPr/>
        <a:lstStyle/>
        <a:p>
          <a:endParaRPr lang="nl-BE"/>
        </a:p>
      </dgm:t>
    </dgm:pt>
    <dgm:pt modelId="{D5674074-75C7-4417-8418-F9FD9CFC7FF5}" type="sibTrans" cxnId="{5C6747D7-BB46-4BF3-AD03-B8F5C0919E89}">
      <dgm:prSet/>
      <dgm:spPr/>
      <dgm:t>
        <a:bodyPr/>
        <a:lstStyle/>
        <a:p>
          <a:endParaRPr lang="nl-BE"/>
        </a:p>
      </dgm:t>
    </dgm:pt>
    <dgm:pt modelId="{C46839E6-2E37-4EBC-B312-55FA569CF00E}">
      <dgm:prSet phldrT="[Text]" custT="1"/>
      <dgm:spPr>
        <a:ln>
          <a:solidFill>
            <a:srgbClr val="C00000"/>
          </a:solidFill>
        </a:ln>
      </dgm:spPr>
      <dgm:t>
        <a:bodyPr/>
        <a:lstStyle/>
        <a:p>
          <a:r>
            <a:rPr lang="nl-BE" sz="1200" b="1" dirty="0" smtClean="0"/>
            <a:t>Nulhypothese</a:t>
          </a:r>
          <a:r>
            <a:rPr lang="nl-BE" sz="1000" dirty="0" smtClean="0"/>
            <a:t> H0</a:t>
          </a:r>
          <a:endParaRPr lang="nl-BE" sz="1000" dirty="0"/>
        </a:p>
      </dgm:t>
    </dgm:pt>
    <dgm:pt modelId="{0C07B7A6-8BBB-4D2A-BD0C-97AAC9D559CC}" type="parTrans" cxnId="{FB8F3F6D-D0CC-4582-A991-BC64D4A80463}">
      <dgm:prSet/>
      <dgm:spPr/>
      <dgm:t>
        <a:bodyPr/>
        <a:lstStyle/>
        <a:p>
          <a:endParaRPr lang="nl-BE"/>
        </a:p>
      </dgm:t>
    </dgm:pt>
    <dgm:pt modelId="{B8DB7AD9-11B0-414D-8728-672609CDFDBB}" type="sibTrans" cxnId="{FB8F3F6D-D0CC-4582-A991-BC64D4A80463}">
      <dgm:prSet/>
      <dgm:spPr/>
      <dgm:t>
        <a:bodyPr/>
        <a:lstStyle/>
        <a:p>
          <a:endParaRPr lang="nl-BE"/>
        </a:p>
      </dgm:t>
    </dgm:pt>
    <dgm:pt modelId="{84C946D0-849A-490A-A214-968E2776CC85}">
      <dgm:prSet phldrT="[Text]" custT="1"/>
      <dgm:spPr>
        <a:ln>
          <a:solidFill>
            <a:srgbClr val="C00000"/>
          </a:solidFill>
        </a:ln>
      </dgm:spPr>
      <dgm:t>
        <a:bodyPr/>
        <a:lstStyle/>
        <a:p>
          <a:r>
            <a:rPr lang="nl-BE" sz="1000" dirty="0" smtClean="0"/>
            <a:t>Drummers scoren even hoog op </a:t>
          </a:r>
          <a:r>
            <a:rPr lang="nl-BE" sz="1000" dirty="0" err="1" smtClean="0"/>
            <a:t>IQ-test</a:t>
          </a:r>
          <a:r>
            <a:rPr lang="nl-BE" sz="1000" dirty="0" smtClean="0"/>
            <a:t> als anderen</a:t>
          </a:r>
          <a:endParaRPr lang="nl-BE" sz="1000" dirty="0"/>
        </a:p>
      </dgm:t>
    </dgm:pt>
    <dgm:pt modelId="{21EEF04C-8BC7-4E9B-96DD-BDA391BAB162}" type="parTrans" cxnId="{54C408B6-77EA-4AA4-8742-ADD16145369C}">
      <dgm:prSet/>
      <dgm:spPr/>
      <dgm:t>
        <a:bodyPr/>
        <a:lstStyle/>
        <a:p>
          <a:endParaRPr lang="nl-BE"/>
        </a:p>
      </dgm:t>
    </dgm:pt>
    <dgm:pt modelId="{06D534F1-7066-4658-B7E8-88610F858D86}" type="sibTrans" cxnId="{54C408B6-77EA-4AA4-8742-ADD16145369C}">
      <dgm:prSet/>
      <dgm:spPr/>
      <dgm:t>
        <a:bodyPr/>
        <a:lstStyle/>
        <a:p>
          <a:endParaRPr lang="nl-BE"/>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DDC26FB7-7CDA-4DF8-8323-A6DCE9DE1BE3}" type="presOf" srcId="{FCAB0819-5FDF-4A11-8BFE-7D0772BB01C6}" destId="{2A869FB1-19E6-4C0A-A4BA-E8E1EB11C081}" srcOrd="0" destOrd="0" presId="urn:microsoft.com/office/officeart/2005/8/layout/cycle3"/>
    <dgm:cxn modelId="{4109B74E-5FDA-4BB5-B46F-58FEBE8FCD7A}" srcId="{6AD79F87-8839-493F-972B-D3B4A8003E38}" destId="{EEDFBEC4-CDF8-42B2-9C7C-EA887782E3ED}" srcOrd="0" destOrd="0" parTransId="{BDF24744-5B5D-4C05-B39C-6A66651924B5}" sibTransId="{BA9334DA-80E8-4BDD-80B3-BE0398734A28}"/>
    <dgm:cxn modelId="{4A1A0649-7DF1-4DE0-8012-38CB9B2FDD36}" type="presOf" srcId="{C7F2E819-94D4-4BDC-95B9-308F8FCC2B13}" destId="{4CD88BDC-2E86-4284-A86A-ACFC19E777F8}" srcOrd="0" destOrd="0" presId="urn:microsoft.com/office/officeart/2005/8/layout/cycle3"/>
    <dgm:cxn modelId="{4F7C1159-3D42-4BC7-A40F-7E8CE58711D0}" srcId="{6BC139BA-5E0A-49CD-B87F-513B3F8E719B}" destId="{FEFFE2CE-807D-4245-BB6E-ABE5CCD9B180}" srcOrd="0" destOrd="0" parTransId="{0B939E1E-F4F1-4481-A241-658771A38312}" sibTransId="{C96931DD-01B0-4898-A932-25C18B4EEBFB}"/>
    <dgm:cxn modelId="{18BB8715-26C8-49A0-A4F8-6282D2C3E0C7}" type="presOf" srcId="{AD129573-478D-4559-999A-92A38D541E3F}" destId="{9E694845-1B6E-47D1-B90F-59B64C50A2D2}" srcOrd="0" destOrd="2" presId="urn:microsoft.com/office/officeart/2005/8/layout/cycle3"/>
    <dgm:cxn modelId="{5C6747D7-BB46-4BF3-AD03-B8F5C0919E89}" srcId="{6AD79F87-8839-493F-972B-D3B4A8003E38}" destId="{AD129573-478D-4559-999A-92A38D541E3F}" srcOrd="1" destOrd="0" parTransId="{81FC7C10-55B3-47AE-8E6D-2148EF128ACC}" sibTransId="{D5674074-75C7-4417-8418-F9FD9CFC7FF5}"/>
    <dgm:cxn modelId="{E29D2D4B-FAD3-4160-950C-168F46B2671B}" srcId="{FCAB0819-5FDF-4A11-8BFE-7D0772BB01C6}" destId="{6AD79F87-8839-493F-972B-D3B4A8003E38}" srcOrd="4" destOrd="0" parTransId="{9D97D316-3EA6-4DD4-923C-4381ABD94E19}" sibTransId="{8AA062E7-0F45-4EEE-A863-330413958A79}"/>
    <dgm:cxn modelId="{FB8F3F6D-D0CC-4582-A991-BC64D4A80463}" srcId="{FCAB0819-5FDF-4A11-8BFE-7D0772BB01C6}" destId="{C46839E6-2E37-4EBC-B312-55FA569CF00E}" srcOrd="2" destOrd="0" parTransId="{0C07B7A6-8BBB-4D2A-BD0C-97AAC9D559CC}" sibTransId="{B8DB7AD9-11B0-414D-8728-672609CDFDBB}"/>
    <dgm:cxn modelId="{5752B5E0-01DA-4D0C-AC63-27712CDBF274}" type="presOf" srcId="{84C946D0-849A-490A-A214-968E2776CC85}" destId="{AB54B346-DF01-4A49-AB58-09B0F9D22709}" srcOrd="0" destOrd="1" presId="urn:microsoft.com/office/officeart/2005/8/layout/cycle3"/>
    <dgm:cxn modelId="{BE2AD49D-6BF8-4208-8812-8EC77B925301}" type="presOf" srcId="{1C6C8519-0CEA-427B-9937-E14463459EAC}" destId="{56388838-1C9C-477D-AABC-F1154E77712E}" srcOrd="0" destOrd="1" presId="urn:microsoft.com/office/officeart/2005/8/layout/cycle3"/>
    <dgm:cxn modelId="{7E232BC4-38E8-4B2D-9102-09E78BBC4F3C}" srcId="{FCAB0819-5FDF-4A11-8BFE-7D0772BB01C6}" destId="{6BC139BA-5E0A-49CD-B87F-513B3F8E719B}" srcOrd="1" destOrd="0" parTransId="{85CD0BF1-E21C-447B-91B4-BF5409DD7CE6}" sibTransId="{A1A2679B-3A36-487C-9156-8AE3C03AD82D}"/>
    <dgm:cxn modelId="{115EEDA5-CCFA-4A4A-844A-64017F359CA7}" srcId="{861B488A-D91E-4B65-9DAE-3B99D2DE685F}" destId="{56F3F7ED-AF45-4C5B-9F75-592EF846B1BF}" srcOrd="1" destOrd="0" parTransId="{762E5090-5475-40D2-9DC5-9C5DE046A0C6}" sibTransId="{D0B7AFC6-840B-4D99-95BA-6A4DC5FD2082}"/>
    <dgm:cxn modelId="{65711D58-D273-4401-B3EF-AB272E082910}" type="presOf" srcId="{6BC139BA-5E0A-49CD-B87F-513B3F8E719B}" destId="{FEBC86E8-A8B4-4CE3-85A1-573E1DB61503}" srcOrd="0" destOrd="0" presId="urn:microsoft.com/office/officeart/2005/8/layout/cycle3"/>
    <dgm:cxn modelId="{8300FC6C-55A3-4F1B-821E-9E1327E68AFD}" srcId="{FCAB0819-5FDF-4A11-8BFE-7D0772BB01C6}" destId="{861B488A-D91E-4B65-9DAE-3B99D2DE685F}" srcOrd="3" destOrd="0" parTransId="{E12D5EF0-9FFD-4BF1-9834-24642ED6373A}" sibTransId="{634052FB-B1FA-4744-9FE2-E5F2722A71A0}"/>
    <dgm:cxn modelId="{54C408B6-77EA-4AA4-8742-ADD16145369C}" srcId="{C46839E6-2E37-4EBC-B312-55FA569CF00E}" destId="{84C946D0-849A-490A-A214-968E2776CC85}" srcOrd="0" destOrd="0" parTransId="{21EEF04C-8BC7-4E9B-96DD-BDA391BAB162}" sibTransId="{06D534F1-7066-4658-B7E8-88610F858D86}"/>
    <dgm:cxn modelId="{0C5412CE-B557-401E-88C6-26A7EF25BFF9}" type="presOf" srcId="{EEDFBEC4-CDF8-42B2-9C7C-EA887782E3ED}" destId="{9E694845-1B6E-47D1-B90F-59B64C50A2D2}" srcOrd="0" destOrd="1" presId="urn:microsoft.com/office/officeart/2005/8/layout/cycle3"/>
    <dgm:cxn modelId="{9D9F0C17-A8E7-422B-826A-8F4720728000}" type="presOf" srcId="{56F3F7ED-AF45-4C5B-9F75-592EF846B1BF}" destId="{56388838-1C9C-477D-AABC-F1154E77712E}" srcOrd="0" destOrd="2" presId="urn:microsoft.com/office/officeart/2005/8/layout/cycle3"/>
    <dgm:cxn modelId="{5C3D4AC2-28F9-4732-8D10-0A50C4C2A2DD}" type="presOf" srcId="{6AD79F87-8839-493F-972B-D3B4A8003E38}" destId="{9E694845-1B6E-47D1-B90F-59B64C50A2D2}" srcOrd="0" destOrd="0" presId="urn:microsoft.com/office/officeart/2005/8/layout/cycle3"/>
    <dgm:cxn modelId="{37FDEA8B-433D-467F-856E-AA8A4F069CAE}" type="presOf" srcId="{FEFFE2CE-807D-4245-BB6E-ABE5CCD9B180}" destId="{FEBC86E8-A8B4-4CE3-85A1-573E1DB61503}" srcOrd="0" destOrd="1" presId="urn:microsoft.com/office/officeart/2005/8/layout/cycle3"/>
    <dgm:cxn modelId="{B56CE04B-4E55-49F5-BE51-A2783C167A0F}" type="presOf" srcId="{BE1E70FC-429D-4B59-880B-D9DFB181F339}" destId="{4CD88BDC-2E86-4284-A86A-ACFC19E777F8}" srcOrd="0" destOrd="1" presId="urn:microsoft.com/office/officeart/2005/8/layout/cycle3"/>
    <dgm:cxn modelId="{6C735E97-21B6-439B-82FD-0A942D6993B6}" type="presOf" srcId="{861B488A-D91E-4B65-9DAE-3B99D2DE685F}" destId="{56388838-1C9C-477D-AABC-F1154E77712E}" srcOrd="0" destOrd="0" presId="urn:microsoft.com/office/officeart/2005/8/layout/cycle3"/>
    <dgm:cxn modelId="{221589C2-D754-4531-BA4A-FBC94C2F0FC0}" srcId="{861B488A-D91E-4B65-9DAE-3B99D2DE685F}" destId="{1C6C8519-0CEA-427B-9937-E14463459EAC}" srcOrd="0" destOrd="0" parTransId="{4EBE8084-B09F-49A4-9597-64A4D77ED22E}" sibTransId="{6620931B-7B9E-43F6-A522-206433DDA9C7}"/>
    <dgm:cxn modelId="{98CF5B84-F44E-4DEB-ADAB-2934F194A79A}" type="presOf" srcId="{C46839E6-2E37-4EBC-B312-55FA569CF00E}" destId="{AB54B346-DF01-4A49-AB58-09B0F9D22709}" srcOrd="0" destOrd="0" presId="urn:microsoft.com/office/officeart/2005/8/layout/cycle3"/>
    <dgm:cxn modelId="{68356F6A-2905-4C24-8529-34EEDE05C5F1}" type="presOf" srcId="{B5CBBD86-91B8-43D1-B52C-6F076585E008}" destId="{4C0751F8-6957-4642-AFBD-EA407E303677}" srcOrd="0" destOrd="0"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6EB5E2B1-08D8-4E92-A541-224FDAD37052}" srcId="{C7F2E819-94D4-4BDC-95B9-308F8FCC2B13}" destId="{BE1E70FC-429D-4B59-880B-D9DFB181F339}" srcOrd="0" destOrd="0" parTransId="{053969EC-5206-42C0-A3A2-4E1C374EC1D9}" sibTransId="{35BAF66A-678A-49C3-8C6C-49A49137F79E}"/>
    <dgm:cxn modelId="{65F74F1E-42C3-4F20-A60A-D3F30FCF8C2C}" type="presParOf" srcId="{2A869FB1-19E6-4C0A-A4BA-E8E1EB11C081}" destId="{067E4ED6-A8B6-4C4C-8A55-4C14AD404022}" srcOrd="0" destOrd="0" presId="urn:microsoft.com/office/officeart/2005/8/layout/cycle3"/>
    <dgm:cxn modelId="{EBF7BBE3-E966-4EE3-9B06-6C8846001053}" type="presParOf" srcId="{067E4ED6-A8B6-4C4C-8A55-4C14AD404022}" destId="{4CD88BDC-2E86-4284-A86A-ACFC19E777F8}" srcOrd="0" destOrd="0" presId="urn:microsoft.com/office/officeart/2005/8/layout/cycle3"/>
    <dgm:cxn modelId="{50667F0C-027B-41C8-936C-3C1BB35C17F4}" type="presParOf" srcId="{067E4ED6-A8B6-4C4C-8A55-4C14AD404022}" destId="{4C0751F8-6957-4642-AFBD-EA407E303677}" srcOrd="1" destOrd="0" presId="urn:microsoft.com/office/officeart/2005/8/layout/cycle3"/>
    <dgm:cxn modelId="{53FAB635-9A60-4732-BD68-31ECDDA54E55}" type="presParOf" srcId="{067E4ED6-A8B6-4C4C-8A55-4C14AD404022}" destId="{FEBC86E8-A8B4-4CE3-85A1-573E1DB61503}" srcOrd="2" destOrd="0" presId="urn:microsoft.com/office/officeart/2005/8/layout/cycle3"/>
    <dgm:cxn modelId="{94710FB2-33DA-44A0-9750-BC586A31B602}" type="presParOf" srcId="{067E4ED6-A8B6-4C4C-8A55-4C14AD404022}" destId="{AB54B346-DF01-4A49-AB58-09B0F9D22709}" srcOrd="3" destOrd="0" presId="urn:microsoft.com/office/officeart/2005/8/layout/cycle3"/>
    <dgm:cxn modelId="{65A0CDB0-7E64-4602-ADDC-2EC03C3E164D}" type="presParOf" srcId="{067E4ED6-A8B6-4C4C-8A55-4C14AD404022}" destId="{56388838-1C9C-477D-AABC-F1154E77712E}" srcOrd="4" destOrd="0" presId="urn:microsoft.com/office/officeart/2005/8/layout/cycle3"/>
    <dgm:cxn modelId="{E6728EA4-C147-4FAA-AB96-688E7CEA71D1}"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700" dirty="0" smtClean="0"/>
            <a:t>Theorie</a:t>
          </a:r>
          <a:endParaRPr lang="nl-BE" sz="700" dirty="0"/>
        </a:p>
      </dgm:t>
    </dgm:pt>
    <dgm:pt modelId="{95DD1991-288A-41AF-A12B-6C59AA09D408}" type="parTrans" cxnId="{01D1D517-297B-4607-9BF0-46CF93AECBB3}">
      <dgm:prSet/>
      <dgm:spPr/>
      <dgm:t>
        <a:bodyPr/>
        <a:lstStyle/>
        <a:p>
          <a:endParaRPr lang="nl-BE" sz="1000"/>
        </a:p>
      </dgm:t>
    </dgm:pt>
    <dgm:pt modelId="{B5CBBD86-91B8-43D1-B52C-6F076585E008}" type="sibTrans" cxnId="{01D1D517-297B-4607-9BF0-46CF93AECBB3}">
      <dgm:prSet/>
      <dgm:spPr/>
      <dgm:t>
        <a:bodyPr/>
        <a:lstStyle/>
        <a:p>
          <a:endParaRPr lang="nl-BE" sz="1000"/>
        </a:p>
      </dgm:t>
    </dgm:pt>
    <dgm:pt modelId="{6BC139BA-5E0A-49CD-B87F-513B3F8E719B}">
      <dgm:prSet phldrT="[Text]" custT="1"/>
      <dgm:spPr/>
      <dgm:t>
        <a:bodyPr/>
        <a:lstStyle/>
        <a:p>
          <a:r>
            <a:rPr lang="nl-BE" sz="700" dirty="0" smtClean="0"/>
            <a:t>Hypothese</a:t>
          </a:r>
          <a:endParaRPr lang="nl-BE" sz="700" dirty="0"/>
        </a:p>
      </dgm:t>
    </dgm:pt>
    <dgm:pt modelId="{85CD0BF1-E21C-447B-91B4-BF5409DD7CE6}" type="parTrans" cxnId="{7E232BC4-38E8-4B2D-9102-09E78BBC4F3C}">
      <dgm:prSet/>
      <dgm:spPr/>
      <dgm:t>
        <a:bodyPr/>
        <a:lstStyle/>
        <a:p>
          <a:endParaRPr lang="nl-BE" sz="1000"/>
        </a:p>
      </dgm:t>
    </dgm:pt>
    <dgm:pt modelId="{A1A2679B-3A36-487C-9156-8AE3C03AD82D}" type="sibTrans" cxnId="{7E232BC4-38E8-4B2D-9102-09E78BBC4F3C}">
      <dgm:prSet/>
      <dgm:spPr/>
      <dgm:t>
        <a:bodyPr/>
        <a:lstStyle/>
        <a:p>
          <a:endParaRPr lang="nl-BE" sz="1000"/>
        </a:p>
      </dgm:t>
    </dgm:pt>
    <dgm:pt modelId="{861B488A-D91E-4B65-9DAE-3B99D2DE685F}">
      <dgm:prSet phldrT="[Text]" custT="1"/>
      <dgm:spPr/>
      <dgm:t>
        <a:bodyPr/>
        <a:lstStyle/>
        <a:p>
          <a:r>
            <a:rPr lang="nl-BE" sz="700" dirty="0" smtClean="0"/>
            <a:t>Dataverzameling</a:t>
          </a:r>
          <a:endParaRPr lang="nl-BE" sz="700" dirty="0"/>
        </a:p>
      </dgm:t>
    </dgm:pt>
    <dgm:pt modelId="{E12D5EF0-9FFD-4BF1-9834-24642ED6373A}" type="parTrans" cxnId="{8300FC6C-55A3-4F1B-821E-9E1327E68AFD}">
      <dgm:prSet/>
      <dgm:spPr/>
      <dgm:t>
        <a:bodyPr/>
        <a:lstStyle/>
        <a:p>
          <a:endParaRPr lang="nl-BE" sz="1000"/>
        </a:p>
      </dgm:t>
    </dgm:pt>
    <dgm:pt modelId="{634052FB-B1FA-4744-9FE2-E5F2722A71A0}" type="sibTrans" cxnId="{8300FC6C-55A3-4F1B-821E-9E1327E68AFD}">
      <dgm:prSet/>
      <dgm:spPr/>
      <dgm:t>
        <a:bodyPr/>
        <a:lstStyle/>
        <a:p>
          <a:endParaRPr lang="nl-BE" sz="1000"/>
        </a:p>
      </dgm:t>
    </dgm:pt>
    <dgm:pt modelId="{6AD79F87-8839-493F-972B-D3B4A8003E38}">
      <dgm:prSet phldrT="[Text]" custT="1"/>
      <dgm:spPr>
        <a:ln>
          <a:solidFill>
            <a:srgbClr val="C00000"/>
          </a:solidFill>
        </a:ln>
      </dgm:spPr>
      <dgm:t>
        <a:bodyPr/>
        <a:lstStyle/>
        <a:p>
          <a:r>
            <a:rPr lang="nl-BE" sz="700" b="1" dirty="0" smtClean="0"/>
            <a:t>Toetsing</a:t>
          </a:r>
          <a:endParaRPr lang="nl-BE" sz="400" b="1" dirty="0"/>
        </a:p>
      </dgm:t>
    </dgm:pt>
    <dgm:pt modelId="{9D97D316-3EA6-4DD4-923C-4381ABD94E19}" type="parTrans" cxnId="{E29D2D4B-FAD3-4160-950C-168F46B2671B}">
      <dgm:prSet/>
      <dgm:spPr/>
      <dgm:t>
        <a:bodyPr/>
        <a:lstStyle/>
        <a:p>
          <a:endParaRPr lang="nl-BE" sz="1000"/>
        </a:p>
      </dgm:t>
    </dgm:pt>
    <dgm:pt modelId="{8AA062E7-0F45-4EEE-A863-330413958A79}" type="sibTrans" cxnId="{E29D2D4B-FAD3-4160-950C-168F46B2671B}">
      <dgm:prSet/>
      <dgm:spPr/>
      <dgm:t>
        <a:bodyPr/>
        <a:lstStyle/>
        <a:p>
          <a:endParaRPr lang="nl-BE" sz="1000"/>
        </a:p>
      </dgm:t>
    </dgm:pt>
    <dgm:pt modelId="{C46839E6-2E37-4EBC-B312-55FA569CF00E}">
      <dgm:prSet phldrT="[Text]" custT="1"/>
      <dgm:spPr>
        <a:solidFill>
          <a:srgbClr val="FF5050">
            <a:alpha val="67843"/>
          </a:srgbClr>
        </a:solidFill>
        <a:ln>
          <a:solidFill>
            <a:srgbClr val="C00000"/>
          </a:solidFill>
        </a:ln>
      </dgm:spPr>
      <dgm:t>
        <a:bodyPr/>
        <a:lstStyle/>
        <a:p>
          <a:r>
            <a:rPr lang="nl-BE" sz="700" b="1" dirty="0" smtClean="0"/>
            <a:t>Nulhypothese</a:t>
          </a:r>
          <a:endParaRPr lang="nl-BE" sz="400" dirty="0"/>
        </a:p>
      </dgm:t>
    </dgm:pt>
    <dgm:pt modelId="{0C07B7A6-8BBB-4D2A-BD0C-97AAC9D559CC}" type="parTrans" cxnId="{FB8F3F6D-D0CC-4582-A991-BC64D4A80463}">
      <dgm:prSet/>
      <dgm:spPr/>
      <dgm:t>
        <a:bodyPr/>
        <a:lstStyle/>
        <a:p>
          <a:endParaRPr lang="nl-BE" sz="1000"/>
        </a:p>
      </dgm:t>
    </dgm:pt>
    <dgm:pt modelId="{B8DB7AD9-11B0-414D-8728-672609CDFDBB}" type="sibTrans" cxnId="{FB8F3F6D-D0CC-4582-A991-BC64D4A80463}">
      <dgm:prSet/>
      <dgm:spPr/>
      <dgm:t>
        <a:bodyPr/>
        <a:lstStyle/>
        <a:p>
          <a:endParaRPr lang="nl-BE" sz="1000"/>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E29D2D4B-FAD3-4160-950C-168F46B2671B}" srcId="{FCAB0819-5FDF-4A11-8BFE-7D0772BB01C6}" destId="{6AD79F87-8839-493F-972B-D3B4A8003E38}" srcOrd="4" destOrd="0" parTransId="{9D97D316-3EA6-4DD4-923C-4381ABD94E19}" sibTransId="{8AA062E7-0F45-4EEE-A863-330413958A79}"/>
    <dgm:cxn modelId="{E8270F13-C082-46EE-A61C-043A99AB5C9B}" type="presOf" srcId="{861B488A-D91E-4B65-9DAE-3B99D2DE685F}" destId="{56388838-1C9C-477D-AABC-F1154E77712E}" srcOrd="0" destOrd="0" presId="urn:microsoft.com/office/officeart/2005/8/layout/cycle3"/>
    <dgm:cxn modelId="{CBBCA9BB-D693-47AB-974D-2BEFBC097033}" type="presOf" srcId="{B5CBBD86-91B8-43D1-B52C-6F076585E008}" destId="{4C0751F8-6957-4642-AFBD-EA407E303677}" srcOrd="0" destOrd="0" presId="urn:microsoft.com/office/officeart/2005/8/layout/cycle3"/>
    <dgm:cxn modelId="{FB8F3F6D-D0CC-4582-A991-BC64D4A80463}" srcId="{FCAB0819-5FDF-4A11-8BFE-7D0772BB01C6}" destId="{C46839E6-2E37-4EBC-B312-55FA569CF00E}" srcOrd="2" destOrd="0" parTransId="{0C07B7A6-8BBB-4D2A-BD0C-97AAC9D559CC}" sibTransId="{B8DB7AD9-11B0-414D-8728-672609CDFDBB}"/>
    <dgm:cxn modelId="{7E232BC4-38E8-4B2D-9102-09E78BBC4F3C}" srcId="{FCAB0819-5FDF-4A11-8BFE-7D0772BB01C6}" destId="{6BC139BA-5E0A-49CD-B87F-513B3F8E719B}" srcOrd="1" destOrd="0" parTransId="{85CD0BF1-E21C-447B-91B4-BF5409DD7CE6}" sibTransId="{A1A2679B-3A36-487C-9156-8AE3C03AD82D}"/>
    <dgm:cxn modelId="{D36AADA5-2309-4DC7-AE3A-4728F738607C}" type="presOf" srcId="{C7F2E819-94D4-4BDC-95B9-308F8FCC2B13}" destId="{4CD88BDC-2E86-4284-A86A-ACFC19E777F8}" srcOrd="0" destOrd="0" presId="urn:microsoft.com/office/officeart/2005/8/layout/cycle3"/>
    <dgm:cxn modelId="{8300FC6C-55A3-4F1B-821E-9E1327E68AFD}" srcId="{FCAB0819-5FDF-4A11-8BFE-7D0772BB01C6}" destId="{861B488A-D91E-4B65-9DAE-3B99D2DE685F}" srcOrd="3" destOrd="0" parTransId="{E12D5EF0-9FFD-4BF1-9834-24642ED6373A}" sibTransId="{634052FB-B1FA-4744-9FE2-E5F2722A71A0}"/>
    <dgm:cxn modelId="{91A2C143-7EC9-4555-97E5-6F4364E8876C}" type="presOf" srcId="{6BC139BA-5E0A-49CD-B87F-513B3F8E719B}" destId="{FEBC86E8-A8B4-4CE3-85A1-573E1DB61503}" srcOrd="0" destOrd="0" presId="urn:microsoft.com/office/officeart/2005/8/layout/cycle3"/>
    <dgm:cxn modelId="{1D9F8091-75D2-4ADB-9799-7C242574EA44}" type="presOf" srcId="{6AD79F87-8839-493F-972B-D3B4A8003E38}" destId="{9E694845-1B6E-47D1-B90F-59B64C50A2D2}" srcOrd="0" destOrd="0" presId="urn:microsoft.com/office/officeart/2005/8/layout/cycle3"/>
    <dgm:cxn modelId="{E32A9B3C-5F5F-4CB3-A01F-FD49DFAC1D37}" type="presOf" srcId="{FCAB0819-5FDF-4A11-8BFE-7D0772BB01C6}" destId="{2A869FB1-19E6-4C0A-A4BA-E8E1EB11C081}" srcOrd="0" destOrd="0" presId="urn:microsoft.com/office/officeart/2005/8/layout/cycle3"/>
    <dgm:cxn modelId="{5D485491-6BB8-4030-81E3-E798FE42C6E9}" type="presOf" srcId="{C46839E6-2E37-4EBC-B312-55FA569CF00E}" destId="{AB54B346-DF01-4A49-AB58-09B0F9D22709}" srcOrd="0" destOrd="0"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F9E0DFEA-C5D4-4A75-9314-F382C2208C44}" type="presParOf" srcId="{2A869FB1-19E6-4C0A-A4BA-E8E1EB11C081}" destId="{067E4ED6-A8B6-4C4C-8A55-4C14AD404022}" srcOrd="0" destOrd="0" presId="urn:microsoft.com/office/officeart/2005/8/layout/cycle3"/>
    <dgm:cxn modelId="{5841E936-0764-4D91-B0D2-72F27CD035D1}" type="presParOf" srcId="{067E4ED6-A8B6-4C4C-8A55-4C14AD404022}" destId="{4CD88BDC-2E86-4284-A86A-ACFC19E777F8}" srcOrd="0" destOrd="0" presId="urn:microsoft.com/office/officeart/2005/8/layout/cycle3"/>
    <dgm:cxn modelId="{9E5917FA-BB9B-4269-9720-007B221C1694}" type="presParOf" srcId="{067E4ED6-A8B6-4C4C-8A55-4C14AD404022}" destId="{4C0751F8-6957-4642-AFBD-EA407E303677}" srcOrd="1" destOrd="0" presId="urn:microsoft.com/office/officeart/2005/8/layout/cycle3"/>
    <dgm:cxn modelId="{22594ED7-267F-47AF-B6AD-83977E9F0151}" type="presParOf" srcId="{067E4ED6-A8B6-4C4C-8A55-4C14AD404022}" destId="{FEBC86E8-A8B4-4CE3-85A1-573E1DB61503}" srcOrd="2" destOrd="0" presId="urn:microsoft.com/office/officeart/2005/8/layout/cycle3"/>
    <dgm:cxn modelId="{7DD4C3B0-B2A4-4474-AC91-C412E5552088}" type="presParOf" srcId="{067E4ED6-A8B6-4C4C-8A55-4C14AD404022}" destId="{AB54B346-DF01-4A49-AB58-09B0F9D22709}" srcOrd="3" destOrd="0" presId="urn:microsoft.com/office/officeart/2005/8/layout/cycle3"/>
    <dgm:cxn modelId="{2B33C1E1-CA28-4F47-93F5-84BE78B7C357}" type="presParOf" srcId="{067E4ED6-A8B6-4C4C-8A55-4C14AD404022}" destId="{56388838-1C9C-477D-AABC-F1154E77712E}" srcOrd="4" destOrd="0" presId="urn:microsoft.com/office/officeart/2005/8/layout/cycle3"/>
    <dgm:cxn modelId="{1918D0F6-2B96-496A-AA67-8254C7F20401}"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700" dirty="0" smtClean="0"/>
            <a:t>Theorie</a:t>
          </a:r>
          <a:endParaRPr lang="nl-BE" sz="700" dirty="0"/>
        </a:p>
      </dgm:t>
    </dgm:pt>
    <dgm:pt modelId="{95DD1991-288A-41AF-A12B-6C59AA09D408}" type="parTrans" cxnId="{01D1D517-297B-4607-9BF0-46CF93AECBB3}">
      <dgm:prSet/>
      <dgm:spPr/>
      <dgm:t>
        <a:bodyPr/>
        <a:lstStyle/>
        <a:p>
          <a:endParaRPr lang="nl-BE" sz="1000"/>
        </a:p>
      </dgm:t>
    </dgm:pt>
    <dgm:pt modelId="{B5CBBD86-91B8-43D1-B52C-6F076585E008}" type="sibTrans" cxnId="{01D1D517-297B-4607-9BF0-46CF93AECBB3}">
      <dgm:prSet/>
      <dgm:spPr/>
      <dgm:t>
        <a:bodyPr/>
        <a:lstStyle/>
        <a:p>
          <a:endParaRPr lang="nl-BE" sz="1000"/>
        </a:p>
      </dgm:t>
    </dgm:pt>
    <dgm:pt modelId="{6BC139BA-5E0A-49CD-B87F-513B3F8E719B}">
      <dgm:prSet phldrT="[Text]" custT="1"/>
      <dgm:spPr/>
      <dgm:t>
        <a:bodyPr/>
        <a:lstStyle/>
        <a:p>
          <a:r>
            <a:rPr lang="nl-BE" sz="700" dirty="0" smtClean="0"/>
            <a:t>Hypothese</a:t>
          </a:r>
          <a:endParaRPr lang="nl-BE" sz="700" dirty="0"/>
        </a:p>
      </dgm:t>
    </dgm:pt>
    <dgm:pt modelId="{85CD0BF1-E21C-447B-91B4-BF5409DD7CE6}" type="parTrans" cxnId="{7E232BC4-38E8-4B2D-9102-09E78BBC4F3C}">
      <dgm:prSet/>
      <dgm:spPr/>
      <dgm:t>
        <a:bodyPr/>
        <a:lstStyle/>
        <a:p>
          <a:endParaRPr lang="nl-BE" sz="1000"/>
        </a:p>
      </dgm:t>
    </dgm:pt>
    <dgm:pt modelId="{A1A2679B-3A36-487C-9156-8AE3C03AD82D}" type="sibTrans" cxnId="{7E232BC4-38E8-4B2D-9102-09E78BBC4F3C}">
      <dgm:prSet/>
      <dgm:spPr/>
      <dgm:t>
        <a:bodyPr/>
        <a:lstStyle/>
        <a:p>
          <a:endParaRPr lang="nl-BE" sz="1000"/>
        </a:p>
      </dgm:t>
    </dgm:pt>
    <dgm:pt modelId="{861B488A-D91E-4B65-9DAE-3B99D2DE685F}">
      <dgm:prSet phldrT="[Text]" custT="1"/>
      <dgm:spPr/>
      <dgm:t>
        <a:bodyPr/>
        <a:lstStyle/>
        <a:p>
          <a:r>
            <a:rPr lang="nl-BE" sz="700" dirty="0" smtClean="0"/>
            <a:t>Dataverzameling</a:t>
          </a:r>
          <a:endParaRPr lang="nl-BE" sz="700" dirty="0"/>
        </a:p>
      </dgm:t>
    </dgm:pt>
    <dgm:pt modelId="{E12D5EF0-9FFD-4BF1-9834-24642ED6373A}" type="parTrans" cxnId="{8300FC6C-55A3-4F1B-821E-9E1327E68AFD}">
      <dgm:prSet/>
      <dgm:spPr/>
      <dgm:t>
        <a:bodyPr/>
        <a:lstStyle/>
        <a:p>
          <a:endParaRPr lang="nl-BE" sz="1000"/>
        </a:p>
      </dgm:t>
    </dgm:pt>
    <dgm:pt modelId="{634052FB-B1FA-4744-9FE2-E5F2722A71A0}" type="sibTrans" cxnId="{8300FC6C-55A3-4F1B-821E-9E1327E68AFD}">
      <dgm:prSet/>
      <dgm:spPr/>
      <dgm:t>
        <a:bodyPr/>
        <a:lstStyle/>
        <a:p>
          <a:endParaRPr lang="nl-BE" sz="1000"/>
        </a:p>
      </dgm:t>
    </dgm:pt>
    <dgm:pt modelId="{6AD79F87-8839-493F-972B-D3B4A8003E38}">
      <dgm:prSet phldrT="[Text]" custT="1"/>
      <dgm:spPr>
        <a:ln>
          <a:solidFill>
            <a:srgbClr val="C00000"/>
          </a:solidFill>
        </a:ln>
      </dgm:spPr>
      <dgm:t>
        <a:bodyPr/>
        <a:lstStyle/>
        <a:p>
          <a:r>
            <a:rPr lang="nl-BE" sz="700" b="1" dirty="0" smtClean="0"/>
            <a:t>Toetsing</a:t>
          </a:r>
          <a:endParaRPr lang="nl-BE" sz="400" b="1" dirty="0"/>
        </a:p>
      </dgm:t>
    </dgm:pt>
    <dgm:pt modelId="{9D97D316-3EA6-4DD4-923C-4381ABD94E19}" type="parTrans" cxnId="{E29D2D4B-FAD3-4160-950C-168F46B2671B}">
      <dgm:prSet/>
      <dgm:spPr/>
      <dgm:t>
        <a:bodyPr/>
        <a:lstStyle/>
        <a:p>
          <a:endParaRPr lang="nl-BE" sz="1000"/>
        </a:p>
      </dgm:t>
    </dgm:pt>
    <dgm:pt modelId="{8AA062E7-0F45-4EEE-A863-330413958A79}" type="sibTrans" cxnId="{E29D2D4B-FAD3-4160-950C-168F46B2671B}">
      <dgm:prSet/>
      <dgm:spPr/>
      <dgm:t>
        <a:bodyPr/>
        <a:lstStyle/>
        <a:p>
          <a:endParaRPr lang="nl-BE" sz="1000"/>
        </a:p>
      </dgm:t>
    </dgm:pt>
    <dgm:pt modelId="{C46839E6-2E37-4EBC-B312-55FA569CF00E}">
      <dgm:prSet phldrT="[Text]" custT="1"/>
      <dgm:spPr>
        <a:solidFill>
          <a:srgbClr val="FF5050">
            <a:alpha val="67843"/>
          </a:srgbClr>
        </a:solidFill>
        <a:ln>
          <a:solidFill>
            <a:srgbClr val="C00000"/>
          </a:solidFill>
        </a:ln>
      </dgm:spPr>
      <dgm:t>
        <a:bodyPr/>
        <a:lstStyle/>
        <a:p>
          <a:r>
            <a:rPr lang="nl-BE" sz="700" b="1" dirty="0" smtClean="0"/>
            <a:t>Nulhypothese</a:t>
          </a:r>
          <a:endParaRPr lang="nl-BE" sz="400" dirty="0"/>
        </a:p>
      </dgm:t>
    </dgm:pt>
    <dgm:pt modelId="{0C07B7A6-8BBB-4D2A-BD0C-97AAC9D559CC}" type="parTrans" cxnId="{FB8F3F6D-D0CC-4582-A991-BC64D4A80463}">
      <dgm:prSet/>
      <dgm:spPr/>
      <dgm:t>
        <a:bodyPr/>
        <a:lstStyle/>
        <a:p>
          <a:endParaRPr lang="nl-BE" sz="1000"/>
        </a:p>
      </dgm:t>
    </dgm:pt>
    <dgm:pt modelId="{B8DB7AD9-11B0-414D-8728-672609CDFDBB}" type="sibTrans" cxnId="{FB8F3F6D-D0CC-4582-A991-BC64D4A80463}">
      <dgm:prSet/>
      <dgm:spPr/>
      <dgm:t>
        <a:bodyPr/>
        <a:lstStyle/>
        <a:p>
          <a:endParaRPr lang="nl-BE" sz="1000"/>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E29D2D4B-FAD3-4160-950C-168F46B2671B}" srcId="{FCAB0819-5FDF-4A11-8BFE-7D0772BB01C6}" destId="{6AD79F87-8839-493F-972B-D3B4A8003E38}" srcOrd="4" destOrd="0" parTransId="{9D97D316-3EA6-4DD4-923C-4381ABD94E19}" sibTransId="{8AA062E7-0F45-4EEE-A863-330413958A79}"/>
    <dgm:cxn modelId="{337DA2EA-4150-4585-A4DF-961D550ECB15}" type="presOf" srcId="{B5CBBD86-91B8-43D1-B52C-6F076585E008}" destId="{4C0751F8-6957-4642-AFBD-EA407E303677}" srcOrd="0" destOrd="0" presId="urn:microsoft.com/office/officeart/2005/8/layout/cycle3"/>
    <dgm:cxn modelId="{DB587358-1258-415F-8F6B-4ACD6685A4BC}" type="presOf" srcId="{6AD79F87-8839-493F-972B-D3B4A8003E38}" destId="{9E694845-1B6E-47D1-B90F-59B64C50A2D2}" srcOrd="0" destOrd="0" presId="urn:microsoft.com/office/officeart/2005/8/layout/cycle3"/>
    <dgm:cxn modelId="{FB8F3F6D-D0CC-4582-A991-BC64D4A80463}" srcId="{FCAB0819-5FDF-4A11-8BFE-7D0772BB01C6}" destId="{C46839E6-2E37-4EBC-B312-55FA569CF00E}" srcOrd="2" destOrd="0" parTransId="{0C07B7A6-8BBB-4D2A-BD0C-97AAC9D559CC}" sibTransId="{B8DB7AD9-11B0-414D-8728-672609CDFDBB}"/>
    <dgm:cxn modelId="{3478A3B1-2EE2-4875-8B22-C7045AF32BBD}" type="presOf" srcId="{861B488A-D91E-4B65-9DAE-3B99D2DE685F}" destId="{56388838-1C9C-477D-AABC-F1154E77712E}" srcOrd="0" destOrd="0" presId="urn:microsoft.com/office/officeart/2005/8/layout/cycle3"/>
    <dgm:cxn modelId="{E8B0C18F-4F3F-4234-B6C1-13770E3E8F9B}" type="presOf" srcId="{C46839E6-2E37-4EBC-B312-55FA569CF00E}" destId="{AB54B346-DF01-4A49-AB58-09B0F9D22709}" srcOrd="0" destOrd="0" presId="urn:microsoft.com/office/officeart/2005/8/layout/cycle3"/>
    <dgm:cxn modelId="{7E232BC4-38E8-4B2D-9102-09E78BBC4F3C}" srcId="{FCAB0819-5FDF-4A11-8BFE-7D0772BB01C6}" destId="{6BC139BA-5E0A-49CD-B87F-513B3F8E719B}" srcOrd="1" destOrd="0" parTransId="{85CD0BF1-E21C-447B-91B4-BF5409DD7CE6}" sibTransId="{A1A2679B-3A36-487C-9156-8AE3C03AD82D}"/>
    <dgm:cxn modelId="{181B0C6B-D3B2-4A94-80EA-866DFD61B441}" type="presOf" srcId="{6BC139BA-5E0A-49CD-B87F-513B3F8E719B}" destId="{FEBC86E8-A8B4-4CE3-85A1-573E1DB61503}" srcOrd="0" destOrd="0" presId="urn:microsoft.com/office/officeart/2005/8/layout/cycle3"/>
    <dgm:cxn modelId="{8300FC6C-55A3-4F1B-821E-9E1327E68AFD}" srcId="{FCAB0819-5FDF-4A11-8BFE-7D0772BB01C6}" destId="{861B488A-D91E-4B65-9DAE-3B99D2DE685F}" srcOrd="3" destOrd="0" parTransId="{E12D5EF0-9FFD-4BF1-9834-24642ED6373A}" sibTransId="{634052FB-B1FA-4744-9FE2-E5F2722A71A0}"/>
    <dgm:cxn modelId="{379AFBD1-C4D6-4D3C-9321-AFC4667BD1BA}" type="presOf" srcId="{FCAB0819-5FDF-4A11-8BFE-7D0772BB01C6}" destId="{2A869FB1-19E6-4C0A-A4BA-E8E1EB11C081}" srcOrd="0" destOrd="0" presId="urn:microsoft.com/office/officeart/2005/8/layout/cycle3"/>
    <dgm:cxn modelId="{46086620-8122-4D34-8F8B-0AF8351B337E}" type="presOf" srcId="{C7F2E819-94D4-4BDC-95B9-308F8FCC2B13}" destId="{4CD88BDC-2E86-4284-A86A-ACFC19E777F8}" srcOrd="0" destOrd="0"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485F857E-48E4-4203-B6CC-010367BD9B03}" type="presParOf" srcId="{2A869FB1-19E6-4C0A-A4BA-E8E1EB11C081}" destId="{067E4ED6-A8B6-4C4C-8A55-4C14AD404022}" srcOrd="0" destOrd="0" presId="urn:microsoft.com/office/officeart/2005/8/layout/cycle3"/>
    <dgm:cxn modelId="{82524A2E-E450-4949-BF49-8F6272F57AAD}" type="presParOf" srcId="{067E4ED6-A8B6-4C4C-8A55-4C14AD404022}" destId="{4CD88BDC-2E86-4284-A86A-ACFC19E777F8}" srcOrd="0" destOrd="0" presId="urn:microsoft.com/office/officeart/2005/8/layout/cycle3"/>
    <dgm:cxn modelId="{10630887-E029-43C0-A907-64801142C73B}" type="presParOf" srcId="{067E4ED6-A8B6-4C4C-8A55-4C14AD404022}" destId="{4C0751F8-6957-4642-AFBD-EA407E303677}" srcOrd="1" destOrd="0" presId="urn:microsoft.com/office/officeart/2005/8/layout/cycle3"/>
    <dgm:cxn modelId="{DC50C9A3-536D-45CD-A6F6-EEE633BB850F}" type="presParOf" srcId="{067E4ED6-A8B6-4C4C-8A55-4C14AD404022}" destId="{FEBC86E8-A8B4-4CE3-85A1-573E1DB61503}" srcOrd="2" destOrd="0" presId="urn:microsoft.com/office/officeart/2005/8/layout/cycle3"/>
    <dgm:cxn modelId="{CCED575A-F6AC-4DC7-AFD2-531A9AAEF1D9}" type="presParOf" srcId="{067E4ED6-A8B6-4C4C-8A55-4C14AD404022}" destId="{AB54B346-DF01-4A49-AB58-09B0F9D22709}" srcOrd="3" destOrd="0" presId="urn:microsoft.com/office/officeart/2005/8/layout/cycle3"/>
    <dgm:cxn modelId="{6FE30187-8068-4277-AE91-39CC724DB489}" type="presParOf" srcId="{067E4ED6-A8B6-4C4C-8A55-4C14AD404022}" destId="{56388838-1C9C-477D-AABC-F1154E77712E}" srcOrd="4" destOrd="0" presId="urn:microsoft.com/office/officeart/2005/8/layout/cycle3"/>
    <dgm:cxn modelId="{9E377309-8548-40B7-9FF2-C3163352537E}"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700" dirty="0" smtClean="0"/>
            <a:t>Theorie</a:t>
          </a:r>
          <a:endParaRPr lang="nl-BE" sz="700" dirty="0"/>
        </a:p>
      </dgm:t>
    </dgm:pt>
    <dgm:pt modelId="{95DD1991-288A-41AF-A12B-6C59AA09D408}" type="parTrans" cxnId="{01D1D517-297B-4607-9BF0-46CF93AECBB3}">
      <dgm:prSet/>
      <dgm:spPr/>
      <dgm:t>
        <a:bodyPr/>
        <a:lstStyle/>
        <a:p>
          <a:endParaRPr lang="nl-BE" sz="1000"/>
        </a:p>
      </dgm:t>
    </dgm:pt>
    <dgm:pt modelId="{B5CBBD86-91B8-43D1-B52C-6F076585E008}" type="sibTrans" cxnId="{01D1D517-297B-4607-9BF0-46CF93AECBB3}">
      <dgm:prSet/>
      <dgm:spPr/>
      <dgm:t>
        <a:bodyPr/>
        <a:lstStyle/>
        <a:p>
          <a:endParaRPr lang="nl-BE" sz="1000"/>
        </a:p>
      </dgm:t>
    </dgm:pt>
    <dgm:pt modelId="{6BC139BA-5E0A-49CD-B87F-513B3F8E719B}">
      <dgm:prSet phldrT="[Text]" custT="1"/>
      <dgm:spPr/>
      <dgm:t>
        <a:bodyPr/>
        <a:lstStyle/>
        <a:p>
          <a:r>
            <a:rPr lang="nl-BE" sz="700" dirty="0" smtClean="0"/>
            <a:t>Hypothese</a:t>
          </a:r>
          <a:endParaRPr lang="nl-BE" sz="700" dirty="0"/>
        </a:p>
      </dgm:t>
    </dgm:pt>
    <dgm:pt modelId="{85CD0BF1-E21C-447B-91B4-BF5409DD7CE6}" type="parTrans" cxnId="{7E232BC4-38E8-4B2D-9102-09E78BBC4F3C}">
      <dgm:prSet/>
      <dgm:spPr/>
      <dgm:t>
        <a:bodyPr/>
        <a:lstStyle/>
        <a:p>
          <a:endParaRPr lang="nl-BE" sz="1000"/>
        </a:p>
      </dgm:t>
    </dgm:pt>
    <dgm:pt modelId="{A1A2679B-3A36-487C-9156-8AE3C03AD82D}" type="sibTrans" cxnId="{7E232BC4-38E8-4B2D-9102-09E78BBC4F3C}">
      <dgm:prSet/>
      <dgm:spPr/>
      <dgm:t>
        <a:bodyPr/>
        <a:lstStyle/>
        <a:p>
          <a:endParaRPr lang="nl-BE" sz="1000"/>
        </a:p>
      </dgm:t>
    </dgm:pt>
    <dgm:pt modelId="{861B488A-D91E-4B65-9DAE-3B99D2DE685F}">
      <dgm:prSet phldrT="[Text]" custT="1"/>
      <dgm:spPr>
        <a:solidFill>
          <a:srgbClr val="FF5050">
            <a:alpha val="54118"/>
          </a:srgbClr>
        </a:solidFill>
      </dgm:spPr>
      <dgm:t>
        <a:bodyPr/>
        <a:lstStyle/>
        <a:p>
          <a:r>
            <a:rPr lang="nl-BE" sz="700" dirty="0" smtClean="0"/>
            <a:t>Dataverzameling</a:t>
          </a:r>
          <a:endParaRPr lang="nl-BE" sz="700" dirty="0"/>
        </a:p>
      </dgm:t>
    </dgm:pt>
    <dgm:pt modelId="{E12D5EF0-9FFD-4BF1-9834-24642ED6373A}" type="parTrans" cxnId="{8300FC6C-55A3-4F1B-821E-9E1327E68AFD}">
      <dgm:prSet/>
      <dgm:spPr/>
      <dgm:t>
        <a:bodyPr/>
        <a:lstStyle/>
        <a:p>
          <a:endParaRPr lang="nl-BE" sz="1000"/>
        </a:p>
      </dgm:t>
    </dgm:pt>
    <dgm:pt modelId="{634052FB-B1FA-4744-9FE2-E5F2722A71A0}" type="sibTrans" cxnId="{8300FC6C-55A3-4F1B-821E-9E1327E68AFD}">
      <dgm:prSet/>
      <dgm:spPr/>
      <dgm:t>
        <a:bodyPr/>
        <a:lstStyle/>
        <a:p>
          <a:endParaRPr lang="nl-BE" sz="1000"/>
        </a:p>
      </dgm:t>
    </dgm:pt>
    <dgm:pt modelId="{6AD79F87-8839-493F-972B-D3B4A8003E38}">
      <dgm:prSet phldrT="[Text]" custT="1"/>
      <dgm:spPr>
        <a:ln>
          <a:solidFill>
            <a:srgbClr val="C00000"/>
          </a:solidFill>
        </a:ln>
      </dgm:spPr>
      <dgm:t>
        <a:bodyPr/>
        <a:lstStyle/>
        <a:p>
          <a:r>
            <a:rPr lang="nl-BE" sz="700" b="1" dirty="0" smtClean="0"/>
            <a:t>Toetsing</a:t>
          </a:r>
          <a:endParaRPr lang="nl-BE" sz="400" b="1" dirty="0"/>
        </a:p>
      </dgm:t>
    </dgm:pt>
    <dgm:pt modelId="{9D97D316-3EA6-4DD4-923C-4381ABD94E19}" type="parTrans" cxnId="{E29D2D4B-FAD3-4160-950C-168F46B2671B}">
      <dgm:prSet/>
      <dgm:spPr/>
      <dgm:t>
        <a:bodyPr/>
        <a:lstStyle/>
        <a:p>
          <a:endParaRPr lang="nl-BE" sz="1000"/>
        </a:p>
      </dgm:t>
    </dgm:pt>
    <dgm:pt modelId="{8AA062E7-0F45-4EEE-A863-330413958A79}" type="sibTrans" cxnId="{E29D2D4B-FAD3-4160-950C-168F46B2671B}">
      <dgm:prSet/>
      <dgm:spPr/>
      <dgm:t>
        <a:bodyPr/>
        <a:lstStyle/>
        <a:p>
          <a:endParaRPr lang="nl-BE" sz="1000"/>
        </a:p>
      </dgm:t>
    </dgm:pt>
    <dgm:pt modelId="{C46839E6-2E37-4EBC-B312-55FA569CF00E}">
      <dgm:prSet phldrT="[Text]" custT="1"/>
      <dgm:spPr>
        <a:noFill/>
        <a:ln>
          <a:solidFill>
            <a:srgbClr val="C00000"/>
          </a:solidFill>
        </a:ln>
      </dgm:spPr>
      <dgm:t>
        <a:bodyPr/>
        <a:lstStyle/>
        <a:p>
          <a:r>
            <a:rPr lang="nl-BE" sz="700" b="1" dirty="0" smtClean="0"/>
            <a:t>Nulhypothese</a:t>
          </a:r>
          <a:endParaRPr lang="nl-BE" sz="400" dirty="0"/>
        </a:p>
      </dgm:t>
    </dgm:pt>
    <dgm:pt modelId="{0C07B7A6-8BBB-4D2A-BD0C-97AAC9D559CC}" type="parTrans" cxnId="{FB8F3F6D-D0CC-4582-A991-BC64D4A80463}">
      <dgm:prSet/>
      <dgm:spPr/>
      <dgm:t>
        <a:bodyPr/>
        <a:lstStyle/>
        <a:p>
          <a:endParaRPr lang="nl-BE" sz="1000"/>
        </a:p>
      </dgm:t>
    </dgm:pt>
    <dgm:pt modelId="{B8DB7AD9-11B0-414D-8728-672609CDFDBB}" type="sibTrans" cxnId="{FB8F3F6D-D0CC-4582-A991-BC64D4A80463}">
      <dgm:prSet/>
      <dgm:spPr/>
      <dgm:t>
        <a:bodyPr/>
        <a:lstStyle/>
        <a:p>
          <a:endParaRPr lang="nl-BE" sz="1000"/>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E29D2D4B-FAD3-4160-950C-168F46B2671B}" srcId="{FCAB0819-5FDF-4A11-8BFE-7D0772BB01C6}" destId="{6AD79F87-8839-493F-972B-D3B4A8003E38}" srcOrd="4" destOrd="0" parTransId="{9D97D316-3EA6-4DD4-923C-4381ABD94E19}" sibTransId="{8AA062E7-0F45-4EEE-A863-330413958A79}"/>
    <dgm:cxn modelId="{FB8F3F6D-D0CC-4582-A991-BC64D4A80463}" srcId="{FCAB0819-5FDF-4A11-8BFE-7D0772BB01C6}" destId="{C46839E6-2E37-4EBC-B312-55FA569CF00E}" srcOrd="2" destOrd="0" parTransId="{0C07B7A6-8BBB-4D2A-BD0C-97AAC9D559CC}" sibTransId="{B8DB7AD9-11B0-414D-8728-672609CDFDBB}"/>
    <dgm:cxn modelId="{7E232BC4-38E8-4B2D-9102-09E78BBC4F3C}" srcId="{FCAB0819-5FDF-4A11-8BFE-7D0772BB01C6}" destId="{6BC139BA-5E0A-49CD-B87F-513B3F8E719B}" srcOrd="1" destOrd="0" parTransId="{85CD0BF1-E21C-447B-91B4-BF5409DD7CE6}" sibTransId="{A1A2679B-3A36-487C-9156-8AE3C03AD82D}"/>
    <dgm:cxn modelId="{D1ECA526-063E-4345-82EC-6F7EED8628F5}" type="presOf" srcId="{6BC139BA-5E0A-49CD-B87F-513B3F8E719B}" destId="{FEBC86E8-A8B4-4CE3-85A1-573E1DB61503}" srcOrd="0" destOrd="0" presId="urn:microsoft.com/office/officeart/2005/8/layout/cycle3"/>
    <dgm:cxn modelId="{B83B4F27-3F3A-45FC-B5A2-6DCDF753C36F}" type="presOf" srcId="{6AD79F87-8839-493F-972B-D3B4A8003E38}" destId="{9E694845-1B6E-47D1-B90F-59B64C50A2D2}" srcOrd="0" destOrd="0" presId="urn:microsoft.com/office/officeart/2005/8/layout/cycle3"/>
    <dgm:cxn modelId="{38AB57F6-E5E0-4411-BA8E-6550456DC764}" type="presOf" srcId="{C46839E6-2E37-4EBC-B312-55FA569CF00E}" destId="{AB54B346-DF01-4A49-AB58-09B0F9D22709}" srcOrd="0" destOrd="0" presId="urn:microsoft.com/office/officeart/2005/8/layout/cycle3"/>
    <dgm:cxn modelId="{8300FC6C-55A3-4F1B-821E-9E1327E68AFD}" srcId="{FCAB0819-5FDF-4A11-8BFE-7D0772BB01C6}" destId="{861B488A-D91E-4B65-9DAE-3B99D2DE685F}" srcOrd="3" destOrd="0" parTransId="{E12D5EF0-9FFD-4BF1-9834-24642ED6373A}" sibTransId="{634052FB-B1FA-4744-9FE2-E5F2722A71A0}"/>
    <dgm:cxn modelId="{DD0E702A-2A38-43AE-9D23-B61302140CE0}" type="presOf" srcId="{FCAB0819-5FDF-4A11-8BFE-7D0772BB01C6}" destId="{2A869FB1-19E6-4C0A-A4BA-E8E1EB11C081}" srcOrd="0" destOrd="0" presId="urn:microsoft.com/office/officeart/2005/8/layout/cycle3"/>
    <dgm:cxn modelId="{69E88BB6-77B3-434A-9658-119B9090D35A}" type="presOf" srcId="{861B488A-D91E-4B65-9DAE-3B99D2DE685F}" destId="{56388838-1C9C-477D-AABC-F1154E77712E}" srcOrd="0" destOrd="0"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758A29D6-DF6B-499A-ABD3-861B0E036610}" type="presOf" srcId="{C7F2E819-94D4-4BDC-95B9-308F8FCC2B13}" destId="{4CD88BDC-2E86-4284-A86A-ACFC19E777F8}" srcOrd="0" destOrd="0" presId="urn:microsoft.com/office/officeart/2005/8/layout/cycle3"/>
    <dgm:cxn modelId="{83FD8BF6-9B28-4A82-924C-BB3CD2376911}" type="presOf" srcId="{B5CBBD86-91B8-43D1-B52C-6F076585E008}" destId="{4C0751F8-6957-4642-AFBD-EA407E303677}" srcOrd="0" destOrd="0" presId="urn:microsoft.com/office/officeart/2005/8/layout/cycle3"/>
    <dgm:cxn modelId="{854C6C58-84D7-4F3D-A979-347CE5094AB6}" type="presParOf" srcId="{2A869FB1-19E6-4C0A-A4BA-E8E1EB11C081}" destId="{067E4ED6-A8B6-4C4C-8A55-4C14AD404022}" srcOrd="0" destOrd="0" presId="urn:microsoft.com/office/officeart/2005/8/layout/cycle3"/>
    <dgm:cxn modelId="{15BF168E-6435-488E-B83A-1141C74F76AE}" type="presParOf" srcId="{067E4ED6-A8B6-4C4C-8A55-4C14AD404022}" destId="{4CD88BDC-2E86-4284-A86A-ACFC19E777F8}" srcOrd="0" destOrd="0" presId="urn:microsoft.com/office/officeart/2005/8/layout/cycle3"/>
    <dgm:cxn modelId="{BAC3A44D-22A1-457C-971E-2EC50C8877C9}" type="presParOf" srcId="{067E4ED6-A8B6-4C4C-8A55-4C14AD404022}" destId="{4C0751F8-6957-4642-AFBD-EA407E303677}" srcOrd="1" destOrd="0" presId="urn:microsoft.com/office/officeart/2005/8/layout/cycle3"/>
    <dgm:cxn modelId="{76CFB9AD-3B07-4A1E-9C8F-9F6F6AEC826C}" type="presParOf" srcId="{067E4ED6-A8B6-4C4C-8A55-4C14AD404022}" destId="{FEBC86E8-A8B4-4CE3-85A1-573E1DB61503}" srcOrd="2" destOrd="0" presId="urn:microsoft.com/office/officeart/2005/8/layout/cycle3"/>
    <dgm:cxn modelId="{9FF14486-990B-489F-BBD1-205D918C3224}" type="presParOf" srcId="{067E4ED6-A8B6-4C4C-8A55-4C14AD404022}" destId="{AB54B346-DF01-4A49-AB58-09B0F9D22709}" srcOrd="3" destOrd="0" presId="urn:microsoft.com/office/officeart/2005/8/layout/cycle3"/>
    <dgm:cxn modelId="{92247626-78A4-4745-A4D4-772A60CE71BC}" type="presParOf" srcId="{067E4ED6-A8B6-4C4C-8A55-4C14AD404022}" destId="{56388838-1C9C-477D-AABC-F1154E77712E}" srcOrd="4" destOrd="0" presId="urn:microsoft.com/office/officeart/2005/8/layout/cycle3"/>
    <dgm:cxn modelId="{5A894FB5-C17D-4144-A1D0-05CCE8FCA4E0}"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AB0819-5FDF-4A11-8BFE-7D0772BB01C6}" type="doc">
      <dgm:prSet loTypeId="urn:microsoft.com/office/officeart/2005/8/layout/cycle3" loCatId="cycle" qsTypeId="urn:microsoft.com/office/officeart/2005/8/quickstyle/simple1" qsCatId="simple" csTypeId="urn:microsoft.com/office/officeart/2005/8/colors/accent4_1" csCatId="accent4" phldr="1"/>
      <dgm:spPr/>
      <dgm:t>
        <a:bodyPr/>
        <a:lstStyle/>
        <a:p>
          <a:endParaRPr lang="nl-BE"/>
        </a:p>
      </dgm:t>
    </dgm:pt>
    <dgm:pt modelId="{C7F2E819-94D4-4BDC-95B9-308F8FCC2B13}">
      <dgm:prSet phldrT="[Text]" custT="1"/>
      <dgm:spPr/>
      <dgm:t>
        <a:bodyPr/>
        <a:lstStyle/>
        <a:p>
          <a:r>
            <a:rPr lang="nl-BE" sz="700" dirty="0" smtClean="0"/>
            <a:t>Theorie</a:t>
          </a:r>
          <a:endParaRPr lang="nl-BE" sz="700" dirty="0"/>
        </a:p>
      </dgm:t>
    </dgm:pt>
    <dgm:pt modelId="{95DD1991-288A-41AF-A12B-6C59AA09D408}" type="parTrans" cxnId="{01D1D517-297B-4607-9BF0-46CF93AECBB3}">
      <dgm:prSet/>
      <dgm:spPr/>
      <dgm:t>
        <a:bodyPr/>
        <a:lstStyle/>
        <a:p>
          <a:endParaRPr lang="nl-BE" sz="1000"/>
        </a:p>
      </dgm:t>
    </dgm:pt>
    <dgm:pt modelId="{B5CBBD86-91B8-43D1-B52C-6F076585E008}" type="sibTrans" cxnId="{01D1D517-297B-4607-9BF0-46CF93AECBB3}">
      <dgm:prSet/>
      <dgm:spPr/>
      <dgm:t>
        <a:bodyPr/>
        <a:lstStyle/>
        <a:p>
          <a:endParaRPr lang="nl-BE" sz="1000"/>
        </a:p>
      </dgm:t>
    </dgm:pt>
    <dgm:pt modelId="{6BC139BA-5E0A-49CD-B87F-513B3F8E719B}">
      <dgm:prSet phldrT="[Text]" custT="1"/>
      <dgm:spPr/>
      <dgm:t>
        <a:bodyPr/>
        <a:lstStyle/>
        <a:p>
          <a:r>
            <a:rPr lang="nl-BE" sz="700" dirty="0" smtClean="0"/>
            <a:t>Hypothese</a:t>
          </a:r>
          <a:endParaRPr lang="nl-BE" sz="700" dirty="0"/>
        </a:p>
      </dgm:t>
    </dgm:pt>
    <dgm:pt modelId="{85CD0BF1-E21C-447B-91B4-BF5409DD7CE6}" type="parTrans" cxnId="{7E232BC4-38E8-4B2D-9102-09E78BBC4F3C}">
      <dgm:prSet/>
      <dgm:spPr/>
      <dgm:t>
        <a:bodyPr/>
        <a:lstStyle/>
        <a:p>
          <a:endParaRPr lang="nl-BE" sz="1000"/>
        </a:p>
      </dgm:t>
    </dgm:pt>
    <dgm:pt modelId="{A1A2679B-3A36-487C-9156-8AE3C03AD82D}" type="sibTrans" cxnId="{7E232BC4-38E8-4B2D-9102-09E78BBC4F3C}">
      <dgm:prSet/>
      <dgm:spPr/>
      <dgm:t>
        <a:bodyPr/>
        <a:lstStyle/>
        <a:p>
          <a:endParaRPr lang="nl-BE" sz="1000"/>
        </a:p>
      </dgm:t>
    </dgm:pt>
    <dgm:pt modelId="{861B488A-D91E-4B65-9DAE-3B99D2DE685F}">
      <dgm:prSet phldrT="[Text]" custT="1"/>
      <dgm:spPr/>
      <dgm:t>
        <a:bodyPr/>
        <a:lstStyle/>
        <a:p>
          <a:r>
            <a:rPr lang="nl-BE" sz="700" dirty="0" smtClean="0"/>
            <a:t>Dataverzameling</a:t>
          </a:r>
          <a:endParaRPr lang="nl-BE" sz="700" dirty="0"/>
        </a:p>
      </dgm:t>
    </dgm:pt>
    <dgm:pt modelId="{E12D5EF0-9FFD-4BF1-9834-24642ED6373A}" type="parTrans" cxnId="{8300FC6C-55A3-4F1B-821E-9E1327E68AFD}">
      <dgm:prSet/>
      <dgm:spPr/>
      <dgm:t>
        <a:bodyPr/>
        <a:lstStyle/>
        <a:p>
          <a:endParaRPr lang="nl-BE" sz="1000"/>
        </a:p>
      </dgm:t>
    </dgm:pt>
    <dgm:pt modelId="{634052FB-B1FA-4744-9FE2-E5F2722A71A0}" type="sibTrans" cxnId="{8300FC6C-55A3-4F1B-821E-9E1327E68AFD}">
      <dgm:prSet/>
      <dgm:spPr/>
      <dgm:t>
        <a:bodyPr/>
        <a:lstStyle/>
        <a:p>
          <a:endParaRPr lang="nl-BE" sz="1000"/>
        </a:p>
      </dgm:t>
    </dgm:pt>
    <dgm:pt modelId="{6AD79F87-8839-493F-972B-D3B4A8003E38}">
      <dgm:prSet phldrT="[Text]" custT="1"/>
      <dgm:spPr>
        <a:solidFill>
          <a:srgbClr val="FF5050">
            <a:alpha val="69020"/>
          </a:srgbClr>
        </a:solidFill>
        <a:ln>
          <a:solidFill>
            <a:srgbClr val="C00000"/>
          </a:solidFill>
        </a:ln>
      </dgm:spPr>
      <dgm:t>
        <a:bodyPr/>
        <a:lstStyle/>
        <a:p>
          <a:r>
            <a:rPr lang="nl-BE" sz="700" b="1" dirty="0" smtClean="0"/>
            <a:t>Toetsing</a:t>
          </a:r>
          <a:endParaRPr lang="nl-BE" sz="400" b="1" dirty="0"/>
        </a:p>
      </dgm:t>
    </dgm:pt>
    <dgm:pt modelId="{9D97D316-3EA6-4DD4-923C-4381ABD94E19}" type="parTrans" cxnId="{E29D2D4B-FAD3-4160-950C-168F46B2671B}">
      <dgm:prSet/>
      <dgm:spPr/>
      <dgm:t>
        <a:bodyPr/>
        <a:lstStyle/>
        <a:p>
          <a:endParaRPr lang="nl-BE" sz="1000"/>
        </a:p>
      </dgm:t>
    </dgm:pt>
    <dgm:pt modelId="{8AA062E7-0F45-4EEE-A863-330413958A79}" type="sibTrans" cxnId="{E29D2D4B-FAD3-4160-950C-168F46B2671B}">
      <dgm:prSet/>
      <dgm:spPr/>
      <dgm:t>
        <a:bodyPr/>
        <a:lstStyle/>
        <a:p>
          <a:endParaRPr lang="nl-BE" sz="1000"/>
        </a:p>
      </dgm:t>
    </dgm:pt>
    <dgm:pt modelId="{C46839E6-2E37-4EBC-B312-55FA569CF00E}">
      <dgm:prSet phldrT="[Text]" custT="1"/>
      <dgm:spPr>
        <a:noFill/>
        <a:ln>
          <a:solidFill>
            <a:srgbClr val="C00000"/>
          </a:solidFill>
        </a:ln>
      </dgm:spPr>
      <dgm:t>
        <a:bodyPr/>
        <a:lstStyle/>
        <a:p>
          <a:r>
            <a:rPr lang="nl-BE" sz="700" b="1" dirty="0" smtClean="0"/>
            <a:t>Nulhypothese</a:t>
          </a:r>
          <a:endParaRPr lang="nl-BE" sz="400" dirty="0"/>
        </a:p>
      </dgm:t>
    </dgm:pt>
    <dgm:pt modelId="{0C07B7A6-8BBB-4D2A-BD0C-97AAC9D559CC}" type="parTrans" cxnId="{FB8F3F6D-D0CC-4582-A991-BC64D4A80463}">
      <dgm:prSet/>
      <dgm:spPr/>
      <dgm:t>
        <a:bodyPr/>
        <a:lstStyle/>
        <a:p>
          <a:endParaRPr lang="nl-BE" sz="1000"/>
        </a:p>
      </dgm:t>
    </dgm:pt>
    <dgm:pt modelId="{B8DB7AD9-11B0-414D-8728-672609CDFDBB}" type="sibTrans" cxnId="{FB8F3F6D-D0CC-4582-A991-BC64D4A80463}">
      <dgm:prSet/>
      <dgm:spPr/>
      <dgm:t>
        <a:bodyPr/>
        <a:lstStyle/>
        <a:p>
          <a:endParaRPr lang="nl-BE" sz="1000"/>
        </a:p>
      </dgm:t>
    </dgm:pt>
    <dgm:pt modelId="{2A869FB1-19E6-4C0A-A4BA-E8E1EB11C081}" type="pres">
      <dgm:prSet presAssocID="{FCAB0819-5FDF-4A11-8BFE-7D0772BB01C6}" presName="Name0" presStyleCnt="0">
        <dgm:presLayoutVars>
          <dgm:dir/>
          <dgm:resizeHandles val="exact"/>
        </dgm:presLayoutVars>
      </dgm:prSet>
      <dgm:spPr/>
      <dgm:t>
        <a:bodyPr/>
        <a:lstStyle/>
        <a:p>
          <a:endParaRPr lang="nl-BE"/>
        </a:p>
      </dgm:t>
    </dgm:pt>
    <dgm:pt modelId="{067E4ED6-A8B6-4C4C-8A55-4C14AD404022}" type="pres">
      <dgm:prSet presAssocID="{FCAB0819-5FDF-4A11-8BFE-7D0772BB01C6}" presName="cycle" presStyleCnt="0"/>
      <dgm:spPr/>
    </dgm:pt>
    <dgm:pt modelId="{4CD88BDC-2E86-4284-A86A-ACFC19E777F8}" type="pres">
      <dgm:prSet presAssocID="{C7F2E819-94D4-4BDC-95B9-308F8FCC2B13}" presName="nodeFirstNode" presStyleLbl="node1" presStyleIdx="0" presStyleCnt="5">
        <dgm:presLayoutVars>
          <dgm:bulletEnabled val="1"/>
        </dgm:presLayoutVars>
      </dgm:prSet>
      <dgm:spPr/>
      <dgm:t>
        <a:bodyPr/>
        <a:lstStyle/>
        <a:p>
          <a:endParaRPr lang="nl-BE"/>
        </a:p>
      </dgm:t>
    </dgm:pt>
    <dgm:pt modelId="{4C0751F8-6957-4642-AFBD-EA407E303677}" type="pres">
      <dgm:prSet presAssocID="{B5CBBD86-91B8-43D1-B52C-6F076585E008}" presName="sibTransFirstNode" presStyleLbl="bgShp" presStyleIdx="0" presStyleCnt="1"/>
      <dgm:spPr/>
      <dgm:t>
        <a:bodyPr/>
        <a:lstStyle/>
        <a:p>
          <a:endParaRPr lang="nl-BE"/>
        </a:p>
      </dgm:t>
    </dgm:pt>
    <dgm:pt modelId="{FEBC86E8-A8B4-4CE3-85A1-573E1DB61503}" type="pres">
      <dgm:prSet presAssocID="{6BC139BA-5E0A-49CD-B87F-513B3F8E719B}" presName="nodeFollowingNodes" presStyleLbl="node1" presStyleIdx="1" presStyleCnt="5">
        <dgm:presLayoutVars>
          <dgm:bulletEnabled val="1"/>
        </dgm:presLayoutVars>
      </dgm:prSet>
      <dgm:spPr/>
      <dgm:t>
        <a:bodyPr/>
        <a:lstStyle/>
        <a:p>
          <a:endParaRPr lang="nl-BE"/>
        </a:p>
      </dgm:t>
    </dgm:pt>
    <dgm:pt modelId="{AB54B346-DF01-4A49-AB58-09B0F9D22709}" type="pres">
      <dgm:prSet presAssocID="{C46839E6-2E37-4EBC-B312-55FA569CF00E}" presName="nodeFollowingNodes" presStyleLbl="node1" presStyleIdx="2" presStyleCnt="5" custRadScaleRad="83882" custRadScaleInc="-21361">
        <dgm:presLayoutVars>
          <dgm:bulletEnabled val="1"/>
        </dgm:presLayoutVars>
      </dgm:prSet>
      <dgm:spPr/>
      <dgm:t>
        <a:bodyPr/>
        <a:lstStyle/>
        <a:p>
          <a:endParaRPr lang="nl-BE"/>
        </a:p>
      </dgm:t>
    </dgm:pt>
    <dgm:pt modelId="{56388838-1C9C-477D-AABC-F1154E77712E}" type="pres">
      <dgm:prSet presAssocID="{861B488A-D91E-4B65-9DAE-3B99D2DE685F}" presName="nodeFollowingNodes" presStyleLbl="node1" presStyleIdx="3" presStyleCnt="5" custRadScaleRad="83857" custRadScaleInc="21336">
        <dgm:presLayoutVars>
          <dgm:bulletEnabled val="1"/>
        </dgm:presLayoutVars>
      </dgm:prSet>
      <dgm:spPr/>
      <dgm:t>
        <a:bodyPr/>
        <a:lstStyle/>
        <a:p>
          <a:endParaRPr lang="nl-BE"/>
        </a:p>
      </dgm:t>
    </dgm:pt>
    <dgm:pt modelId="{9E694845-1B6E-47D1-B90F-59B64C50A2D2}" type="pres">
      <dgm:prSet presAssocID="{6AD79F87-8839-493F-972B-D3B4A8003E38}" presName="nodeFollowingNodes" presStyleLbl="node1" presStyleIdx="4" presStyleCnt="5">
        <dgm:presLayoutVars>
          <dgm:bulletEnabled val="1"/>
        </dgm:presLayoutVars>
      </dgm:prSet>
      <dgm:spPr/>
      <dgm:t>
        <a:bodyPr/>
        <a:lstStyle/>
        <a:p>
          <a:endParaRPr lang="nl-BE"/>
        </a:p>
      </dgm:t>
    </dgm:pt>
  </dgm:ptLst>
  <dgm:cxnLst>
    <dgm:cxn modelId="{44A79CBD-59E3-4C8B-B4F3-E83E2918A631}" type="presOf" srcId="{FCAB0819-5FDF-4A11-8BFE-7D0772BB01C6}" destId="{2A869FB1-19E6-4C0A-A4BA-E8E1EB11C081}" srcOrd="0" destOrd="0" presId="urn:microsoft.com/office/officeart/2005/8/layout/cycle3"/>
    <dgm:cxn modelId="{4CAC90A7-BE64-4616-AA31-2B52085A143D}" type="presOf" srcId="{C7F2E819-94D4-4BDC-95B9-308F8FCC2B13}" destId="{4CD88BDC-2E86-4284-A86A-ACFC19E777F8}" srcOrd="0" destOrd="0" presId="urn:microsoft.com/office/officeart/2005/8/layout/cycle3"/>
    <dgm:cxn modelId="{DD45D1EB-94AB-4CD7-8AA8-62012C402ADC}" type="presOf" srcId="{B5CBBD86-91B8-43D1-B52C-6F076585E008}" destId="{4C0751F8-6957-4642-AFBD-EA407E303677}" srcOrd="0" destOrd="0" presId="urn:microsoft.com/office/officeart/2005/8/layout/cycle3"/>
    <dgm:cxn modelId="{16683F17-52E4-4685-A2D1-76F1490CF905}" type="presOf" srcId="{6BC139BA-5E0A-49CD-B87F-513B3F8E719B}" destId="{FEBC86E8-A8B4-4CE3-85A1-573E1DB61503}" srcOrd="0" destOrd="0" presId="urn:microsoft.com/office/officeart/2005/8/layout/cycle3"/>
    <dgm:cxn modelId="{E29D2D4B-FAD3-4160-950C-168F46B2671B}" srcId="{FCAB0819-5FDF-4A11-8BFE-7D0772BB01C6}" destId="{6AD79F87-8839-493F-972B-D3B4A8003E38}" srcOrd="4" destOrd="0" parTransId="{9D97D316-3EA6-4DD4-923C-4381ABD94E19}" sibTransId="{8AA062E7-0F45-4EEE-A863-330413958A79}"/>
    <dgm:cxn modelId="{744FE127-02C8-4003-9DBF-AA6063879494}" type="presOf" srcId="{861B488A-D91E-4B65-9DAE-3B99D2DE685F}" destId="{56388838-1C9C-477D-AABC-F1154E77712E}" srcOrd="0" destOrd="0" presId="urn:microsoft.com/office/officeart/2005/8/layout/cycle3"/>
    <dgm:cxn modelId="{FB8F3F6D-D0CC-4582-A991-BC64D4A80463}" srcId="{FCAB0819-5FDF-4A11-8BFE-7D0772BB01C6}" destId="{C46839E6-2E37-4EBC-B312-55FA569CF00E}" srcOrd="2" destOrd="0" parTransId="{0C07B7A6-8BBB-4D2A-BD0C-97AAC9D559CC}" sibTransId="{B8DB7AD9-11B0-414D-8728-672609CDFDBB}"/>
    <dgm:cxn modelId="{7E232BC4-38E8-4B2D-9102-09E78BBC4F3C}" srcId="{FCAB0819-5FDF-4A11-8BFE-7D0772BB01C6}" destId="{6BC139BA-5E0A-49CD-B87F-513B3F8E719B}" srcOrd="1" destOrd="0" parTransId="{85CD0BF1-E21C-447B-91B4-BF5409DD7CE6}" sibTransId="{A1A2679B-3A36-487C-9156-8AE3C03AD82D}"/>
    <dgm:cxn modelId="{8300FC6C-55A3-4F1B-821E-9E1327E68AFD}" srcId="{FCAB0819-5FDF-4A11-8BFE-7D0772BB01C6}" destId="{861B488A-D91E-4B65-9DAE-3B99D2DE685F}" srcOrd="3" destOrd="0" parTransId="{E12D5EF0-9FFD-4BF1-9834-24642ED6373A}" sibTransId="{634052FB-B1FA-4744-9FE2-E5F2722A71A0}"/>
    <dgm:cxn modelId="{B4F72D2F-77E0-4755-BFBE-C1B8134B50E7}" type="presOf" srcId="{6AD79F87-8839-493F-972B-D3B4A8003E38}" destId="{9E694845-1B6E-47D1-B90F-59B64C50A2D2}" srcOrd="0" destOrd="0" presId="urn:microsoft.com/office/officeart/2005/8/layout/cycle3"/>
    <dgm:cxn modelId="{46B0943C-E5DE-4553-9091-656C82DDB44C}" type="presOf" srcId="{C46839E6-2E37-4EBC-B312-55FA569CF00E}" destId="{AB54B346-DF01-4A49-AB58-09B0F9D22709}" srcOrd="0" destOrd="0" presId="urn:microsoft.com/office/officeart/2005/8/layout/cycle3"/>
    <dgm:cxn modelId="{01D1D517-297B-4607-9BF0-46CF93AECBB3}" srcId="{FCAB0819-5FDF-4A11-8BFE-7D0772BB01C6}" destId="{C7F2E819-94D4-4BDC-95B9-308F8FCC2B13}" srcOrd="0" destOrd="0" parTransId="{95DD1991-288A-41AF-A12B-6C59AA09D408}" sibTransId="{B5CBBD86-91B8-43D1-B52C-6F076585E008}"/>
    <dgm:cxn modelId="{49128894-ED40-460B-A53A-A86887B0F9D5}" type="presParOf" srcId="{2A869FB1-19E6-4C0A-A4BA-E8E1EB11C081}" destId="{067E4ED6-A8B6-4C4C-8A55-4C14AD404022}" srcOrd="0" destOrd="0" presId="urn:microsoft.com/office/officeart/2005/8/layout/cycle3"/>
    <dgm:cxn modelId="{B3CA9EF2-616D-4986-9D59-8F4E1FF9B9FB}" type="presParOf" srcId="{067E4ED6-A8B6-4C4C-8A55-4C14AD404022}" destId="{4CD88BDC-2E86-4284-A86A-ACFC19E777F8}" srcOrd="0" destOrd="0" presId="urn:microsoft.com/office/officeart/2005/8/layout/cycle3"/>
    <dgm:cxn modelId="{E7632BF4-9158-4F42-9507-4328F1139B4F}" type="presParOf" srcId="{067E4ED6-A8B6-4C4C-8A55-4C14AD404022}" destId="{4C0751F8-6957-4642-AFBD-EA407E303677}" srcOrd="1" destOrd="0" presId="urn:microsoft.com/office/officeart/2005/8/layout/cycle3"/>
    <dgm:cxn modelId="{BCC0CF00-5609-498D-AAB3-9F6452C4E392}" type="presParOf" srcId="{067E4ED6-A8B6-4C4C-8A55-4C14AD404022}" destId="{FEBC86E8-A8B4-4CE3-85A1-573E1DB61503}" srcOrd="2" destOrd="0" presId="urn:microsoft.com/office/officeart/2005/8/layout/cycle3"/>
    <dgm:cxn modelId="{7AC644EF-4848-42C9-9B09-DBAAFF493931}" type="presParOf" srcId="{067E4ED6-A8B6-4C4C-8A55-4C14AD404022}" destId="{AB54B346-DF01-4A49-AB58-09B0F9D22709}" srcOrd="3" destOrd="0" presId="urn:microsoft.com/office/officeart/2005/8/layout/cycle3"/>
    <dgm:cxn modelId="{67B8E2E2-3EDD-48CB-90C1-61A13D55374A}" type="presParOf" srcId="{067E4ED6-A8B6-4C4C-8A55-4C14AD404022}" destId="{56388838-1C9C-477D-AABC-F1154E77712E}" srcOrd="4" destOrd="0" presId="urn:microsoft.com/office/officeart/2005/8/layout/cycle3"/>
    <dgm:cxn modelId="{C3BC165C-FD30-4EA8-B158-286CE038AB14}" type="presParOf" srcId="{067E4ED6-A8B6-4C4C-8A55-4C14AD404022}" destId="{9E694845-1B6E-47D1-B90F-59B64C50A2D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2ACAC5-7CAF-450C-9D80-1352297E8665}" type="doc">
      <dgm:prSet loTypeId="urn:microsoft.com/office/officeart/2008/layout/RadialCluster" loCatId="cycle" qsTypeId="urn:microsoft.com/office/officeart/2005/8/quickstyle/simple1" qsCatId="simple" csTypeId="urn:microsoft.com/office/officeart/2005/8/colors/accent2_4" csCatId="accent2" phldr="1"/>
      <dgm:spPr/>
      <dgm:t>
        <a:bodyPr/>
        <a:lstStyle/>
        <a:p>
          <a:endParaRPr lang="nl-BE"/>
        </a:p>
      </dgm:t>
    </dgm:pt>
    <dgm:pt modelId="{7BD532B6-AE2E-4468-82D0-EA6FDCF83FA1}">
      <dgm:prSet phldrT="[Text]" custT="1"/>
      <dgm:spPr/>
      <dgm:t>
        <a:bodyPr/>
        <a:lstStyle/>
        <a:p>
          <a:r>
            <a:rPr lang="nl-BE" sz="2400" dirty="0" smtClean="0"/>
            <a:t>vooraf kiezen!</a:t>
          </a:r>
          <a:endParaRPr lang="nl-BE" sz="1700" dirty="0"/>
        </a:p>
      </dgm:t>
    </dgm:pt>
    <dgm:pt modelId="{56FE35F5-0DAB-4CCD-A479-F9C52666BA3F}" type="parTrans" cxnId="{146179E1-571B-409D-B033-8F47DF729F4C}">
      <dgm:prSet/>
      <dgm:spPr/>
      <dgm:t>
        <a:bodyPr/>
        <a:lstStyle/>
        <a:p>
          <a:endParaRPr lang="nl-BE"/>
        </a:p>
      </dgm:t>
    </dgm:pt>
    <dgm:pt modelId="{C14E6159-AE38-4452-A1A5-D3C63B231FDD}" type="sibTrans" cxnId="{146179E1-571B-409D-B033-8F47DF729F4C}">
      <dgm:prSet/>
      <dgm:spPr/>
      <dgm:t>
        <a:bodyPr/>
        <a:lstStyle/>
        <a:p>
          <a:endParaRPr lang="nl-BE"/>
        </a:p>
      </dgm:t>
    </dgm:pt>
    <dgm:pt modelId="{CFD972B4-6ADB-4A3A-88DF-175AD8641A93}">
      <dgm:prSet phldrT="[Text]"/>
      <dgm:spPr/>
      <dgm:t>
        <a:bodyPr/>
        <a:lstStyle/>
        <a:p>
          <a:r>
            <a:rPr lang="nl-BE" dirty="0" smtClean="0"/>
            <a:t>tweezijdig</a:t>
          </a:r>
        </a:p>
        <a:p>
          <a:r>
            <a:rPr lang="nl-BE" dirty="0" smtClean="0"/>
            <a:t>standaard!</a:t>
          </a:r>
          <a:endParaRPr lang="nl-BE" dirty="0"/>
        </a:p>
      </dgm:t>
    </dgm:pt>
    <dgm:pt modelId="{0DAC688C-B867-4550-BEBE-A621CB5FFF00}" type="parTrans" cxnId="{46DF8874-95FA-40EF-AD5E-69F7D4E78BB4}">
      <dgm:prSet/>
      <dgm:spPr/>
      <dgm:t>
        <a:bodyPr/>
        <a:lstStyle/>
        <a:p>
          <a:endParaRPr lang="nl-BE"/>
        </a:p>
      </dgm:t>
    </dgm:pt>
    <dgm:pt modelId="{C401ECFF-FF30-41A3-81CB-1DD28FBE4614}" type="sibTrans" cxnId="{46DF8874-95FA-40EF-AD5E-69F7D4E78BB4}">
      <dgm:prSet/>
      <dgm:spPr/>
      <dgm:t>
        <a:bodyPr/>
        <a:lstStyle/>
        <a:p>
          <a:endParaRPr lang="nl-BE"/>
        </a:p>
      </dgm:t>
    </dgm:pt>
    <dgm:pt modelId="{ED526DB7-E8C5-4853-8899-CF83278B4CB7}">
      <dgm:prSet phldrT="[Text]" custT="1"/>
      <dgm:spPr/>
      <dgm:t>
        <a:bodyPr/>
        <a:lstStyle/>
        <a:p>
          <a:r>
            <a:rPr lang="nl-BE" sz="2800" dirty="0" err="1" smtClean="0"/>
            <a:t>éénzijdig</a:t>
          </a:r>
          <a:endParaRPr lang="nl-BE" sz="1400" dirty="0" smtClean="0"/>
        </a:p>
        <a:p>
          <a:r>
            <a:rPr lang="nl-BE" sz="1400" dirty="0" smtClean="0"/>
            <a:t>- </a:t>
          </a:r>
          <a:r>
            <a:rPr lang="nl-BE" sz="1600" dirty="0" smtClean="0"/>
            <a:t>uitgesproken richting</a:t>
          </a:r>
        </a:p>
        <a:p>
          <a:r>
            <a:rPr lang="nl-BE" sz="1600" dirty="0" smtClean="0"/>
            <a:t>- eerder onderzoek</a:t>
          </a:r>
          <a:endParaRPr lang="nl-BE" sz="1600" dirty="0"/>
        </a:p>
      </dgm:t>
    </dgm:pt>
    <dgm:pt modelId="{2690E6A5-2DA7-407F-968F-4AD00A0F99BB}" type="parTrans" cxnId="{D2E7FE91-F012-47E9-A54D-1B450E8A174D}">
      <dgm:prSet/>
      <dgm:spPr/>
      <dgm:t>
        <a:bodyPr/>
        <a:lstStyle/>
        <a:p>
          <a:endParaRPr lang="nl-BE"/>
        </a:p>
      </dgm:t>
    </dgm:pt>
    <dgm:pt modelId="{542C70C6-9344-413C-B83D-DF7CF1637DBF}" type="sibTrans" cxnId="{D2E7FE91-F012-47E9-A54D-1B450E8A174D}">
      <dgm:prSet/>
      <dgm:spPr/>
      <dgm:t>
        <a:bodyPr/>
        <a:lstStyle/>
        <a:p>
          <a:endParaRPr lang="nl-BE"/>
        </a:p>
      </dgm:t>
    </dgm:pt>
    <dgm:pt modelId="{7ED5B87C-6584-447E-8D65-2A098EFA0203}" type="pres">
      <dgm:prSet presAssocID="{832ACAC5-7CAF-450C-9D80-1352297E8665}" presName="Name0" presStyleCnt="0">
        <dgm:presLayoutVars>
          <dgm:chMax val="1"/>
          <dgm:chPref val="1"/>
          <dgm:dir/>
          <dgm:animOne val="branch"/>
          <dgm:animLvl val="lvl"/>
        </dgm:presLayoutVars>
      </dgm:prSet>
      <dgm:spPr/>
      <dgm:t>
        <a:bodyPr/>
        <a:lstStyle/>
        <a:p>
          <a:endParaRPr lang="nl-BE"/>
        </a:p>
      </dgm:t>
    </dgm:pt>
    <dgm:pt modelId="{E0BA9AF7-C4A2-49C1-B85C-F3C899EB5FCA}" type="pres">
      <dgm:prSet presAssocID="{7BD532B6-AE2E-4468-82D0-EA6FDCF83FA1}" presName="singleCycle" presStyleCnt="0"/>
      <dgm:spPr/>
    </dgm:pt>
    <dgm:pt modelId="{BCF0D766-6EC7-4991-B95A-035176E603B2}" type="pres">
      <dgm:prSet presAssocID="{7BD532B6-AE2E-4468-82D0-EA6FDCF83FA1}" presName="singleCenter" presStyleLbl="node1" presStyleIdx="0" presStyleCnt="3" custScaleX="283496" custLinFactNeighborY="-34456">
        <dgm:presLayoutVars>
          <dgm:chMax val="7"/>
          <dgm:chPref val="7"/>
        </dgm:presLayoutVars>
      </dgm:prSet>
      <dgm:spPr/>
      <dgm:t>
        <a:bodyPr/>
        <a:lstStyle/>
        <a:p>
          <a:endParaRPr lang="nl-BE"/>
        </a:p>
      </dgm:t>
    </dgm:pt>
    <dgm:pt modelId="{B5B4AF99-D0C7-4A9F-B0EC-EC0602A79F60}" type="pres">
      <dgm:prSet presAssocID="{0DAC688C-B867-4550-BEBE-A621CB5FFF00}" presName="Name56" presStyleLbl="parChTrans1D2" presStyleIdx="0" presStyleCnt="2"/>
      <dgm:spPr/>
      <dgm:t>
        <a:bodyPr/>
        <a:lstStyle/>
        <a:p>
          <a:endParaRPr lang="nl-BE"/>
        </a:p>
      </dgm:t>
    </dgm:pt>
    <dgm:pt modelId="{F4A854DF-0577-4F5E-BC50-52CE64A94DFD}" type="pres">
      <dgm:prSet presAssocID="{CFD972B4-6ADB-4A3A-88DF-175AD8641A93}" presName="text0" presStyleLbl="node1" presStyleIdx="1" presStyleCnt="3" custScaleX="352621" custScaleY="168317" custRadScaleRad="145031" custRadScaleInc="-143578">
        <dgm:presLayoutVars>
          <dgm:bulletEnabled val="1"/>
        </dgm:presLayoutVars>
      </dgm:prSet>
      <dgm:spPr/>
      <dgm:t>
        <a:bodyPr/>
        <a:lstStyle/>
        <a:p>
          <a:endParaRPr lang="nl-BE"/>
        </a:p>
      </dgm:t>
    </dgm:pt>
    <dgm:pt modelId="{DFCE2E91-FF2E-4DD6-8992-BFDE15BDC4FD}" type="pres">
      <dgm:prSet presAssocID="{2690E6A5-2DA7-407F-968F-4AD00A0F99BB}" presName="Name56" presStyleLbl="parChTrans1D2" presStyleIdx="1" presStyleCnt="2"/>
      <dgm:spPr/>
      <dgm:t>
        <a:bodyPr/>
        <a:lstStyle/>
        <a:p>
          <a:endParaRPr lang="nl-BE"/>
        </a:p>
      </dgm:t>
    </dgm:pt>
    <dgm:pt modelId="{AE3FB5BB-6A26-4F1E-99A2-3764AF18C4F3}" type="pres">
      <dgm:prSet presAssocID="{ED526DB7-E8C5-4853-8899-CF83278B4CB7}" presName="text0" presStyleLbl="node1" presStyleIdx="2" presStyleCnt="3" custScaleX="370251" custScaleY="178229" custRadScaleRad="130918" custRadScaleInc="-53552">
        <dgm:presLayoutVars>
          <dgm:bulletEnabled val="1"/>
        </dgm:presLayoutVars>
      </dgm:prSet>
      <dgm:spPr/>
      <dgm:t>
        <a:bodyPr/>
        <a:lstStyle/>
        <a:p>
          <a:endParaRPr lang="nl-BE"/>
        </a:p>
      </dgm:t>
    </dgm:pt>
  </dgm:ptLst>
  <dgm:cxnLst>
    <dgm:cxn modelId="{46DF8874-95FA-40EF-AD5E-69F7D4E78BB4}" srcId="{7BD532B6-AE2E-4468-82D0-EA6FDCF83FA1}" destId="{CFD972B4-6ADB-4A3A-88DF-175AD8641A93}" srcOrd="0" destOrd="0" parTransId="{0DAC688C-B867-4550-BEBE-A621CB5FFF00}" sibTransId="{C401ECFF-FF30-41A3-81CB-1DD28FBE4614}"/>
    <dgm:cxn modelId="{002FB44B-763F-4794-B7C1-94F8076AF53D}" type="presOf" srcId="{2690E6A5-2DA7-407F-968F-4AD00A0F99BB}" destId="{DFCE2E91-FF2E-4DD6-8992-BFDE15BDC4FD}" srcOrd="0" destOrd="0" presId="urn:microsoft.com/office/officeart/2008/layout/RadialCluster"/>
    <dgm:cxn modelId="{D2E7FE91-F012-47E9-A54D-1B450E8A174D}" srcId="{7BD532B6-AE2E-4468-82D0-EA6FDCF83FA1}" destId="{ED526DB7-E8C5-4853-8899-CF83278B4CB7}" srcOrd="1" destOrd="0" parTransId="{2690E6A5-2DA7-407F-968F-4AD00A0F99BB}" sibTransId="{542C70C6-9344-413C-B83D-DF7CF1637DBF}"/>
    <dgm:cxn modelId="{F08B7C7D-B1BC-4073-9C8A-F395DB3B2E17}" type="presOf" srcId="{0DAC688C-B867-4550-BEBE-A621CB5FFF00}" destId="{B5B4AF99-D0C7-4A9F-B0EC-EC0602A79F60}" srcOrd="0" destOrd="0" presId="urn:microsoft.com/office/officeart/2008/layout/RadialCluster"/>
    <dgm:cxn modelId="{BC795330-9F45-4AE9-9915-1AD325F6E209}" type="presOf" srcId="{832ACAC5-7CAF-450C-9D80-1352297E8665}" destId="{7ED5B87C-6584-447E-8D65-2A098EFA0203}" srcOrd="0" destOrd="0" presId="urn:microsoft.com/office/officeart/2008/layout/RadialCluster"/>
    <dgm:cxn modelId="{146179E1-571B-409D-B033-8F47DF729F4C}" srcId="{832ACAC5-7CAF-450C-9D80-1352297E8665}" destId="{7BD532B6-AE2E-4468-82D0-EA6FDCF83FA1}" srcOrd="0" destOrd="0" parTransId="{56FE35F5-0DAB-4CCD-A479-F9C52666BA3F}" sibTransId="{C14E6159-AE38-4452-A1A5-D3C63B231FDD}"/>
    <dgm:cxn modelId="{70BED374-EA78-4A85-9FF8-B409D01B3204}" type="presOf" srcId="{ED526DB7-E8C5-4853-8899-CF83278B4CB7}" destId="{AE3FB5BB-6A26-4F1E-99A2-3764AF18C4F3}" srcOrd="0" destOrd="0" presId="urn:microsoft.com/office/officeart/2008/layout/RadialCluster"/>
    <dgm:cxn modelId="{A4D5935F-79CB-4E59-A12E-B13462730547}" type="presOf" srcId="{CFD972B4-6ADB-4A3A-88DF-175AD8641A93}" destId="{F4A854DF-0577-4F5E-BC50-52CE64A94DFD}" srcOrd="0" destOrd="0" presId="urn:microsoft.com/office/officeart/2008/layout/RadialCluster"/>
    <dgm:cxn modelId="{D3F1EACB-3488-4F69-B25B-238D9FCF6D40}" type="presOf" srcId="{7BD532B6-AE2E-4468-82D0-EA6FDCF83FA1}" destId="{BCF0D766-6EC7-4991-B95A-035176E603B2}" srcOrd="0" destOrd="0" presId="urn:microsoft.com/office/officeart/2008/layout/RadialCluster"/>
    <dgm:cxn modelId="{1DC0682F-D2C5-4F2E-A0B9-9F6262FB02C9}" type="presParOf" srcId="{7ED5B87C-6584-447E-8D65-2A098EFA0203}" destId="{E0BA9AF7-C4A2-49C1-B85C-F3C899EB5FCA}" srcOrd="0" destOrd="0" presId="urn:microsoft.com/office/officeart/2008/layout/RadialCluster"/>
    <dgm:cxn modelId="{494B9B4E-5E47-4486-B409-3B3F44EA86D3}" type="presParOf" srcId="{E0BA9AF7-C4A2-49C1-B85C-F3C899EB5FCA}" destId="{BCF0D766-6EC7-4991-B95A-035176E603B2}" srcOrd="0" destOrd="0" presId="urn:microsoft.com/office/officeart/2008/layout/RadialCluster"/>
    <dgm:cxn modelId="{1158D4F7-D1B1-4830-93F1-6401267D8B19}" type="presParOf" srcId="{E0BA9AF7-C4A2-49C1-B85C-F3C899EB5FCA}" destId="{B5B4AF99-D0C7-4A9F-B0EC-EC0602A79F60}" srcOrd="1" destOrd="0" presId="urn:microsoft.com/office/officeart/2008/layout/RadialCluster"/>
    <dgm:cxn modelId="{81B92B52-675D-4355-A4AB-5FCACF81C370}" type="presParOf" srcId="{E0BA9AF7-C4A2-49C1-B85C-F3C899EB5FCA}" destId="{F4A854DF-0577-4F5E-BC50-52CE64A94DFD}" srcOrd="2" destOrd="0" presId="urn:microsoft.com/office/officeart/2008/layout/RadialCluster"/>
    <dgm:cxn modelId="{E54056C2-D101-443A-B922-88514A04B98C}" type="presParOf" srcId="{E0BA9AF7-C4A2-49C1-B85C-F3C899EB5FCA}" destId="{DFCE2E91-FF2E-4DD6-8992-BFDE15BDC4FD}" srcOrd="3" destOrd="0" presId="urn:microsoft.com/office/officeart/2008/layout/RadialCluster"/>
    <dgm:cxn modelId="{51EAB9BE-FFA6-4F72-ABAF-17ADD778C6F1}" type="presParOf" srcId="{E0BA9AF7-C4A2-49C1-B85C-F3C899EB5FCA}" destId="{AE3FB5BB-6A26-4F1E-99A2-3764AF18C4F3}"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51F8-6957-4642-AFBD-EA407E303677}">
      <dsp:nvSpPr>
        <dsp:cNvPr id="0" name=""/>
        <dsp:cNvSpPr/>
      </dsp:nvSpPr>
      <dsp:spPr>
        <a:xfrm>
          <a:off x="153315" y="-5724"/>
          <a:ext cx="1421561" cy="1421561"/>
        </a:xfrm>
        <a:prstGeom prst="circularArrow">
          <a:avLst>
            <a:gd name="adj1" fmla="val 5544"/>
            <a:gd name="adj2" fmla="val 330680"/>
            <a:gd name="adj3" fmla="val 14194912"/>
            <a:gd name="adj4" fmla="val 17135900"/>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88BDC-2E86-4284-A86A-ACFC19E777F8}">
      <dsp:nvSpPr>
        <dsp:cNvPr id="0" name=""/>
        <dsp:cNvSpPr/>
      </dsp:nvSpPr>
      <dsp:spPr>
        <a:xfrm>
          <a:off x="593222" y="317"/>
          <a:ext cx="541747" cy="270873"/>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Theorie</a:t>
          </a:r>
          <a:endParaRPr lang="nl-BE" sz="700" kern="1200" dirty="0"/>
        </a:p>
      </dsp:txBody>
      <dsp:txXfrm>
        <a:off x="606445" y="13540"/>
        <a:ext cx="515301" cy="244427"/>
      </dsp:txXfrm>
    </dsp:sp>
    <dsp:sp modelId="{FEBC86E8-A8B4-4CE3-85A1-573E1DB61503}">
      <dsp:nvSpPr>
        <dsp:cNvPr id="0" name=""/>
        <dsp:cNvSpPr/>
      </dsp:nvSpPr>
      <dsp:spPr>
        <a:xfrm>
          <a:off x="1169761" y="419197"/>
          <a:ext cx="541747" cy="270873"/>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Hypothese</a:t>
          </a:r>
          <a:endParaRPr lang="nl-BE" sz="700" kern="1200" dirty="0"/>
        </a:p>
      </dsp:txBody>
      <dsp:txXfrm>
        <a:off x="1182984" y="432420"/>
        <a:ext cx="515301" cy="244427"/>
      </dsp:txXfrm>
    </dsp:sp>
    <dsp:sp modelId="{AB54B346-DF01-4A49-AB58-09B0F9D22709}">
      <dsp:nvSpPr>
        <dsp:cNvPr id="0" name=""/>
        <dsp:cNvSpPr/>
      </dsp:nvSpPr>
      <dsp:spPr>
        <a:xfrm>
          <a:off x="975922" y="941360"/>
          <a:ext cx="541747" cy="270873"/>
        </a:xfrm>
        <a:prstGeom prst="round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b="1" kern="1200" dirty="0" smtClean="0"/>
            <a:t>Nulhypothese</a:t>
          </a:r>
          <a:endParaRPr lang="nl-BE" sz="400" kern="1200" dirty="0"/>
        </a:p>
      </dsp:txBody>
      <dsp:txXfrm>
        <a:off x="989145" y="954583"/>
        <a:ext cx="515301" cy="244427"/>
      </dsp:txXfrm>
    </dsp:sp>
    <dsp:sp modelId="{56388838-1C9C-477D-AABC-F1154E77712E}">
      <dsp:nvSpPr>
        <dsp:cNvPr id="0" name=""/>
        <dsp:cNvSpPr/>
      </dsp:nvSpPr>
      <dsp:spPr>
        <a:xfrm>
          <a:off x="210723" y="941360"/>
          <a:ext cx="541747" cy="270873"/>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kern="1200" dirty="0" smtClean="0"/>
            <a:t>Dataverzameling</a:t>
          </a:r>
          <a:endParaRPr lang="nl-BE" sz="700" kern="1200" dirty="0"/>
        </a:p>
      </dsp:txBody>
      <dsp:txXfrm>
        <a:off x="223946" y="954583"/>
        <a:ext cx="515301" cy="244427"/>
      </dsp:txXfrm>
    </dsp:sp>
    <dsp:sp modelId="{9E694845-1B6E-47D1-B90F-59B64C50A2D2}">
      <dsp:nvSpPr>
        <dsp:cNvPr id="0" name=""/>
        <dsp:cNvSpPr/>
      </dsp:nvSpPr>
      <dsp:spPr>
        <a:xfrm>
          <a:off x="16682" y="419197"/>
          <a:ext cx="541747" cy="270873"/>
        </a:xfrm>
        <a:prstGeom prst="roundRect">
          <a:avLst/>
        </a:prstGeom>
        <a:solidFill>
          <a:srgbClr val="FF5050">
            <a:alpha val="69020"/>
          </a:srgb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nl-BE" sz="700" b="1" kern="1200" dirty="0" smtClean="0"/>
            <a:t>Toetsing</a:t>
          </a:r>
          <a:endParaRPr lang="nl-BE" sz="400" b="1" kern="1200" dirty="0"/>
        </a:p>
      </dsp:txBody>
      <dsp:txXfrm>
        <a:off x="29905" y="432420"/>
        <a:ext cx="515301" cy="244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7.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Arial" charset="0"/>
              </a:defRPr>
            </a:lvl1pPr>
          </a:lstStyle>
          <a:p>
            <a:endParaRPr lang="nl-BE"/>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Arial" charset="0"/>
              </a:defRPr>
            </a:lvl1pPr>
          </a:lstStyle>
          <a:p>
            <a:endParaRPr lang="nl-BE"/>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Arial" charset="0"/>
              </a:defRPr>
            </a:lvl1pPr>
          </a:lstStyle>
          <a:p>
            <a:endParaRPr lang="nl-BE"/>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Arial" charset="0"/>
              </a:defRPr>
            </a:lvl1pPr>
          </a:lstStyle>
          <a:p>
            <a:fld id="{F052DC5C-2DB8-473C-8B24-1F41B76B9305}" type="slidenum">
              <a:rPr lang="en-US"/>
              <a:pPr/>
              <a:t>‹#›</a:t>
            </a:fld>
            <a:endParaRPr lang="en-US"/>
          </a:p>
        </p:txBody>
      </p:sp>
    </p:spTree>
    <p:extLst>
      <p:ext uri="{BB962C8B-B14F-4D97-AF65-F5344CB8AC3E}">
        <p14:creationId xmlns:p14="http://schemas.microsoft.com/office/powerpoint/2010/main" val="273636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4</a:t>
            </a:fld>
            <a:endParaRPr lang="en-US"/>
          </a:p>
        </p:txBody>
      </p:sp>
    </p:spTree>
    <p:extLst>
      <p:ext uri="{BB962C8B-B14F-4D97-AF65-F5344CB8AC3E}">
        <p14:creationId xmlns:p14="http://schemas.microsoft.com/office/powerpoint/2010/main" val="49476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21</a:t>
            </a:fld>
            <a:endParaRPr lang="en-US"/>
          </a:p>
        </p:txBody>
      </p:sp>
    </p:spTree>
    <p:extLst>
      <p:ext uri="{BB962C8B-B14F-4D97-AF65-F5344CB8AC3E}">
        <p14:creationId xmlns:p14="http://schemas.microsoft.com/office/powerpoint/2010/main" val="61202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23</a:t>
            </a:fld>
            <a:endParaRPr lang="en-US"/>
          </a:p>
        </p:txBody>
      </p:sp>
    </p:spTree>
    <p:extLst>
      <p:ext uri="{BB962C8B-B14F-4D97-AF65-F5344CB8AC3E}">
        <p14:creationId xmlns:p14="http://schemas.microsoft.com/office/powerpoint/2010/main" val="109621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29</a:t>
            </a:fld>
            <a:endParaRPr lang="en-US"/>
          </a:p>
        </p:txBody>
      </p:sp>
    </p:spTree>
    <p:extLst>
      <p:ext uri="{BB962C8B-B14F-4D97-AF65-F5344CB8AC3E}">
        <p14:creationId xmlns:p14="http://schemas.microsoft.com/office/powerpoint/2010/main" val="32812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32</a:t>
            </a:fld>
            <a:endParaRPr lang="en-US"/>
          </a:p>
        </p:txBody>
      </p:sp>
    </p:spTree>
    <p:extLst>
      <p:ext uri="{BB962C8B-B14F-4D97-AF65-F5344CB8AC3E}">
        <p14:creationId xmlns:p14="http://schemas.microsoft.com/office/powerpoint/2010/main" val="391879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33</a:t>
            </a:fld>
            <a:endParaRPr lang="en-US"/>
          </a:p>
        </p:txBody>
      </p:sp>
    </p:spTree>
    <p:extLst>
      <p:ext uri="{BB962C8B-B14F-4D97-AF65-F5344CB8AC3E}">
        <p14:creationId xmlns:p14="http://schemas.microsoft.com/office/powerpoint/2010/main" val="351585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35</a:t>
            </a:fld>
            <a:endParaRPr lang="en-US"/>
          </a:p>
        </p:txBody>
      </p:sp>
    </p:spTree>
    <p:extLst>
      <p:ext uri="{BB962C8B-B14F-4D97-AF65-F5344CB8AC3E}">
        <p14:creationId xmlns:p14="http://schemas.microsoft.com/office/powerpoint/2010/main" val="406472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47</a:t>
            </a:fld>
            <a:endParaRPr lang="en-US"/>
          </a:p>
        </p:txBody>
      </p:sp>
    </p:spTree>
    <p:extLst>
      <p:ext uri="{BB962C8B-B14F-4D97-AF65-F5344CB8AC3E}">
        <p14:creationId xmlns:p14="http://schemas.microsoft.com/office/powerpoint/2010/main" val="60632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48</a:t>
            </a:fld>
            <a:endParaRPr lang="en-US"/>
          </a:p>
        </p:txBody>
      </p:sp>
    </p:spTree>
    <p:extLst>
      <p:ext uri="{BB962C8B-B14F-4D97-AF65-F5344CB8AC3E}">
        <p14:creationId xmlns:p14="http://schemas.microsoft.com/office/powerpoint/2010/main" val="2899643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50</a:t>
            </a:fld>
            <a:endParaRPr lang="en-US"/>
          </a:p>
        </p:txBody>
      </p:sp>
    </p:spTree>
    <p:extLst>
      <p:ext uri="{BB962C8B-B14F-4D97-AF65-F5344CB8AC3E}">
        <p14:creationId xmlns:p14="http://schemas.microsoft.com/office/powerpoint/2010/main" val="6699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55</a:t>
            </a:fld>
            <a:endParaRPr lang="en-US"/>
          </a:p>
        </p:txBody>
      </p:sp>
    </p:spTree>
    <p:extLst>
      <p:ext uri="{BB962C8B-B14F-4D97-AF65-F5344CB8AC3E}">
        <p14:creationId xmlns:p14="http://schemas.microsoft.com/office/powerpoint/2010/main" val="200564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5</a:t>
            </a:fld>
            <a:endParaRPr lang="en-US"/>
          </a:p>
        </p:txBody>
      </p:sp>
    </p:spTree>
    <p:extLst>
      <p:ext uri="{BB962C8B-B14F-4D97-AF65-F5344CB8AC3E}">
        <p14:creationId xmlns:p14="http://schemas.microsoft.com/office/powerpoint/2010/main" val="49476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10</a:t>
            </a:fld>
            <a:endParaRPr lang="en-US"/>
          </a:p>
        </p:txBody>
      </p:sp>
    </p:spTree>
    <p:extLst>
      <p:ext uri="{BB962C8B-B14F-4D97-AF65-F5344CB8AC3E}">
        <p14:creationId xmlns:p14="http://schemas.microsoft.com/office/powerpoint/2010/main" val="163307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13</a:t>
            </a:fld>
            <a:endParaRPr lang="en-US"/>
          </a:p>
        </p:txBody>
      </p:sp>
    </p:spTree>
    <p:extLst>
      <p:ext uri="{BB962C8B-B14F-4D97-AF65-F5344CB8AC3E}">
        <p14:creationId xmlns:p14="http://schemas.microsoft.com/office/powerpoint/2010/main" val="42408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14</a:t>
            </a:fld>
            <a:endParaRPr lang="en-US"/>
          </a:p>
        </p:txBody>
      </p:sp>
    </p:spTree>
    <p:extLst>
      <p:ext uri="{BB962C8B-B14F-4D97-AF65-F5344CB8AC3E}">
        <p14:creationId xmlns:p14="http://schemas.microsoft.com/office/powerpoint/2010/main" val="260734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15</a:t>
            </a:fld>
            <a:endParaRPr lang="en-US"/>
          </a:p>
        </p:txBody>
      </p:sp>
    </p:spTree>
    <p:extLst>
      <p:ext uri="{BB962C8B-B14F-4D97-AF65-F5344CB8AC3E}">
        <p14:creationId xmlns:p14="http://schemas.microsoft.com/office/powerpoint/2010/main" val="290137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16</a:t>
            </a:fld>
            <a:endParaRPr lang="en-US"/>
          </a:p>
        </p:txBody>
      </p:sp>
    </p:spTree>
    <p:extLst>
      <p:ext uri="{BB962C8B-B14F-4D97-AF65-F5344CB8AC3E}">
        <p14:creationId xmlns:p14="http://schemas.microsoft.com/office/powerpoint/2010/main" val="168821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17</a:t>
            </a:fld>
            <a:endParaRPr lang="en-US"/>
          </a:p>
        </p:txBody>
      </p:sp>
    </p:spTree>
    <p:extLst>
      <p:ext uri="{BB962C8B-B14F-4D97-AF65-F5344CB8AC3E}">
        <p14:creationId xmlns:p14="http://schemas.microsoft.com/office/powerpoint/2010/main" val="399838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2DC5C-2DB8-473C-8B24-1F41B76B9305}" type="slidenum">
              <a:rPr lang="en-US" smtClean="0"/>
              <a:pPr/>
              <a:t>19</a:t>
            </a:fld>
            <a:endParaRPr lang="en-US"/>
          </a:p>
        </p:txBody>
      </p:sp>
    </p:spTree>
    <p:extLst>
      <p:ext uri="{BB962C8B-B14F-4D97-AF65-F5344CB8AC3E}">
        <p14:creationId xmlns:p14="http://schemas.microsoft.com/office/powerpoint/2010/main" val="1969588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smtClean="0"/>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pPr>
              <a:buFontTx/>
              <a:buNone/>
              <a:defRPr/>
            </a:pPr>
            <a:r>
              <a:rPr lang="nl-BE" smtClean="0"/>
              <a:t>Hoofdstuk 3: Betrouwbaarheidsintervallen en hypothesetoetsing</a:t>
            </a:r>
            <a:endParaRPr lang="en-US"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1EA79A66-87E4-47DD-89FA-FFF43B377562}" type="slidenum">
              <a:rPr lang="en-US" smtClean="0"/>
              <a:pPr/>
              <a:t>‹#›</a:t>
            </a:fld>
            <a:endParaRPr lang="en-US" dirty="0"/>
          </a:p>
        </p:txBody>
      </p:sp>
      <p:pic>
        <p:nvPicPr>
          <p:cNvPr id="18" name="Picture 17" descr="associatie.jpg"/>
          <p:cNvPicPr>
            <a:picLocks noChangeAspect="1"/>
          </p:cNvPicPr>
          <p:nvPr/>
        </p:nvPicPr>
        <p:blipFill>
          <a:blip r:embed="rId2" cstate="print"/>
          <a:stretch>
            <a:fillRect/>
          </a:stretch>
        </p:blipFill>
        <p:spPr>
          <a:xfrm>
            <a:off x="8316416" y="6093368"/>
            <a:ext cx="457071" cy="648000"/>
          </a:xfrm>
          <a:prstGeom prst="rect">
            <a:avLst/>
          </a:prstGeom>
        </p:spPr>
      </p:pic>
      <p:pic>
        <p:nvPicPr>
          <p:cNvPr id="10" name="Picture 9" descr="TM_logo_vignet_ppt.jpg"/>
          <p:cNvPicPr>
            <a:picLocks noChangeAspect="1"/>
          </p:cNvPicPr>
          <p:nvPr/>
        </p:nvPicPr>
        <p:blipFill>
          <a:blip r:embed="rId3" cstate="print"/>
          <a:stretch>
            <a:fillRect/>
          </a:stretch>
        </p:blipFill>
        <p:spPr>
          <a:xfrm>
            <a:off x="360000" y="360000"/>
            <a:ext cx="2157984" cy="1155192"/>
          </a:xfrm>
          <a:prstGeom prst="rect">
            <a:avLst/>
          </a:prstGeom>
        </p:spPr>
      </p:pic>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pic>
        <p:nvPicPr>
          <p:cNvPr id="15" name="Picture 14" descr="ppt_fusieboodschap_wit_nl.jpg"/>
          <p:cNvPicPr>
            <a:picLocks noChangeAspect="1"/>
          </p:cNvPicPr>
          <p:nvPr/>
        </p:nvPicPr>
        <p:blipFill>
          <a:blip r:embed="rId4" cstate="print"/>
          <a:stretch>
            <a:fillRect/>
          </a:stretch>
        </p:blipFill>
        <p:spPr>
          <a:xfrm>
            <a:off x="3995936" y="5724000"/>
            <a:ext cx="4742688" cy="13716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9728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smtClean="0"/>
              <a:t>Click to edit Master title style</a:t>
            </a:r>
            <a:endParaRPr lang="nl-BE" dirty="0"/>
          </a:p>
        </p:txBody>
      </p:sp>
      <p:cxnSp>
        <p:nvCxnSpPr>
          <p:cNvPr id="14" name="Straight Connector 13"/>
          <p:cNvCxnSpPr/>
          <p:nvPr/>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lvl1pPr>
              <a:buNone/>
              <a:defRPr/>
            </a:lvl1pPr>
          </a:lstStyle>
          <a:p>
            <a:fld id="{A50698B6-0CCE-4D3A-A30B-15FC38988E03}" type="slidenum">
              <a:rPr lang="en-US" smtClean="0"/>
              <a:pPr/>
              <a:t>‹#›</a:t>
            </a:fld>
            <a:endParaRPr lang="en-US" dirty="0"/>
          </a:p>
        </p:txBody>
      </p:sp>
      <p:sp>
        <p:nvSpPr>
          <p:cNvPr id="17" name="Footer Placeholder 16"/>
          <p:cNvSpPr>
            <a:spLocks noGrp="1"/>
          </p:cNvSpPr>
          <p:nvPr>
            <p:ph type="ftr" sz="quarter" idx="12"/>
          </p:nvPr>
        </p:nvSpPr>
        <p:spPr/>
        <p:txBody>
          <a:bodyPr/>
          <a:lstStyle/>
          <a:p>
            <a:pPr>
              <a:buFontTx/>
              <a:buNone/>
              <a:defRPr/>
            </a:pPr>
            <a:r>
              <a:rPr lang="nl-BE" smtClean="0"/>
              <a:t>Hoofdstuk 3: Betrouwbaarheidsintervallen en hypothesetoetsing</a:t>
            </a:r>
            <a:endParaRPr lang="en-US" dirty="0"/>
          </a:p>
        </p:txBody>
      </p:sp>
      <p:pic>
        <p:nvPicPr>
          <p:cNvPr id="12" name="Picture 11" descr="tm_rgb.jpg"/>
          <p:cNvPicPr>
            <a:picLocks noChangeAspect="1"/>
          </p:cNvPicPr>
          <p:nvPr/>
        </p:nvPicPr>
        <p:blipFill>
          <a:blip r:embed="rId2" cstate="print"/>
          <a:stretch>
            <a:fillRect/>
          </a:stretch>
        </p:blipFill>
        <p:spPr>
          <a:xfrm>
            <a:off x="7236296" y="5976000"/>
            <a:ext cx="1652016" cy="862584"/>
          </a:xfrm>
          <a:prstGeom prst="rect">
            <a:avLst/>
          </a:prstGeom>
        </p:spPr>
      </p:pic>
      <p:sp>
        <p:nvSpPr>
          <p:cNvPr id="8" name="Date Placeholder 7"/>
          <p:cNvSpPr>
            <a:spLocks noGrp="1"/>
          </p:cNvSpPr>
          <p:nvPr>
            <p:ph type="dt" sz="half" idx="13"/>
          </p:nvPr>
        </p:nvSpPr>
        <p:spPr/>
        <p:txBody>
          <a:bodyPr/>
          <a:lstStyle/>
          <a:p>
            <a:pPr algn="l"/>
            <a:endParaRPr lang="nl-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6"/>
          <p:cNvSpPr>
            <a:spLocks noGrp="1"/>
          </p:cNvSpPr>
          <p:nvPr>
            <p:ph type="title"/>
          </p:nvPr>
        </p:nvSpPr>
        <p:spPr/>
        <p:txBody>
          <a:bodyPr lIns="360000" tIns="180000" rIns="360000" bIns="144000"/>
          <a:lstStyle/>
          <a:p>
            <a:r>
              <a:rPr lang="en-US" smtClean="0"/>
              <a:t>Click to edit Master title style</a:t>
            </a:r>
            <a:endParaRPr lang="nl-BE" dirty="0"/>
          </a:p>
        </p:txBody>
      </p:sp>
      <p:cxnSp>
        <p:nvCxnSpPr>
          <p:cNvPr id="14" name="Straight Connector 13"/>
          <p:cNvCxnSpPr/>
          <p:nvPr/>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endParaRPr lang="nl-BE"/>
          </a:p>
        </p:txBody>
      </p:sp>
      <p:sp>
        <p:nvSpPr>
          <p:cNvPr id="16" name="Slide Number Placeholder 15"/>
          <p:cNvSpPr>
            <a:spLocks noGrp="1"/>
          </p:cNvSpPr>
          <p:nvPr>
            <p:ph type="sldNum" sz="quarter" idx="11"/>
          </p:nvPr>
        </p:nvSpPr>
        <p:spPr/>
        <p:txBody>
          <a:bodyPr/>
          <a:lstStyle/>
          <a:p>
            <a:fld id="{2E55ED4A-6BD6-4D0A-A88A-C18266391746}" type="slidenum">
              <a:rPr lang="en-US" smtClean="0"/>
              <a:pPr/>
              <a:t>‹#›</a:t>
            </a:fld>
            <a:endParaRPr lang="en-US"/>
          </a:p>
        </p:txBody>
      </p:sp>
      <p:sp>
        <p:nvSpPr>
          <p:cNvPr id="17" name="Footer Placeholder 16"/>
          <p:cNvSpPr>
            <a:spLocks noGrp="1"/>
          </p:cNvSpPr>
          <p:nvPr>
            <p:ph type="ftr" sz="quarter" idx="12"/>
          </p:nvPr>
        </p:nvSpPr>
        <p:spPr/>
        <p:txBody>
          <a:bodyPr/>
          <a:lstStyle/>
          <a:p>
            <a:pPr>
              <a:defRPr/>
            </a:pPr>
            <a:r>
              <a:rPr lang="nl-BE" smtClean="0"/>
              <a:t>Hoofdstuk 3: Betrouwbaarheidsintervallen en hypothesetoetsing</a:t>
            </a:r>
            <a:endParaRPr lang="en-US"/>
          </a:p>
        </p:txBody>
      </p:sp>
      <p:pic>
        <p:nvPicPr>
          <p:cNvPr id="11" name="Picture 10" descr="tm_rgb.jpg"/>
          <p:cNvPicPr>
            <a:picLocks noChangeAspect="1"/>
          </p:cNvPicPr>
          <p:nvPr/>
        </p:nvPicPr>
        <p:blipFill>
          <a:blip r:embed="rId2" cstate="print"/>
          <a:stretch>
            <a:fillRect/>
          </a:stretch>
        </p:blipFill>
        <p:spPr>
          <a:xfrm>
            <a:off x="7236296" y="5976000"/>
            <a:ext cx="1652016" cy="862584"/>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0" name="Straight Connector 9"/>
          <p:cNvCxnSpPr/>
          <p:nvPr/>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endParaRPr lang="nl-BE"/>
          </a:p>
        </p:txBody>
      </p:sp>
      <p:sp>
        <p:nvSpPr>
          <p:cNvPr id="12" name="Slide Number Placeholder 11"/>
          <p:cNvSpPr>
            <a:spLocks noGrp="1"/>
          </p:cNvSpPr>
          <p:nvPr>
            <p:ph type="sldNum" sz="quarter" idx="11"/>
          </p:nvPr>
        </p:nvSpPr>
        <p:spPr/>
        <p:txBody>
          <a:bodyPr/>
          <a:lstStyle/>
          <a:p>
            <a:fld id="{1E425853-3AB1-47CA-8FC7-4CD8F8D6E671}" type="slidenum">
              <a:rPr lang="en-US" smtClean="0"/>
              <a:pPr/>
              <a:t>‹#›</a:t>
            </a:fld>
            <a:endParaRPr lang="en-US"/>
          </a:p>
        </p:txBody>
      </p:sp>
      <p:sp>
        <p:nvSpPr>
          <p:cNvPr id="13" name="Footer Placeholder 12"/>
          <p:cNvSpPr>
            <a:spLocks noGrp="1"/>
          </p:cNvSpPr>
          <p:nvPr>
            <p:ph type="ftr" sz="quarter" idx="12"/>
          </p:nvPr>
        </p:nvSpPr>
        <p:spPr/>
        <p:txBody>
          <a:bodyPr/>
          <a:lstStyle/>
          <a:p>
            <a:pPr>
              <a:defRPr/>
            </a:pPr>
            <a:r>
              <a:rPr lang="nl-BE" smtClean="0"/>
              <a:t>Hoofdstuk 3: Betrouwbaarheidsintervallen en hypothesetoetsing</a:t>
            </a:r>
            <a:endParaRPr lang="en-US"/>
          </a:p>
        </p:txBody>
      </p:sp>
      <p:pic>
        <p:nvPicPr>
          <p:cNvPr id="14" name="Picture 13" descr="tm_rgb.jpg"/>
          <p:cNvPicPr>
            <a:picLocks noChangeAspect="1"/>
          </p:cNvPicPr>
          <p:nvPr/>
        </p:nvPicPr>
        <p:blipFill>
          <a:blip r:embed="rId2" cstate="print"/>
          <a:stretch>
            <a:fillRect/>
          </a:stretch>
        </p:blipFill>
        <p:spPr>
          <a:xfrm>
            <a:off x="7236296" y="5976000"/>
            <a:ext cx="1652016" cy="86258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smtClean="0"/>
              <a:t>Click to edit Master title style</a:t>
            </a:r>
            <a:endParaRPr lang="nl-BE" dirty="0"/>
          </a:p>
        </p:txBody>
      </p:sp>
      <p:cxnSp>
        <p:nvCxnSpPr>
          <p:cNvPr id="20" name="Straight Connector 19"/>
          <p:cNvCxnSpPr/>
          <p:nvPr/>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smtClean="0"/>
              <a:t>Click icon to add picture</a:t>
            </a:r>
            <a:endParaRPr lang="nl-BE" dirty="0"/>
          </a:p>
        </p:txBody>
      </p:sp>
      <p:sp>
        <p:nvSpPr>
          <p:cNvPr id="9" name="Date Placeholder 8"/>
          <p:cNvSpPr>
            <a:spLocks noGrp="1"/>
          </p:cNvSpPr>
          <p:nvPr>
            <p:ph type="dt" sz="half" idx="11"/>
          </p:nvPr>
        </p:nvSpPr>
        <p:spPr/>
        <p:txBody>
          <a:bodyPr/>
          <a:lstStyle/>
          <a:p>
            <a:endParaRPr lang="nl-BE"/>
          </a:p>
        </p:txBody>
      </p:sp>
      <p:sp>
        <p:nvSpPr>
          <p:cNvPr id="10" name="Slide Number Placeholder 9"/>
          <p:cNvSpPr>
            <a:spLocks noGrp="1"/>
          </p:cNvSpPr>
          <p:nvPr>
            <p:ph type="sldNum" sz="quarter" idx="12"/>
          </p:nvPr>
        </p:nvSpPr>
        <p:spPr/>
        <p:txBody>
          <a:bodyPr/>
          <a:lstStyle/>
          <a:p>
            <a:fld id="{F3A0B04C-FEDE-4354-9E16-FC22064E1BEA}" type="slidenum">
              <a:rPr lang="en-US" smtClean="0"/>
              <a:pPr/>
              <a:t>‹#›</a:t>
            </a:fld>
            <a:endParaRPr lang="en-US"/>
          </a:p>
        </p:txBody>
      </p:sp>
      <p:sp>
        <p:nvSpPr>
          <p:cNvPr id="11" name="Footer Placeholder 10"/>
          <p:cNvSpPr>
            <a:spLocks noGrp="1"/>
          </p:cNvSpPr>
          <p:nvPr>
            <p:ph type="ftr" sz="quarter" idx="13"/>
          </p:nvPr>
        </p:nvSpPr>
        <p:spPr/>
        <p:txBody>
          <a:bodyPr/>
          <a:lstStyle/>
          <a:p>
            <a:pPr>
              <a:defRPr/>
            </a:pPr>
            <a:r>
              <a:rPr lang="nl-BE" smtClean="0"/>
              <a:t>Hoofdstuk 3: Betrouwbaarheidsintervallen en hypothesetoetsing</a:t>
            </a:r>
            <a:endParaRPr lang="en-US"/>
          </a:p>
        </p:txBody>
      </p:sp>
      <p:pic>
        <p:nvPicPr>
          <p:cNvPr id="12" name="Picture 11" descr="tm_rgb.jpg"/>
          <p:cNvPicPr>
            <a:picLocks noChangeAspect="1"/>
          </p:cNvPicPr>
          <p:nvPr/>
        </p:nvPicPr>
        <p:blipFill>
          <a:blip r:embed="rId2" cstate="print"/>
          <a:stretch>
            <a:fillRect/>
          </a:stretch>
        </p:blipFill>
        <p:spPr>
          <a:xfrm>
            <a:off x="7236296" y="5976000"/>
            <a:ext cx="1652016" cy="862584"/>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nl-BE" smtClean="0"/>
              <a:t>Hoofdstuk 3: Betrouwbaarheidsintervallen en hypothesetoetsing</a:t>
            </a:r>
            <a:endParaRPr lang="en-US"/>
          </a:p>
        </p:txBody>
      </p:sp>
      <p:sp>
        <p:nvSpPr>
          <p:cNvPr id="4" name="Slide Number Placeholder 3"/>
          <p:cNvSpPr>
            <a:spLocks noGrp="1"/>
          </p:cNvSpPr>
          <p:nvPr>
            <p:ph type="sldNum" sz="quarter" idx="11"/>
          </p:nvPr>
        </p:nvSpPr>
        <p:spPr/>
        <p:txBody>
          <a:bodyPr/>
          <a:lstStyle/>
          <a:p>
            <a:fld id="{8BDEDF38-6202-4A93-BE5F-34F98D06C273}" type="slidenum">
              <a:rPr lang="en-US" smtClean="0"/>
              <a:pPr/>
              <a:t>‹#›</a:t>
            </a:fld>
            <a:endParaRPr lang="en-US"/>
          </a:p>
        </p:txBody>
      </p:sp>
      <p:sp>
        <p:nvSpPr>
          <p:cNvPr id="5" name="Date Placeholder 4"/>
          <p:cNvSpPr>
            <a:spLocks noGrp="1"/>
          </p:cNvSpPr>
          <p:nvPr>
            <p:ph type="dt" sz="half" idx="12"/>
          </p:nvPr>
        </p:nvSpPr>
        <p:spPr/>
        <p:txBody>
          <a:bodyPr/>
          <a:lstStyle/>
          <a:p>
            <a:endParaRPr lang="nl-BE"/>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pic>
        <p:nvPicPr>
          <p:cNvPr id="9" name="Picture 8" descr="tm_rgb.jpg"/>
          <p:cNvPicPr>
            <a:picLocks noChangeAspect="1"/>
          </p:cNvPicPr>
          <p:nvPr/>
        </p:nvPicPr>
        <p:blipFill>
          <a:blip r:embed="rId2" cstate="print"/>
          <a:stretch>
            <a:fillRect/>
          </a:stretch>
        </p:blipFill>
        <p:spPr>
          <a:xfrm>
            <a:off x="7236296" y="5976000"/>
            <a:ext cx="1652016" cy="862584"/>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nl-BE" smtClean="0"/>
              <a:t>Hoofdstuk 3: Betrouwbaarheidsintervallen en hypothesetoetsing</a:t>
            </a:r>
            <a:endParaRPr lang="en-US"/>
          </a:p>
        </p:txBody>
      </p:sp>
      <p:sp>
        <p:nvSpPr>
          <p:cNvPr id="4" name="Slide Number Placeholder 3"/>
          <p:cNvSpPr>
            <a:spLocks noGrp="1"/>
          </p:cNvSpPr>
          <p:nvPr>
            <p:ph type="sldNum" sz="quarter" idx="11"/>
          </p:nvPr>
        </p:nvSpPr>
        <p:spPr/>
        <p:txBody>
          <a:bodyPr/>
          <a:lstStyle/>
          <a:p>
            <a:fld id="{8CBF94A6-C5A8-49B1-A80E-F974FB5D79F7}" type="slidenum">
              <a:rPr lang="en-US" smtClean="0"/>
              <a:pPr/>
              <a:t>‹#›</a:t>
            </a:fld>
            <a:endParaRPr lang="en-US"/>
          </a:p>
        </p:txBody>
      </p:sp>
      <p:sp>
        <p:nvSpPr>
          <p:cNvPr id="5" name="Date Placeholder 4"/>
          <p:cNvSpPr>
            <a:spLocks noGrp="1"/>
          </p:cNvSpPr>
          <p:nvPr>
            <p:ph type="dt" sz="half" idx="12"/>
          </p:nvPr>
        </p:nvSpPr>
        <p:spPr/>
        <p:txBody>
          <a:bodyPr/>
          <a:lstStyle/>
          <a:p>
            <a:endParaRPr lang="nl-BE"/>
          </a:p>
        </p:txBody>
      </p:sp>
      <p:sp>
        <p:nvSpPr>
          <p:cNvPr id="7" name="Picture Placeholder 6"/>
          <p:cNvSpPr>
            <a:spLocks noGrp="1"/>
          </p:cNvSpPr>
          <p:nvPr>
            <p:ph type="pic" sz="quarter" idx="13"/>
          </p:nvPr>
        </p:nvSpPr>
        <p:spPr>
          <a:xfrm>
            <a:off x="0" y="0"/>
            <a:ext cx="9144000" cy="5929313"/>
          </a:xfrm>
        </p:spPr>
        <p:txBody>
          <a:bodyPr/>
          <a:lstStyle/>
          <a:p>
            <a:r>
              <a:rPr lang="en-US" smtClean="0"/>
              <a:t>Click icon to add picture</a:t>
            </a:r>
            <a:endParaRPr lang="nl-BE"/>
          </a:p>
        </p:txBody>
      </p:sp>
      <p:pic>
        <p:nvPicPr>
          <p:cNvPr id="9" name="Picture 8" descr="tm_rgb.jpg"/>
          <p:cNvPicPr>
            <a:picLocks noChangeAspect="1"/>
          </p:cNvPicPr>
          <p:nvPr/>
        </p:nvPicPr>
        <p:blipFill>
          <a:blip r:embed="rId2" cstate="print"/>
          <a:stretch>
            <a:fillRect/>
          </a:stretch>
        </p:blipFill>
        <p:spPr>
          <a:xfrm>
            <a:off x="7236296" y="5976000"/>
            <a:ext cx="1652016" cy="862584"/>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pPr>
              <a:defRPr/>
            </a:pPr>
            <a:r>
              <a:rPr lang="nl-BE" smtClean="0"/>
              <a:t>Hoofdstuk 3: Betrouwbaarheidsintervallen en hypothesetoetsing</a:t>
            </a:r>
            <a:endParaRPr lang="en-US"/>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C81439A1-F6E2-413E-93F1-16F07D480DFB}" type="slidenum">
              <a:rPr lang="en-US" smtClean="0"/>
              <a:pPr/>
              <a:t>‹#›</a:t>
            </a:fld>
            <a:endParaRPr lang="en-US"/>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smtClean="0"/>
              <a:t>Click to edit Master title style</a:t>
            </a:r>
            <a:endParaRPr lang="nl-BE" dirty="0"/>
          </a:p>
        </p:txBody>
      </p:sp>
      <p:sp>
        <p:nvSpPr>
          <p:cNvPr id="3" name="Text Placeholder 2"/>
          <p:cNvSpPr>
            <a:spLocks noGrp="1"/>
          </p:cNvSpPr>
          <p:nvPr>
            <p:ph type="body" idx="1"/>
          </p:nvPr>
        </p:nvSpPr>
        <p:spPr>
          <a:xfrm>
            <a:off x="0" y="1152000"/>
            <a:ext cx="9144000" cy="4797280"/>
          </a:xfrm>
          <a:prstGeom prst="rect">
            <a:avLst/>
          </a:prstGeom>
        </p:spPr>
        <p:txBody>
          <a:bodyPr vert="horz" lIns="432000" tIns="252000" rIns="43200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endParaRPr lang="nl-BE"/>
          </a:p>
        </p:txBody>
      </p:sp>
      <p:pic>
        <p:nvPicPr>
          <p:cNvPr id="9" name="Picture 8" descr="tm_rgb.jpg"/>
          <p:cNvPicPr>
            <a:picLocks noChangeAspect="1"/>
          </p:cNvPicPr>
          <p:nvPr/>
        </p:nvPicPr>
        <p:blipFill>
          <a:blip r:embed="rId9" cstate="print"/>
          <a:stretch>
            <a:fillRect/>
          </a:stretch>
        </p:blipFill>
        <p:spPr>
          <a:xfrm>
            <a:off x="7236296" y="5976000"/>
            <a:ext cx="1652016" cy="862584"/>
          </a:xfrm>
          <a:prstGeom prst="rect">
            <a:avLst/>
          </a:prstGeom>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Lst>
  <p:transition>
    <p:fade/>
  </p:transition>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9.wmf"/><Relationship Id="rId3" Type="http://schemas.openxmlformats.org/officeDocument/2006/relationships/notesSlide" Target="../notesSlides/notesSlide3.xml"/><Relationship Id="rId7" Type="http://schemas.openxmlformats.org/officeDocument/2006/relationships/image" Target="../media/image16.wmf"/><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12.wmf"/><Relationship Id="rId5" Type="http://schemas.openxmlformats.org/officeDocument/2006/relationships/image" Target="../media/image17.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11.wmf"/><Relationship Id="rId9"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8.wmf"/><Relationship Id="rId4" Type="http://schemas.openxmlformats.org/officeDocument/2006/relationships/diagramLayout" Target="../diagrams/layout8.xml"/><Relationship Id="rId9"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png"/><Relationship Id="rId5" Type="http://schemas.openxmlformats.org/officeDocument/2006/relationships/image" Target="../media/image36.w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png"/><Relationship Id="rId5" Type="http://schemas.openxmlformats.org/officeDocument/2006/relationships/image" Target="../media/image26.png"/><Relationship Id="rId4" Type="http://schemas.openxmlformats.org/officeDocument/2006/relationships/image" Target="../media/image36.wmf"/></Relationships>
</file>

<file path=ppt/slides/_rels/slide4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26.bin"/><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7.wmf"/><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11.w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3.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0.wmf"/><Relationship Id="rId4" Type="http://schemas.openxmlformats.org/officeDocument/2006/relationships/oleObject" Target="../embeddings/oleObject5.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nl-BE" dirty="0" smtClean="0"/>
              <a:t>Hoofdstuk 3: Betrouwbaarheidsintervallen en hypothesetoetsing</a:t>
            </a:r>
          </a:p>
          <a:p>
            <a:pPr eaLnBrk="1" hangingPunct="1"/>
            <a:endParaRPr lang="nl-BE" dirty="0" smtClean="0"/>
          </a:p>
          <a:p>
            <a:r>
              <a:rPr lang="nl-BE" sz="2000" i="1" cap="none" dirty="0" smtClean="0"/>
              <a:t>Vanhoomissen &amp; Valkeneers, hoofdstuk 3</a:t>
            </a:r>
            <a:endParaRPr lang="en-US" sz="2000" i="1" cap="none" dirty="0" smtClean="0"/>
          </a:p>
          <a:p>
            <a:pPr eaLnBrk="1" hangingPunct="1"/>
            <a:endParaRPr lang="en-US" sz="2000" dirty="0" smtClean="0"/>
          </a:p>
        </p:txBody>
      </p:sp>
      <p:sp>
        <p:nvSpPr>
          <p:cNvPr id="21507" name="Rectangle 2"/>
          <p:cNvSpPr>
            <a:spLocks noGrp="1" noChangeArrowheads="1"/>
          </p:cNvSpPr>
          <p:nvPr>
            <p:ph type="title"/>
          </p:nvPr>
        </p:nvSpPr>
        <p:spPr/>
        <p:txBody>
          <a:bodyPr/>
          <a:lstStyle/>
          <a:p>
            <a:pPr eaLnBrk="1" hangingPunct="1"/>
            <a:r>
              <a:rPr lang="nl-BE" dirty="0" smtClean="0"/>
              <a:t>Statistiek II</a:t>
            </a:r>
            <a:endParaRPr lang="en-US" dirty="0" smtClean="0"/>
          </a:p>
        </p:txBody>
      </p:sp>
      <p:sp>
        <p:nvSpPr>
          <p:cNvPr id="4" name="Slide Number Placeholder 3"/>
          <p:cNvSpPr>
            <a:spLocks noGrp="1"/>
          </p:cNvSpPr>
          <p:nvPr>
            <p:ph type="sldNum" sz="quarter" idx="11"/>
          </p:nvPr>
        </p:nvSpPr>
        <p:spPr/>
        <p:txBody>
          <a:bodyPr/>
          <a:lstStyle/>
          <a:p>
            <a:pPr>
              <a:buNone/>
            </a:pPr>
            <a:fld id="{1EA79A66-87E4-47DD-89FA-FFF43B377562}" type="slidenum">
              <a:rPr lang="en-US" smtClean="0"/>
              <a:pPr>
                <a:buNone/>
              </a:pPr>
              <a:t>1</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jdelijke aanduiding voor inhoud 14"/>
          <p:cNvSpPr>
            <a:spLocks noGrp="1"/>
          </p:cNvSpPr>
          <p:nvPr>
            <p:ph idx="1"/>
          </p:nvPr>
        </p:nvSpPr>
        <p:spPr/>
        <p:txBody>
          <a:bodyPr/>
          <a:lstStyle/>
          <a:p>
            <a:pPr eaLnBrk="1" hangingPunct="1"/>
            <a:endParaRPr lang="nl-BE" smtClean="0"/>
          </a:p>
        </p:txBody>
      </p:sp>
      <p:sp>
        <p:nvSpPr>
          <p:cNvPr id="9223" name="Rectangle 2"/>
          <p:cNvSpPr>
            <a:spLocks noGrp="1" noChangeArrowheads="1"/>
          </p:cNvSpPr>
          <p:nvPr>
            <p:ph type="title"/>
          </p:nvPr>
        </p:nvSpPr>
        <p:spPr/>
        <p:txBody>
          <a:bodyPr/>
          <a:lstStyle/>
          <a:p>
            <a:pPr eaLnBrk="1" hangingPunct="1"/>
            <a:r>
              <a:rPr lang="nl-BE" smtClean="0"/>
              <a:t>Betrouwbaarheidsintervallen</a:t>
            </a:r>
            <a:endParaRPr lang="nl-NL" smtClean="0"/>
          </a:p>
        </p:txBody>
      </p:sp>
      <p:sp>
        <p:nvSpPr>
          <p:cNvPr id="9224" name="Slide Number Placeholder 4"/>
          <p:cNvSpPr>
            <a:spLocks noGrp="1"/>
          </p:cNvSpPr>
          <p:nvPr>
            <p:ph type="sldNum" sz="quarter" idx="11"/>
          </p:nvPr>
        </p:nvSpPr>
        <p:spPr bwMode="auto">
          <a:ln>
            <a:miter lim="800000"/>
            <a:headEnd/>
            <a:tailEnd/>
          </a:ln>
        </p:spPr>
        <p:txBody>
          <a:bodyPr/>
          <a:lstStyle/>
          <a:p>
            <a:fld id="{7675D8AA-5E88-44F1-8643-5BB91F639A02}" type="slidenum">
              <a:rPr lang="en-US"/>
              <a:pPr/>
              <a:t>10</a:t>
            </a:fld>
            <a:endParaRPr lang="en-US"/>
          </a:p>
        </p:txBody>
      </p:sp>
      <p:graphicFrame>
        <p:nvGraphicFramePr>
          <p:cNvPr id="9218" name="Object 4"/>
          <p:cNvGraphicFramePr>
            <a:graphicFrameLocks noChangeAspect="1"/>
          </p:cNvGraphicFramePr>
          <p:nvPr/>
        </p:nvGraphicFramePr>
        <p:xfrm>
          <a:off x="4644008" y="1156808"/>
          <a:ext cx="4368359" cy="875191"/>
        </p:xfrm>
        <a:graphic>
          <a:graphicData uri="http://schemas.openxmlformats.org/presentationml/2006/ole">
            <mc:AlternateContent xmlns:mc="http://schemas.openxmlformats.org/markup-compatibility/2006">
              <mc:Choice xmlns:v="urn:schemas-microsoft-com:vml" Requires="v">
                <p:oleObj spid="_x0000_s63638" name="Equation" r:id="rId4" imgW="2070000" imgH="419040" progId="Equation.3">
                  <p:embed/>
                </p:oleObj>
              </mc:Choice>
              <mc:Fallback>
                <p:oleObj name="Equation" r:id="rId4" imgW="2070000" imgH="419040"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156808"/>
                        <a:ext cx="4368359" cy="875191"/>
                      </a:xfrm>
                      <a:prstGeom prst="rect">
                        <a:avLst/>
                      </a:prstGeom>
                      <a:solidFill>
                        <a:srgbClr val="B1CBE5"/>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
          <p:cNvGraphicFramePr>
            <a:graphicFrameLocks noChangeAspect="1"/>
          </p:cNvGraphicFramePr>
          <p:nvPr/>
        </p:nvGraphicFramePr>
        <p:xfrm>
          <a:off x="5565775" y="2886075"/>
          <a:ext cx="2606675" cy="447675"/>
        </p:xfrm>
        <a:graphic>
          <a:graphicData uri="http://schemas.openxmlformats.org/presentationml/2006/ole">
            <mc:AlternateContent xmlns:mc="http://schemas.openxmlformats.org/markup-compatibility/2006">
              <mc:Choice xmlns:v="urn:schemas-microsoft-com:vml" Requires="v">
                <p:oleObj spid="_x0000_s63639" name="Equation" r:id="rId6" imgW="1180588" imgH="203112" progId="Equation.3">
                  <p:embed/>
                </p:oleObj>
              </mc:Choice>
              <mc:Fallback>
                <p:oleObj name="Equation" r:id="rId6" imgW="1180588" imgH="203112"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2886075"/>
                        <a:ext cx="2606675" cy="44767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nvGraphicFramePr>
        <p:xfrm>
          <a:off x="107504" y="1170052"/>
          <a:ext cx="4348608" cy="887347"/>
        </p:xfrm>
        <a:graphic>
          <a:graphicData uri="http://schemas.openxmlformats.org/presentationml/2006/ole">
            <mc:AlternateContent xmlns:mc="http://schemas.openxmlformats.org/markup-compatibility/2006">
              <mc:Choice xmlns:v="urn:schemas-microsoft-com:vml" Requires="v">
                <p:oleObj spid="_x0000_s63640" name="Equation" r:id="rId8" imgW="2044440" imgH="419040" progId="Equation.3">
                  <p:embed/>
                </p:oleObj>
              </mc:Choice>
              <mc:Fallback>
                <p:oleObj name="Equation" r:id="rId8" imgW="2044440" imgH="41904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170052"/>
                        <a:ext cx="4348608" cy="887347"/>
                      </a:xfrm>
                      <a:prstGeom prst="rect">
                        <a:avLst/>
                      </a:prstGeom>
                      <a:solidFill>
                        <a:srgbClr val="B1CBE5"/>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7"/>
          <p:cNvGraphicFramePr>
            <a:graphicFrameLocks noChangeAspect="1"/>
          </p:cNvGraphicFramePr>
          <p:nvPr/>
        </p:nvGraphicFramePr>
        <p:xfrm>
          <a:off x="684213" y="2781300"/>
          <a:ext cx="2665412" cy="463550"/>
        </p:xfrm>
        <a:graphic>
          <a:graphicData uri="http://schemas.openxmlformats.org/presentationml/2006/ole">
            <mc:AlternateContent xmlns:mc="http://schemas.openxmlformats.org/markup-compatibility/2006">
              <mc:Choice xmlns:v="urn:schemas-microsoft-com:vml" Requires="v">
                <p:oleObj spid="_x0000_s63641" name="Equation" r:id="rId10" imgW="1167893" imgH="203112" progId="Equation.3">
                  <p:embed/>
                </p:oleObj>
              </mc:Choice>
              <mc:Fallback>
                <p:oleObj name="Equation" r:id="rId10" imgW="1167893" imgH="203112"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213" y="2781300"/>
                        <a:ext cx="2665412" cy="463550"/>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6" name="Picture 8"/>
          <p:cNvPicPr>
            <a:picLocks noChangeAspect="1" noChangeArrowheads="1"/>
          </p:cNvPicPr>
          <p:nvPr/>
        </p:nvPicPr>
        <p:blipFill>
          <a:blip r:embed="rId12" cstate="print"/>
          <a:srcRect/>
          <a:stretch>
            <a:fillRect/>
          </a:stretch>
        </p:blipFill>
        <p:spPr bwMode="auto">
          <a:xfrm>
            <a:off x="395288" y="3714750"/>
            <a:ext cx="3195637" cy="2249488"/>
          </a:xfrm>
          <a:prstGeom prst="rect">
            <a:avLst/>
          </a:prstGeom>
          <a:noFill/>
          <a:ln w="9525">
            <a:noFill/>
            <a:miter lim="800000"/>
            <a:headEnd/>
            <a:tailEnd/>
          </a:ln>
        </p:spPr>
      </p:pic>
      <p:pic>
        <p:nvPicPr>
          <p:cNvPr id="9227" name="Picture 9"/>
          <p:cNvPicPr>
            <a:picLocks noChangeAspect="1" noChangeArrowheads="1"/>
          </p:cNvPicPr>
          <p:nvPr/>
        </p:nvPicPr>
        <p:blipFill>
          <a:blip r:embed="rId13" cstate="print"/>
          <a:srcRect/>
          <a:stretch>
            <a:fillRect/>
          </a:stretch>
        </p:blipFill>
        <p:spPr bwMode="auto">
          <a:xfrm>
            <a:off x="5219700" y="3714750"/>
            <a:ext cx="3168650" cy="2232025"/>
          </a:xfrm>
          <a:prstGeom prst="rect">
            <a:avLst/>
          </a:prstGeom>
          <a:noFill/>
          <a:ln w="9525">
            <a:noFill/>
            <a:miter lim="800000"/>
            <a:headEnd/>
            <a:tailEnd/>
          </a:ln>
        </p:spPr>
      </p:pic>
      <p:sp>
        <p:nvSpPr>
          <p:cNvPr id="9228" name="Text Box 10"/>
          <p:cNvSpPr txBox="1">
            <a:spLocks noChangeArrowheads="1"/>
          </p:cNvSpPr>
          <p:nvPr/>
        </p:nvSpPr>
        <p:spPr bwMode="auto">
          <a:xfrm>
            <a:off x="1619250" y="4722813"/>
            <a:ext cx="722313" cy="366712"/>
          </a:xfrm>
          <a:prstGeom prst="rect">
            <a:avLst/>
          </a:prstGeom>
          <a:noFill/>
          <a:ln w="9525" algn="ctr">
            <a:noFill/>
            <a:miter lim="800000"/>
            <a:headEnd/>
            <a:tailEnd/>
          </a:ln>
        </p:spPr>
        <p:txBody>
          <a:bodyPr wrap="none">
            <a:spAutoFit/>
          </a:bodyPr>
          <a:lstStyle/>
          <a:p>
            <a:pPr>
              <a:buFontTx/>
              <a:buNone/>
            </a:pPr>
            <a:r>
              <a:rPr lang="nl-BE"/>
              <a:t>95%</a:t>
            </a:r>
            <a:endParaRPr lang="nl-NL"/>
          </a:p>
        </p:txBody>
      </p:sp>
      <p:sp>
        <p:nvSpPr>
          <p:cNvPr id="9229" name="Text Box 11"/>
          <p:cNvSpPr txBox="1">
            <a:spLocks noChangeArrowheads="1"/>
          </p:cNvSpPr>
          <p:nvPr/>
        </p:nvSpPr>
        <p:spPr bwMode="auto">
          <a:xfrm>
            <a:off x="6513513" y="4722813"/>
            <a:ext cx="722312" cy="366712"/>
          </a:xfrm>
          <a:prstGeom prst="rect">
            <a:avLst/>
          </a:prstGeom>
          <a:noFill/>
          <a:ln w="9525" algn="ctr">
            <a:noFill/>
            <a:miter lim="800000"/>
            <a:headEnd/>
            <a:tailEnd/>
          </a:ln>
        </p:spPr>
        <p:txBody>
          <a:bodyPr wrap="none">
            <a:spAutoFit/>
          </a:bodyPr>
          <a:lstStyle/>
          <a:p>
            <a:pPr>
              <a:buFontTx/>
              <a:buNone/>
            </a:pPr>
            <a:r>
              <a:rPr lang="nl-BE"/>
              <a:t>99%</a:t>
            </a:r>
            <a:endParaRPr lang="nl-NL"/>
          </a:p>
        </p:txBody>
      </p:sp>
      <p:sp>
        <p:nvSpPr>
          <p:cNvPr id="9230" name="Text Box 13"/>
          <p:cNvSpPr txBox="1">
            <a:spLocks noChangeArrowheads="1"/>
          </p:cNvSpPr>
          <p:nvPr/>
        </p:nvSpPr>
        <p:spPr bwMode="auto">
          <a:xfrm>
            <a:off x="323850" y="2205038"/>
            <a:ext cx="3725863" cy="366712"/>
          </a:xfrm>
          <a:prstGeom prst="rect">
            <a:avLst/>
          </a:prstGeom>
          <a:noFill/>
          <a:ln w="9525" algn="ctr">
            <a:noFill/>
            <a:miter lim="800000"/>
            <a:headEnd/>
            <a:tailEnd/>
          </a:ln>
        </p:spPr>
        <p:txBody>
          <a:bodyPr wrap="none">
            <a:spAutoFit/>
          </a:bodyPr>
          <a:lstStyle/>
          <a:p>
            <a:pPr>
              <a:buFontTx/>
              <a:buNone/>
            </a:pPr>
            <a:r>
              <a:rPr lang="nl-BE">
                <a:solidFill>
                  <a:schemeClr val="tx1"/>
                </a:solidFill>
              </a:rPr>
              <a:t>95% betrouwbaarheidsinterval</a:t>
            </a:r>
            <a:endParaRPr lang="nl-NL"/>
          </a:p>
        </p:txBody>
      </p:sp>
      <p:sp>
        <p:nvSpPr>
          <p:cNvPr id="9231" name="Text Box 14"/>
          <p:cNvSpPr txBox="1">
            <a:spLocks noChangeArrowheads="1"/>
          </p:cNvSpPr>
          <p:nvPr/>
        </p:nvSpPr>
        <p:spPr bwMode="auto">
          <a:xfrm>
            <a:off x="5148263" y="2198688"/>
            <a:ext cx="3725862" cy="366712"/>
          </a:xfrm>
          <a:prstGeom prst="rect">
            <a:avLst/>
          </a:prstGeom>
          <a:noFill/>
          <a:ln w="9525" algn="ctr">
            <a:noFill/>
            <a:miter lim="800000"/>
            <a:headEnd/>
            <a:tailEnd/>
          </a:ln>
        </p:spPr>
        <p:txBody>
          <a:bodyPr wrap="none">
            <a:spAutoFit/>
          </a:bodyPr>
          <a:lstStyle/>
          <a:p>
            <a:pPr>
              <a:buFontTx/>
              <a:buNone/>
            </a:pPr>
            <a:r>
              <a:rPr lang="nl-BE">
                <a:solidFill>
                  <a:schemeClr val="tx1"/>
                </a:solidFill>
              </a:rPr>
              <a:t>99% betrouwbaarheidsinterval</a:t>
            </a:r>
            <a:endParaRPr lang="nl-NL"/>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3"/>
          <p:cNvSpPr>
            <a:spLocks noGrp="1" noChangeArrowheads="1"/>
          </p:cNvSpPr>
          <p:nvPr>
            <p:ph idx="1"/>
          </p:nvPr>
        </p:nvSpPr>
        <p:spPr/>
        <p:txBody>
          <a:bodyPr/>
          <a:lstStyle/>
          <a:p>
            <a:pPr marL="381000" indent="-381000" eaLnBrk="1" hangingPunct="1">
              <a:buFontTx/>
              <a:buNone/>
            </a:pPr>
            <a:r>
              <a:rPr lang="nl-BE" sz="1800" dirty="0" smtClean="0"/>
              <a:t>Ander gevolg van de algemene formule: Hoe groter de steekproef, hoe kleiner het betrouwbaarheidsinterval.</a:t>
            </a:r>
          </a:p>
          <a:p>
            <a:pPr marL="381000" indent="-381000" eaLnBrk="1" hangingPunct="1">
              <a:buFontTx/>
              <a:buNone/>
            </a:pPr>
            <a:endParaRPr lang="nl-BE" sz="1800" dirty="0" smtClean="0"/>
          </a:p>
          <a:p>
            <a:pPr marL="381000" indent="-381000" eaLnBrk="1" hangingPunct="1">
              <a:buFontTx/>
              <a:buNone/>
            </a:pPr>
            <a:endParaRPr lang="nl-BE" sz="1800" dirty="0" smtClean="0"/>
          </a:p>
          <a:p>
            <a:pPr marL="381000" indent="-381000" eaLnBrk="1" hangingPunct="1">
              <a:buFontTx/>
              <a:buNone/>
            </a:pPr>
            <a:endParaRPr lang="nl-BE" sz="1800" dirty="0" smtClean="0"/>
          </a:p>
          <a:p>
            <a:pPr marL="381000" indent="-381000" eaLnBrk="1" hangingPunct="1">
              <a:buFontTx/>
              <a:buNone/>
            </a:pPr>
            <a:r>
              <a:rPr lang="nl-BE" sz="1800" dirty="0" smtClean="0"/>
              <a:t>Van een steekproef (N = 121) is het gemiddelde = 101 en de standaarddeviatie = 14. Wat is het 95% BI?</a:t>
            </a:r>
          </a:p>
          <a:p>
            <a:pPr marL="381000" indent="-381000" eaLnBrk="1" hangingPunct="1">
              <a:buFontTx/>
              <a:buNone/>
            </a:pPr>
            <a:endParaRPr lang="nl-BE" sz="1800" dirty="0" smtClean="0"/>
          </a:p>
          <a:p>
            <a:pPr marL="381000" indent="-381000" eaLnBrk="1" hangingPunct="1">
              <a:buFontTx/>
              <a:buNone/>
            </a:pPr>
            <a:endParaRPr lang="nl-BE" sz="1800" dirty="0" smtClean="0"/>
          </a:p>
          <a:p>
            <a:pPr marL="381000" indent="-381000" eaLnBrk="1" hangingPunct="1">
              <a:buFontTx/>
              <a:buNone/>
            </a:pPr>
            <a:r>
              <a:rPr lang="nl-BE" sz="1800" dirty="0" smtClean="0"/>
              <a:t>        </a:t>
            </a:r>
          </a:p>
          <a:p>
            <a:pPr marL="381000" indent="-381000" eaLnBrk="1" hangingPunct="1">
              <a:buFontTx/>
              <a:buNone/>
            </a:pPr>
            <a:r>
              <a:rPr lang="nl-BE" sz="1800" dirty="0" smtClean="0"/>
              <a:t>Maar wat is het 95% BI bij N = 529? </a:t>
            </a:r>
          </a:p>
        </p:txBody>
      </p:sp>
      <p:sp>
        <p:nvSpPr>
          <p:cNvPr id="11272" name="Rectangle 2"/>
          <p:cNvSpPr>
            <a:spLocks noGrp="1" noChangeArrowheads="1"/>
          </p:cNvSpPr>
          <p:nvPr>
            <p:ph type="title"/>
          </p:nvPr>
        </p:nvSpPr>
        <p:spPr/>
        <p:txBody>
          <a:bodyPr/>
          <a:lstStyle/>
          <a:p>
            <a:pPr eaLnBrk="1" hangingPunct="1"/>
            <a:r>
              <a:rPr lang="nl-BE" dirty="0" smtClean="0"/>
              <a:t>Betrouwbaarheidsintervallen</a:t>
            </a:r>
            <a:endParaRPr lang="nl-NL" dirty="0" smtClean="0"/>
          </a:p>
        </p:txBody>
      </p:sp>
      <p:sp>
        <p:nvSpPr>
          <p:cNvPr id="11273" name="Slide Number Placeholder 4"/>
          <p:cNvSpPr>
            <a:spLocks noGrp="1"/>
          </p:cNvSpPr>
          <p:nvPr>
            <p:ph type="sldNum" sz="quarter" idx="11"/>
          </p:nvPr>
        </p:nvSpPr>
        <p:spPr bwMode="auto">
          <a:ln>
            <a:miter lim="800000"/>
            <a:headEnd/>
            <a:tailEnd/>
          </a:ln>
        </p:spPr>
        <p:txBody>
          <a:bodyPr/>
          <a:lstStyle/>
          <a:p>
            <a:fld id="{4B59E149-E498-4B23-9856-26BB10069BB2}" type="slidenum">
              <a:rPr lang="en-US"/>
              <a:pPr/>
              <a:t>11</a:t>
            </a:fld>
            <a:endParaRPr lang="en-US"/>
          </a:p>
        </p:txBody>
      </p:sp>
      <p:graphicFrame>
        <p:nvGraphicFramePr>
          <p:cNvPr id="11266" name="Object 5"/>
          <p:cNvGraphicFramePr>
            <a:graphicFrameLocks noChangeAspect="1"/>
          </p:cNvGraphicFramePr>
          <p:nvPr/>
        </p:nvGraphicFramePr>
        <p:xfrm>
          <a:off x="684213" y="3643313"/>
          <a:ext cx="4895850" cy="881062"/>
        </p:xfrm>
        <a:graphic>
          <a:graphicData uri="http://schemas.openxmlformats.org/presentationml/2006/ole">
            <mc:AlternateContent xmlns:mc="http://schemas.openxmlformats.org/markup-compatibility/2006">
              <mc:Choice xmlns:v="urn:schemas-microsoft-com:vml" Requires="v">
                <p:oleObj spid="_x0000_s65723" name="Equation" r:id="rId3" imgW="2324100" imgH="419100" progId="Equation.3">
                  <p:embed/>
                </p:oleObj>
              </mc:Choice>
              <mc:Fallback>
                <p:oleObj name="Equation" r:id="rId3" imgW="2324100" imgH="4191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643313"/>
                        <a:ext cx="4895850" cy="881062"/>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6"/>
          <p:cNvGraphicFramePr>
            <a:graphicFrameLocks noChangeAspect="1"/>
          </p:cNvGraphicFramePr>
          <p:nvPr/>
        </p:nvGraphicFramePr>
        <p:xfrm>
          <a:off x="6083300" y="3844925"/>
          <a:ext cx="2665413" cy="463550"/>
        </p:xfrm>
        <a:graphic>
          <a:graphicData uri="http://schemas.openxmlformats.org/presentationml/2006/ole">
            <mc:AlternateContent xmlns:mc="http://schemas.openxmlformats.org/markup-compatibility/2006">
              <mc:Choice xmlns:v="urn:schemas-microsoft-com:vml" Requires="v">
                <p:oleObj spid="_x0000_s65724" name="Equation" r:id="rId5" imgW="1167893" imgH="203112" progId="Equation.3">
                  <p:embed/>
                </p:oleObj>
              </mc:Choice>
              <mc:Fallback>
                <p:oleObj name="Equation" r:id="rId5" imgW="1167893" imgH="203112"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300" y="3844925"/>
                        <a:ext cx="2665413" cy="463550"/>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7"/>
          <p:cNvGraphicFramePr>
            <a:graphicFrameLocks noChangeAspect="1"/>
          </p:cNvGraphicFramePr>
          <p:nvPr/>
        </p:nvGraphicFramePr>
        <p:xfrm>
          <a:off x="684213" y="4956175"/>
          <a:ext cx="5040312" cy="889000"/>
        </p:xfrm>
        <a:graphic>
          <a:graphicData uri="http://schemas.openxmlformats.org/presentationml/2006/ole">
            <mc:AlternateContent xmlns:mc="http://schemas.openxmlformats.org/markup-compatibility/2006">
              <mc:Choice xmlns:v="urn:schemas-microsoft-com:vml" Requires="v">
                <p:oleObj spid="_x0000_s65725" name="Equation" r:id="rId7" imgW="2374900" imgH="419100" progId="Equation.3">
                  <p:embed/>
                </p:oleObj>
              </mc:Choice>
              <mc:Fallback>
                <p:oleObj name="Equation" r:id="rId7" imgW="2374900" imgH="419100"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956175"/>
                        <a:ext cx="5040312" cy="889000"/>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8"/>
          <p:cNvGraphicFramePr>
            <a:graphicFrameLocks noChangeAspect="1"/>
          </p:cNvGraphicFramePr>
          <p:nvPr/>
        </p:nvGraphicFramePr>
        <p:xfrm>
          <a:off x="6084888" y="5210175"/>
          <a:ext cx="2681287" cy="466725"/>
        </p:xfrm>
        <a:graphic>
          <a:graphicData uri="http://schemas.openxmlformats.org/presentationml/2006/ole">
            <mc:AlternateContent xmlns:mc="http://schemas.openxmlformats.org/markup-compatibility/2006">
              <mc:Choice xmlns:v="urn:schemas-microsoft-com:vml" Requires="v">
                <p:oleObj spid="_x0000_s65726" name="Equation" r:id="rId9" imgW="1167893" imgH="203112" progId="Equation.3">
                  <p:embed/>
                </p:oleObj>
              </mc:Choice>
              <mc:Fallback>
                <p:oleObj name="Equation" r:id="rId9" imgW="1167893" imgH="203112" progId="Equation.3">
                  <p:embed/>
                  <p:pic>
                    <p:nvPicPr>
                      <p:cNvPr id="0"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888" y="5210175"/>
                        <a:ext cx="2681287" cy="46672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4886325" y="1917699"/>
            <a:ext cx="4006850" cy="1006474"/>
            <a:chOff x="3124" y="1382"/>
            <a:chExt cx="2524" cy="634"/>
          </a:xfrm>
        </p:grpSpPr>
        <p:graphicFrame>
          <p:nvGraphicFramePr>
            <p:cNvPr id="11270" name="Object 4"/>
            <p:cNvGraphicFramePr>
              <a:graphicFrameLocks noChangeAspect="1"/>
            </p:cNvGraphicFramePr>
            <p:nvPr/>
          </p:nvGraphicFramePr>
          <p:xfrm>
            <a:off x="3124" y="1382"/>
            <a:ext cx="2524" cy="608"/>
          </p:xfrm>
          <a:graphic>
            <a:graphicData uri="http://schemas.openxmlformats.org/presentationml/2006/ole">
              <mc:AlternateContent xmlns:mc="http://schemas.openxmlformats.org/markup-compatibility/2006">
                <mc:Choice xmlns:v="urn:schemas-microsoft-com:vml" Requires="v">
                  <p:oleObj spid="_x0000_s65727" name="Equation" r:id="rId11" imgW="1739880" imgH="419040" progId="Equation.3">
                    <p:embed/>
                  </p:oleObj>
                </mc:Choice>
                <mc:Fallback>
                  <p:oleObj name="Equation" r:id="rId11" imgW="1739880" imgH="419040" progId="Equation.3">
                    <p:embed/>
                    <p:pic>
                      <p:nvPicPr>
                        <p:cNvPr id="0"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 y="1382"/>
                          <a:ext cx="2524" cy="60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6" name="Oval 9"/>
            <p:cNvSpPr>
              <a:spLocks noChangeArrowheads="1"/>
            </p:cNvSpPr>
            <p:nvPr/>
          </p:nvSpPr>
          <p:spPr bwMode="auto">
            <a:xfrm>
              <a:off x="3833" y="1744"/>
              <a:ext cx="272" cy="272"/>
            </a:xfrm>
            <a:prstGeom prst="ellipse">
              <a:avLst/>
            </a:prstGeom>
            <a:noFill/>
            <a:ln w="9525" algn="ctr">
              <a:solidFill>
                <a:srgbClr val="FF0000"/>
              </a:solidFill>
              <a:round/>
              <a:headEnd/>
              <a:tailEnd/>
            </a:ln>
          </p:spPr>
          <p:txBody>
            <a:bodyPr wrap="none" anchor="ctr">
              <a:spAutoFit/>
            </a:bodyPr>
            <a:lstStyle/>
            <a:p>
              <a:endParaRPr lang="nl-BE"/>
            </a:p>
          </p:txBody>
        </p:sp>
        <p:sp>
          <p:nvSpPr>
            <p:cNvPr id="11277" name="Oval 10"/>
            <p:cNvSpPr>
              <a:spLocks noChangeArrowheads="1"/>
            </p:cNvSpPr>
            <p:nvPr/>
          </p:nvSpPr>
          <p:spPr bwMode="auto">
            <a:xfrm>
              <a:off x="5347" y="1744"/>
              <a:ext cx="272" cy="272"/>
            </a:xfrm>
            <a:prstGeom prst="ellipse">
              <a:avLst/>
            </a:prstGeom>
            <a:noFill/>
            <a:ln w="9525" algn="ctr">
              <a:solidFill>
                <a:srgbClr val="FF0000"/>
              </a:solidFill>
              <a:round/>
              <a:headEnd/>
              <a:tailEnd/>
            </a:ln>
          </p:spPr>
          <p:txBody>
            <a:bodyPr wrap="none" anchor="ctr">
              <a:spAutoFit/>
            </a:bodyPr>
            <a:lstStyle/>
            <a:p>
              <a:endParaRPr lang="nl-BE"/>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marL="381000" indent="-381000" eaLnBrk="1" hangingPunct="1">
              <a:buFontTx/>
              <a:buNone/>
            </a:pPr>
            <a:r>
              <a:rPr lang="nl-BE" sz="2000" dirty="0" smtClean="0"/>
              <a:t>Algemene formule (1-</a:t>
            </a:r>
            <a:r>
              <a:rPr lang="nl-BE" sz="2000" dirty="0" smtClean="0">
                <a:latin typeface="Arial" pitchFamily="34" charset="0"/>
                <a:cs typeface="Arial" pitchFamily="34" charset="0"/>
              </a:rPr>
              <a:t>α</a:t>
            </a:r>
            <a:r>
              <a:rPr lang="nl-BE" sz="2000" dirty="0" smtClean="0"/>
              <a:t>)%-betrouwbaarheidsinterval</a:t>
            </a:r>
          </a:p>
          <a:p>
            <a:pPr marL="381000" indent="-381000" eaLnBrk="1" hangingPunct="1">
              <a:buFontTx/>
              <a:buNone/>
            </a:pPr>
            <a:endParaRPr lang="nl-BE" sz="2000" dirty="0" smtClean="0"/>
          </a:p>
          <a:p>
            <a:pPr marL="381000" indent="-381000" eaLnBrk="1" hangingPunct="1">
              <a:buFontTx/>
              <a:buNone/>
            </a:pPr>
            <a:endParaRPr lang="nl-BE" sz="2000" dirty="0" smtClean="0"/>
          </a:p>
          <a:p>
            <a:pPr marL="381000" indent="-381000" eaLnBrk="1" hangingPunct="1">
              <a:buFontTx/>
              <a:buNone/>
            </a:pPr>
            <a:endParaRPr lang="nl-BE" sz="2000" dirty="0" smtClean="0"/>
          </a:p>
          <a:p>
            <a:pPr marL="381000" indent="-381000" eaLnBrk="1" hangingPunct="1">
              <a:buFontTx/>
              <a:buNone/>
            </a:pPr>
            <a:endParaRPr lang="nl-BE" sz="2000" dirty="0" smtClean="0"/>
          </a:p>
          <a:p>
            <a:pPr marL="381000" indent="-381000" eaLnBrk="1" hangingPunct="1">
              <a:buFontTx/>
              <a:buNone/>
            </a:pPr>
            <a:r>
              <a:rPr lang="nl-BE" sz="2000" dirty="0" smtClean="0"/>
              <a:t>Z = positieve z waarde waarvoor geldt dat Pd (z) = α</a:t>
            </a:r>
          </a:p>
          <a:p>
            <a:pPr marL="381000" indent="-381000" eaLnBrk="1" hangingPunct="1"/>
            <a:r>
              <a:rPr lang="nl-BE" sz="2000" dirty="0" smtClean="0"/>
              <a:t>Voor α = 0.01 zijn de z waarden -2.58 en +2.58</a:t>
            </a:r>
          </a:p>
          <a:p>
            <a:pPr marL="838200" lvl="1" indent="-381000" eaLnBrk="1" hangingPunct="1">
              <a:buFontTx/>
              <a:buNone/>
            </a:pPr>
            <a:r>
              <a:rPr lang="nl-BE" sz="2000" dirty="0" smtClean="0"/>
              <a:t>(1-0.01)% = 99% BI</a:t>
            </a:r>
          </a:p>
          <a:p>
            <a:pPr marL="381000" indent="-381000" eaLnBrk="1" hangingPunct="1"/>
            <a:r>
              <a:rPr lang="nl-BE" sz="2000" dirty="0" smtClean="0"/>
              <a:t>Voor α = 0.05 zijn de z waarden -1.96 en +1.96</a:t>
            </a:r>
          </a:p>
          <a:p>
            <a:pPr marL="838200" lvl="1" indent="-381000" eaLnBrk="1" hangingPunct="1">
              <a:buFontTx/>
              <a:buNone/>
            </a:pPr>
            <a:r>
              <a:rPr lang="nl-BE" sz="2000" dirty="0" smtClean="0"/>
              <a:t>(1-0.05)% = 95% BI</a:t>
            </a:r>
          </a:p>
        </p:txBody>
      </p:sp>
      <p:sp>
        <p:nvSpPr>
          <p:cNvPr id="10244" name="Rectangle 2"/>
          <p:cNvSpPr>
            <a:spLocks noGrp="1" noChangeArrowheads="1"/>
          </p:cNvSpPr>
          <p:nvPr>
            <p:ph type="title"/>
          </p:nvPr>
        </p:nvSpPr>
        <p:spPr/>
        <p:txBody>
          <a:bodyPr/>
          <a:lstStyle/>
          <a:p>
            <a:pPr eaLnBrk="1" hangingPunct="1"/>
            <a:r>
              <a:rPr lang="nl-BE" smtClean="0"/>
              <a:t>Betrouwbaarheidsintervallen</a:t>
            </a:r>
            <a:endParaRPr lang="nl-NL" smtClean="0"/>
          </a:p>
        </p:txBody>
      </p:sp>
      <p:sp>
        <p:nvSpPr>
          <p:cNvPr id="10245" name="Slide Number Placeholder 4"/>
          <p:cNvSpPr>
            <a:spLocks noGrp="1"/>
          </p:cNvSpPr>
          <p:nvPr>
            <p:ph type="sldNum" sz="quarter" idx="11"/>
          </p:nvPr>
        </p:nvSpPr>
        <p:spPr bwMode="auto">
          <a:ln>
            <a:miter lim="800000"/>
            <a:headEnd/>
            <a:tailEnd/>
          </a:ln>
        </p:spPr>
        <p:txBody>
          <a:bodyPr/>
          <a:lstStyle/>
          <a:p>
            <a:fld id="{776F1A3A-41DB-443E-BA48-AD014B5B0558}" type="slidenum">
              <a:rPr lang="en-US"/>
              <a:pPr/>
              <a:t>12</a:t>
            </a:fld>
            <a:endParaRPr lang="en-US"/>
          </a:p>
        </p:txBody>
      </p:sp>
      <p:graphicFrame>
        <p:nvGraphicFramePr>
          <p:cNvPr id="10242" name="Object 7"/>
          <p:cNvGraphicFramePr>
            <a:graphicFrameLocks noChangeAspect="1"/>
          </p:cNvGraphicFramePr>
          <p:nvPr/>
        </p:nvGraphicFramePr>
        <p:xfrm>
          <a:off x="2436813" y="1841500"/>
          <a:ext cx="4005262" cy="965200"/>
        </p:xfrm>
        <a:graphic>
          <a:graphicData uri="http://schemas.openxmlformats.org/presentationml/2006/ole">
            <mc:AlternateContent xmlns:mc="http://schemas.openxmlformats.org/markup-compatibility/2006">
              <mc:Choice xmlns:v="urn:schemas-microsoft-com:vml" Requires="v">
                <p:oleObj spid="_x0000_s64551" name="Equation" r:id="rId3" imgW="1739880" imgH="419040" progId="Equation.3">
                  <p:embed/>
                </p:oleObj>
              </mc:Choice>
              <mc:Fallback>
                <p:oleObj name="Equation" r:id="rId3" imgW="1739880" imgH="4190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1841500"/>
                        <a:ext cx="4005262" cy="965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5220072" cy="4734000"/>
          </a:xfrm>
        </p:spPr>
        <p:txBody>
          <a:bodyPr/>
          <a:lstStyle/>
          <a:p>
            <a:pPr>
              <a:buNone/>
            </a:pPr>
            <a:r>
              <a:rPr lang="nl-BE" sz="2400" dirty="0" smtClean="0"/>
              <a:t>Accuraatheid</a:t>
            </a:r>
          </a:p>
          <a:p>
            <a:pPr>
              <a:buNone/>
            </a:pPr>
            <a:endParaRPr lang="nl-BE" sz="2400" dirty="0"/>
          </a:p>
          <a:p>
            <a:pPr>
              <a:buNone/>
            </a:pPr>
            <a:endParaRPr lang="nl-BE" sz="2400" dirty="0" smtClean="0"/>
          </a:p>
          <a:p>
            <a:pPr>
              <a:buNone/>
            </a:pPr>
            <a:endParaRPr lang="nl-BE" sz="2400" dirty="0"/>
          </a:p>
          <a:p>
            <a:pPr>
              <a:buNone/>
            </a:pPr>
            <a:endParaRPr lang="nl-BE" sz="2400" dirty="0" smtClean="0"/>
          </a:p>
          <a:p>
            <a:pPr>
              <a:buNone/>
            </a:pPr>
            <a:r>
              <a:rPr lang="nl-BE" sz="2400" dirty="0" smtClean="0"/>
              <a:t>In 5% van de gevallen zal ons betrouwbaarheidsinterval niet het echte populatiegemiddelde bevatten!</a:t>
            </a:r>
            <a:endParaRPr lang="nl-BE" sz="2400" dirty="0"/>
          </a:p>
        </p:txBody>
      </p:sp>
      <p:sp>
        <p:nvSpPr>
          <p:cNvPr id="3" name="Title 2"/>
          <p:cNvSpPr>
            <a:spLocks noGrp="1"/>
          </p:cNvSpPr>
          <p:nvPr>
            <p:ph type="title"/>
          </p:nvPr>
        </p:nvSpPr>
        <p:spPr/>
        <p:txBody>
          <a:bodyPr/>
          <a:lstStyle/>
          <a:p>
            <a:r>
              <a:rPr lang="nl-BE" dirty="0" smtClean="0"/>
              <a:t>Betrouwbaarheidsintervallen</a:t>
            </a:r>
            <a:endParaRPr lang="nl-BE" dirty="0"/>
          </a:p>
        </p:txBody>
      </p:sp>
      <p:sp>
        <p:nvSpPr>
          <p:cNvPr id="4" name="Slide Number Placeholder 3"/>
          <p:cNvSpPr>
            <a:spLocks noGrp="1"/>
          </p:cNvSpPr>
          <p:nvPr>
            <p:ph type="sldNum" sz="quarter" idx="11"/>
          </p:nvPr>
        </p:nvSpPr>
        <p:spPr/>
        <p:txBody>
          <a:bodyPr/>
          <a:lstStyle/>
          <a:p>
            <a:fld id="{A50698B6-0CCE-4D3A-A30B-15FC38988E03}" type="slidenum">
              <a:rPr lang="en-US" smtClean="0"/>
              <a:pPr/>
              <a:t>13</a:t>
            </a:fld>
            <a:endParaRPr lang="en-US" dirty="0"/>
          </a:p>
        </p:txBody>
      </p:sp>
      <p:pic>
        <p:nvPicPr>
          <p:cNvPr id="6" name="Picture 5"/>
          <p:cNvPicPr/>
          <p:nvPr/>
        </p:nvPicPr>
        <p:blipFill rotWithShape="1">
          <a:blip r:embed="rId3" cstate="print"/>
          <a:srcRect t="3724" b="3875"/>
          <a:stretch/>
        </p:blipFill>
        <p:spPr bwMode="auto">
          <a:xfrm>
            <a:off x="4932040" y="1196753"/>
            <a:ext cx="4032448" cy="4752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BE" sz="1800" dirty="0" smtClean="0"/>
              <a:t>Analogie met rechtspraak</a:t>
            </a:r>
            <a:endParaRPr lang="nl-BE" sz="1800" b="1" dirty="0" smtClean="0"/>
          </a:p>
        </p:txBody>
      </p:sp>
      <p:sp>
        <p:nvSpPr>
          <p:cNvPr id="26627" name="Rectangle 2"/>
          <p:cNvSpPr>
            <a:spLocks noGrp="1" noChangeArrowheads="1"/>
          </p:cNvSpPr>
          <p:nvPr>
            <p:ph type="title"/>
          </p:nvPr>
        </p:nvSpPr>
        <p:spPr/>
        <p:txBody>
          <a:bodyPr/>
          <a:lstStyle/>
          <a:p>
            <a:r>
              <a:rPr lang="nl-BE" dirty="0" smtClean="0"/>
              <a:t>hypothesetoetsing</a:t>
            </a:r>
            <a:endParaRPr lang="en-US" dirty="0" smtClean="0"/>
          </a:p>
        </p:txBody>
      </p:sp>
      <p:sp>
        <p:nvSpPr>
          <p:cNvPr id="26628" name="Slide Number Placeholder 4"/>
          <p:cNvSpPr>
            <a:spLocks noGrp="1"/>
          </p:cNvSpPr>
          <p:nvPr>
            <p:ph type="sldNum" sz="quarter" idx="11"/>
          </p:nvPr>
        </p:nvSpPr>
        <p:spPr bwMode="auto">
          <a:ln>
            <a:miter lim="800000"/>
            <a:headEnd/>
            <a:tailEnd/>
          </a:ln>
        </p:spPr>
        <p:txBody>
          <a:bodyPr/>
          <a:lstStyle/>
          <a:p>
            <a:fld id="{E33721C2-028C-4C0A-A25E-451BEC879AF0}" type="slidenum">
              <a:rPr lang="en-US"/>
              <a:pPr/>
              <a:t>14</a:t>
            </a:fld>
            <a:endParaRPr lang="en-US"/>
          </a:p>
        </p:txBody>
      </p:sp>
      <p:graphicFrame>
        <p:nvGraphicFramePr>
          <p:cNvPr id="10" name="Diagram 9"/>
          <p:cNvGraphicFramePr/>
          <p:nvPr/>
        </p:nvGraphicFramePr>
        <p:xfrm>
          <a:off x="1547664" y="1772816"/>
          <a:ext cx="5328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4CD88BDC-2E86-4284-A86A-ACFC19E777F8}"/>
                                            </p:graphicEl>
                                          </p:spTgt>
                                        </p:tgtEl>
                                        <p:attrNameLst>
                                          <p:attrName>style.visibility</p:attrName>
                                        </p:attrNameLst>
                                      </p:cBhvr>
                                      <p:to>
                                        <p:strVal val="visible"/>
                                      </p:to>
                                    </p:set>
                                    <p:anim calcmode="lin" valueType="num">
                                      <p:cBhvr additive="base">
                                        <p:cTn id="7" dur="500" fill="hold"/>
                                        <p:tgtEl>
                                          <p:spTgt spid="10">
                                            <p:graphicEl>
                                              <a:dgm id="{4CD88BDC-2E86-4284-A86A-ACFC19E777F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4CD88BDC-2E86-4284-A86A-ACFC19E777F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4C0751F8-6957-4642-AFBD-EA407E303677}"/>
                                            </p:graphicEl>
                                          </p:spTgt>
                                        </p:tgtEl>
                                        <p:attrNameLst>
                                          <p:attrName>style.visibility</p:attrName>
                                        </p:attrNameLst>
                                      </p:cBhvr>
                                      <p:to>
                                        <p:strVal val="visible"/>
                                      </p:to>
                                    </p:set>
                                    <p:anim calcmode="lin" valueType="num">
                                      <p:cBhvr additive="base">
                                        <p:cTn id="13" dur="500" fill="hold"/>
                                        <p:tgtEl>
                                          <p:spTgt spid="10">
                                            <p:graphicEl>
                                              <a:dgm id="{4C0751F8-6957-4642-AFBD-EA407E30367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4C0751F8-6957-4642-AFBD-EA407E30367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graphicEl>
                                              <a:dgm id="{FEBC86E8-A8B4-4CE3-85A1-573E1DB61503}"/>
                                            </p:graphicEl>
                                          </p:spTgt>
                                        </p:tgtEl>
                                        <p:attrNameLst>
                                          <p:attrName>style.visibility</p:attrName>
                                        </p:attrNameLst>
                                      </p:cBhvr>
                                      <p:to>
                                        <p:strVal val="visible"/>
                                      </p:to>
                                    </p:set>
                                    <p:anim calcmode="lin" valueType="num">
                                      <p:cBhvr additive="base">
                                        <p:cTn id="17" dur="500" fill="hold"/>
                                        <p:tgtEl>
                                          <p:spTgt spid="10">
                                            <p:graphicEl>
                                              <a:dgm id="{FEBC86E8-A8B4-4CE3-85A1-573E1DB6150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graphicEl>
                                              <a:dgm id="{FEBC86E8-A8B4-4CE3-85A1-573E1DB6150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graphicEl>
                                              <a:dgm id="{AB54B346-DF01-4A49-AB58-09B0F9D22709}"/>
                                            </p:graphicEl>
                                          </p:spTgt>
                                        </p:tgtEl>
                                        <p:attrNameLst>
                                          <p:attrName>style.visibility</p:attrName>
                                        </p:attrNameLst>
                                      </p:cBhvr>
                                      <p:to>
                                        <p:strVal val="visible"/>
                                      </p:to>
                                    </p:set>
                                    <p:anim calcmode="lin" valueType="num">
                                      <p:cBhvr additive="base">
                                        <p:cTn id="23" dur="500" fill="hold"/>
                                        <p:tgtEl>
                                          <p:spTgt spid="10">
                                            <p:graphicEl>
                                              <a:dgm id="{AB54B346-DF01-4A49-AB58-09B0F9D2270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graphicEl>
                                              <a:dgm id="{AB54B346-DF01-4A49-AB58-09B0F9D22709}"/>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graphicEl>
                                              <a:dgm id="{56388838-1C9C-477D-AABC-F1154E77712E}"/>
                                            </p:graphicEl>
                                          </p:spTgt>
                                        </p:tgtEl>
                                        <p:attrNameLst>
                                          <p:attrName>style.visibility</p:attrName>
                                        </p:attrNameLst>
                                      </p:cBhvr>
                                      <p:to>
                                        <p:strVal val="visible"/>
                                      </p:to>
                                    </p:set>
                                    <p:anim calcmode="lin" valueType="num">
                                      <p:cBhvr additive="base">
                                        <p:cTn id="29" dur="500" fill="hold"/>
                                        <p:tgtEl>
                                          <p:spTgt spid="10">
                                            <p:graphicEl>
                                              <a:dgm id="{56388838-1C9C-477D-AABC-F1154E77712E}"/>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graphicEl>
                                              <a:dgm id="{56388838-1C9C-477D-AABC-F1154E77712E}"/>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graphicEl>
                                              <a:dgm id="{9E694845-1B6E-47D1-B90F-59B64C50A2D2}"/>
                                            </p:graphicEl>
                                          </p:spTgt>
                                        </p:tgtEl>
                                        <p:attrNameLst>
                                          <p:attrName>style.visibility</p:attrName>
                                        </p:attrNameLst>
                                      </p:cBhvr>
                                      <p:to>
                                        <p:strVal val="visible"/>
                                      </p:to>
                                    </p:set>
                                    <p:anim calcmode="lin" valueType="num">
                                      <p:cBhvr additive="base">
                                        <p:cTn id="35" dur="500" fill="hold"/>
                                        <p:tgtEl>
                                          <p:spTgt spid="10">
                                            <p:graphicEl>
                                              <a:dgm id="{9E694845-1B6E-47D1-B90F-59B64C50A2D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graphicEl>
                                              <a:dgm id="{9E694845-1B6E-47D1-B90F-59B64C50A2D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BE" sz="1800" dirty="0" smtClean="0"/>
              <a:t>Tweede soort vragen in inductieve statistiek: </a:t>
            </a:r>
            <a:r>
              <a:rPr lang="nl-BE" sz="1800" b="1" dirty="0" smtClean="0"/>
              <a:t>hypothesetoetsing</a:t>
            </a:r>
          </a:p>
        </p:txBody>
      </p:sp>
      <p:sp>
        <p:nvSpPr>
          <p:cNvPr id="26627" name="Rectangle 2"/>
          <p:cNvSpPr>
            <a:spLocks noGrp="1" noChangeArrowheads="1"/>
          </p:cNvSpPr>
          <p:nvPr>
            <p:ph type="title"/>
          </p:nvPr>
        </p:nvSpPr>
        <p:spPr/>
        <p:txBody>
          <a:bodyPr/>
          <a:lstStyle/>
          <a:p>
            <a:r>
              <a:rPr lang="nl-BE" dirty="0" smtClean="0"/>
              <a:t>hypothesetoetsing</a:t>
            </a:r>
            <a:endParaRPr lang="en-US" dirty="0" smtClean="0"/>
          </a:p>
        </p:txBody>
      </p:sp>
      <p:sp>
        <p:nvSpPr>
          <p:cNvPr id="26628" name="Slide Number Placeholder 4"/>
          <p:cNvSpPr>
            <a:spLocks noGrp="1"/>
          </p:cNvSpPr>
          <p:nvPr>
            <p:ph type="sldNum" sz="quarter" idx="11"/>
          </p:nvPr>
        </p:nvSpPr>
        <p:spPr bwMode="auto">
          <a:ln>
            <a:miter lim="800000"/>
            <a:headEnd/>
            <a:tailEnd/>
          </a:ln>
        </p:spPr>
        <p:txBody>
          <a:bodyPr/>
          <a:lstStyle/>
          <a:p>
            <a:fld id="{E33721C2-028C-4C0A-A25E-451BEC879AF0}" type="slidenum">
              <a:rPr lang="en-US"/>
              <a:pPr/>
              <a:t>15</a:t>
            </a:fld>
            <a:endParaRPr lang="en-US"/>
          </a:p>
        </p:txBody>
      </p:sp>
      <p:graphicFrame>
        <p:nvGraphicFramePr>
          <p:cNvPr id="10" name="Diagram 9"/>
          <p:cNvGraphicFramePr/>
          <p:nvPr/>
        </p:nvGraphicFramePr>
        <p:xfrm>
          <a:off x="1547664" y="1772816"/>
          <a:ext cx="5328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r>
              <a:rPr lang="nl-BE" sz="2200" dirty="0" smtClean="0"/>
              <a:t>Dus: nulhypothese (onschuld) wordt verworpen als de kans klein is dat het bewijsmateriaal aanwezig zou zijn terwijl de nulhypothese klopt.</a:t>
            </a:r>
          </a:p>
          <a:p>
            <a:pPr>
              <a:buNone/>
            </a:pPr>
            <a:endParaRPr lang="nl-BE" sz="2200" dirty="0" smtClean="0"/>
          </a:p>
          <a:p>
            <a:pPr>
              <a:buNone/>
            </a:pPr>
            <a:r>
              <a:rPr lang="nl-BE" sz="2200" dirty="0" smtClean="0"/>
              <a:t>In statistiek:</a:t>
            </a:r>
          </a:p>
          <a:p>
            <a:r>
              <a:rPr lang="nl-BE" sz="2200" dirty="0" smtClean="0">
                <a:solidFill>
                  <a:srgbClr val="C00000"/>
                </a:solidFill>
              </a:rPr>
              <a:t>Nulhypothese</a:t>
            </a:r>
            <a:r>
              <a:rPr lang="nl-BE" sz="2200" dirty="0" smtClean="0"/>
              <a:t> wordt verworpen als de </a:t>
            </a:r>
            <a:r>
              <a:rPr lang="nl-BE" sz="2200" dirty="0" smtClean="0">
                <a:solidFill>
                  <a:srgbClr val="C00000"/>
                </a:solidFill>
              </a:rPr>
              <a:t>kans</a:t>
            </a:r>
            <a:r>
              <a:rPr lang="nl-BE" sz="2200" dirty="0" smtClean="0"/>
              <a:t> klein is om een bepaald steekproefgemiddelde te observeren terwijl de nulhypothese klopt.</a:t>
            </a:r>
          </a:p>
          <a:p>
            <a:r>
              <a:rPr lang="nl-BE" sz="2200" dirty="0" smtClean="0">
                <a:solidFill>
                  <a:srgbClr val="C00000"/>
                </a:solidFill>
              </a:rPr>
              <a:t>Nulhypothese</a:t>
            </a:r>
            <a:r>
              <a:rPr lang="nl-BE" sz="2200" dirty="0" smtClean="0"/>
              <a:t> wordt behouden als de </a:t>
            </a:r>
            <a:r>
              <a:rPr lang="nl-BE" sz="2200" dirty="0" smtClean="0">
                <a:solidFill>
                  <a:srgbClr val="C00000"/>
                </a:solidFill>
              </a:rPr>
              <a:t>kans</a:t>
            </a:r>
            <a:r>
              <a:rPr lang="nl-BE" sz="2200" dirty="0" smtClean="0"/>
              <a:t> groot is om een bepaald steekproefgemiddelde te observeren terwijl de nulhypothese klopt.</a:t>
            </a:r>
          </a:p>
          <a:p>
            <a:endParaRPr lang="nl-BE" sz="2200" dirty="0"/>
          </a:p>
        </p:txBody>
      </p:sp>
      <p:sp>
        <p:nvSpPr>
          <p:cNvPr id="26627" name="Rectangle 2"/>
          <p:cNvSpPr>
            <a:spLocks noGrp="1" noChangeArrowheads="1"/>
          </p:cNvSpPr>
          <p:nvPr>
            <p:ph type="title"/>
          </p:nvPr>
        </p:nvSpPr>
        <p:spPr/>
        <p:txBody>
          <a:bodyPr/>
          <a:lstStyle/>
          <a:p>
            <a:r>
              <a:rPr lang="nl-BE" smtClean="0"/>
              <a:t>hypothesetoetsing</a:t>
            </a:r>
            <a:endParaRPr lang="en-US" dirty="0" smtClean="0"/>
          </a:p>
        </p:txBody>
      </p:sp>
      <p:sp>
        <p:nvSpPr>
          <p:cNvPr id="26628" name="Slide Number Placeholder 4"/>
          <p:cNvSpPr>
            <a:spLocks noGrp="1"/>
          </p:cNvSpPr>
          <p:nvPr>
            <p:ph type="sldNum" sz="quarter" idx="11"/>
          </p:nvPr>
        </p:nvSpPr>
        <p:spPr/>
        <p:txBody>
          <a:bodyPr/>
          <a:lstStyle/>
          <a:p>
            <a:fld id="{E33721C2-028C-4C0A-A25E-451BEC879AF0}"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nl-BE" sz="2000" dirty="0" smtClean="0"/>
          </a:p>
          <a:p>
            <a:pPr>
              <a:buNone/>
            </a:pPr>
            <a:r>
              <a:rPr lang="nl-BE" sz="2000" dirty="0" smtClean="0"/>
              <a:t>We toetsen de onderzoekshypothese (of alternatieve hypothese) niet direct, maar zetten de onderzoekshypothese af tegen de nulhypothese (H0). </a:t>
            </a:r>
          </a:p>
          <a:p>
            <a:pPr>
              <a:buNone/>
            </a:pPr>
            <a:endParaRPr lang="nl-BE" sz="2000" dirty="0" smtClean="0"/>
          </a:p>
          <a:p>
            <a:pPr>
              <a:buNone/>
            </a:pPr>
            <a:r>
              <a:rPr lang="nl-BE" sz="2000" dirty="0" smtClean="0"/>
              <a:t>bv: drummers zijn minder intelligent dan gemiddelde personen (IQ = 100)</a:t>
            </a:r>
          </a:p>
          <a:p>
            <a:pPr lvl="1">
              <a:buNone/>
            </a:pPr>
            <a:r>
              <a:rPr lang="nl-BE" sz="1800" i="1" dirty="0" smtClean="0"/>
              <a:t>H1: </a:t>
            </a:r>
            <a:r>
              <a:rPr lang="el-GR" sz="1800" i="1" dirty="0" smtClean="0"/>
              <a:t>μ</a:t>
            </a:r>
            <a:r>
              <a:rPr lang="nl-BE" sz="1800" i="1" baseline="-25000" dirty="0" smtClean="0"/>
              <a:t>drummers</a:t>
            </a:r>
            <a:r>
              <a:rPr lang="nl-BE" sz="1800" i="1" dirty="0" smtClean="0"/>
              <a:t> &lt; 100 </a:t>
            </a:r>
          </a:p>
          <a:p>
            <a:pPr lvl="1">
              <a:buNone/>
            </a:pPr>
            <a:r>
              <a:rPr lang="nl-BE" sz="1800" i="1" dirty="0" smtClean="0"/>
              <a:t>H0: </a:t>
            </a:r>
            <a:r>
              <a:rPr lang="el-GR" sz="1800" i="1" dirty="0" smtClean="0"/>
              <a:t>μ</a:t>
            </a:r>
            <a:r>
              <a:rPr lang="nl-BE" sz="1800" i="1" baseline="-25000" dirty="0"/>
              <a:t> drummers</a:t>
            </a:r>
            <a:r>
              <a:rPr lang="nl-BE" sz="1800" i="1" dirty="0" smtClean="0"/>
              <a:t> ≥ 100</a:t>
            </a:r>
            <a:endParaRPr lang="el-GR" sz="1800" i="1" dirty="0" smtClean="0"/>
          </a:p>
          <a:p>
            <a:pPr>
              <a:buNone/>
            </a:pPr>
            <a:endParaRPr lang="nl-BE" sz="2000" dirty="0" smtClean="0"/>
          </a:p>
        </p:txBody>
      </p:sp>
      <p:sp>
        <p:nvSpPr>
          <p:cNvPr id="3" name="Title 2"/>
          <p:cNvSpPr>
            <a:spLocks noGrp="1"/>
          </p:cNvSpPr>
          <p:nvPr>
            <p:ph type="title"/>
          </p:nvPr>
        </p:nvSpPr>
        <p:spPr/>
        <p:txBody>
          <a:bodyPr/>
          <a:lstStyle/>
          <a:p>
            <a:r>
              <a:rPr lang="nl-BE" dirty="0" smtClean="0"/>
              <a:t>Nulhypothese</a:t>
            </a:r>
            <a:endParaRPr lang="nl-BE" dirty="0"/>
          </a:p>
        </p:txBody>
      </p:sp>
      <p:sp>
        <p:nvSpPr>
          <p:cNvPr id="4" name="Slide Number Placeholder 3"/>
          <p:cNvSpPr>
            <a:spLocks noGrp="1"/>
          </p:cNvSpPr>
          <p:nvPr>
            <p:ph type="sldNum" sz="quarter" idx="11"/>
          </p:nvPr>
        </p:nvSpPr>
        <p:spPr/>
        <p:txBody>
          <a:bodyPr/>
          <a:lstStyle/>
          <a:p>
            <a:fld id="{A50698B6-0CCE-4D3A-A30B-15FC38988E03}" type="slidenum">
              <a:rPr lang="en-US" smtClean="0"/>
              <a:pPr/>
              <a:t>17</a:t>
            </a:fld>
            <a:endParaRPr lang="en-US" dirty="0"/>
          </a:p>
        </p:txBody>
      </p:sp>
      <p:graphicFrame>
        <p:nvGraphicFramePr>
          <p:cNvPr id="6" name="Diagram 5"/>
          <p:cNvGraphicFramePr/>
          <p:nvPr/>
        </p:nvGraphicFramePr>
        <p:xfrm>
          <a:off x="7164288" y="188640"/>
          <a:ext cx="1728192"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a:spLocks noGrp="1" noChangeArrowheads="1"/>
          </p:cNvSpPr>
          <p:nvPr>
            <p:ph idx="1"/>
          </p:nvPr>
        </p:nvSpPr>
        <p:spPr/>
        <p:txBody>
          <a:bodyPr>
            <a:normAutofit/>
          </a:bodyPr>
          <a:lstStyle/>
          <a:p>
            <a:pPr lvl="1" eaLnBrk="1" hangingPunct="1">
              <a:buFont typeface="Arial" charset="0"/>
              <a:buNone/>
            </a:pPr>
            <a:r>
              <a:rPr lang="nl-NL" sz="2000" dirty="0" smtClean="0"/>
              <a:t>Zoek bij de onderstaande onderzoeksvragen of </a:t>
            </a:r>
            <a:br>
              <a:rPr lang="nl-NL" sz="2000" dirty="0" smtClean="0"/>
            </a:br>
            <a:r>
              <a:rPr lang="nl-NL" sz="2000" dirty="0" smtClean="0"/>
              <a:t>onderzoekshypothesen de statistische hypothesen H0 en H1</a:t>
            </a:r>
          </a:p>
          <a:p>
            <a:pPr lvl="1">
              <a:buNone/>
            </a:pPr>
            <a:endParaRPr lang="nl-NL" sz="2000" dirty="0" smtClean="0"/>
          </a:p>
          <a:p>
            <a:pPr lvl="1">
              <a:buNone/>
            </a:pPr>
            <a:r>
              <a:rPr lang="nl-NL" sz="2000" dirty="0" smtClean="0"/>
              <a:t>1. Zijn voetballers extraverter dan schakers</a:t>
            </a:r>
            <a:r>
              <a:rPr lang="nl-NL" sz="2000" dirty="0"/>
              <a:t>?</a:t>
            </a:r>
            <a:endParaRPr lang="nl-NL" sz="2000" dirty="0" smtClean="0"/>
          </a:p>
          <a:p>
            <a:pPr lvl="1">
              <a:buNone/>
            </a:pPr>
            <a:r>
              <a:rPr lang="nl-NL" sz="2000" dirty="0" smtClean="0"/>
              <a:t>2. Voelen </a:t>
            </a:r>
            <a:r>
              <a:rPr lang="nl-NL" sz="2000" dirty="0"/>
              <a:t>kinderen zich </a:t>
            </a:r>
            <a:r>
              <a:rPr lang="nl-NL" sz="2000" dirty="0" smtClean="0"/>
              <a:t>na een faalangsttraining minder angstig voor een toets dan voor de training?</a:t>
            </a:r>
          </a:p>
          <a:p>
            <a:pPr lvl="1">
              <a:buNone/>
            </a:pPr>
            <a:r>
              <a:rPr lang="nl-NL" sz="2000" dirty="0"/>
              <a:t>3. </a:t>
            </a:r>
            <a:r>
              <a:rPr lang="nl-NL" sz="2000" dirty="0" smtClean="0"/>
              <a:t>Besteden </a:t>
            </a:r>
            <a:r>
              <a:rPr lang="nl-NL" sz="2000" dirty="0"/>
              <a:t>j</a:t>
            </a:r>
            <a:r>
              <a:rPr lang="nl-NL" sz="2000" dirty="0" smtClean="0"/>
              <a:t>ongens </a:t>
            </a:r>
            <a:r>
              <a:rPr lang="nl-NL" sz="2000" dirty="0"/>
              <a:t>en meisjes </a:t>
            </a:r>
            <a:r>
              <a:rPr lang="nl-NL" sz="2000" dirty="0" smtClean="0"/>
              <a:t>even </a:t>
            </a:r>
            <a:r>
              <a:rPr lang="nl-NL" sz="2000" dirty="0"/>
              <a:t>veel tijd aan hun </a:t>
            </a:r>
            <a:r>
              <a:rPr lang="nl-NL" sz="2000" dirty="0" smtClean="0"/>
              <a:t>huiswerk?</a:t>
            </a:r>
            <a:endParaRPr lang="nl-BE" sz="1800" baseline="-25000" dirty="0"/>
          </a:p>
          <a:p>
            <a:pPr lvl="1">
              <a:lnSpc>
                <a:spcPct val="70000"/>
              </a:lnSpc>
              <a:buNone/>
            </a:pPr>
            <a:r>
              <a:rPr lang="nl-NL" sz="1900" dirty="0"/>
              <a:t>4. </a:t>
            </a:r>
            <a:r>
              <a:rPr lang="nl-NL" sz="1900" dirty="0" smtClean="0"/>
              <a:t>Halen </a:t>
            </a:r>
            <a:r>
              <a:rPr lang="nl-NL" sz="1900" dirty="0"/>
              <a:t>psychologiestudenten </a:t>
            </a:r>
            <a:r>
              <a:rPr lang="nl-NL" sz="1900" dirty="0" smtClean="0"/>
              <a:t>een hogere score </a:t>
            </a:r>
            <a:r>
              <a:rPr lang="nl-NL" sz="1900" dirty="0"/>
              <a:t>dan </a:t>
            </a:r>
            <a:r>
              <a:rPr lang="nl-NL" sz="1900" dirty="0" smtClean="0"/>
              <a:t>40 op </a:t>
            </a:r>
            <a:r>
              <a:rPr lang="nl-NL" sz="1900" dirty="0" err="1" smtClean="0"/>
              <a:t>consciëntieusheid</a:t>
            </a:r>
            <a:r>
              <a:rPr lang="nl-NL" sz="1900" dirty="0" smtClean="0"/>
              <a:t>?</a:t>
            </a:r>
            <a:endParaRPr lang="nl-NL" sz="2000" dirty="0" smtClean="0"/>
          </a:p>
          <a:p>
            <a:pPr lvl="1" eaLnBrk="1" hangingPunct="1">
              <a:buFont typeface="Arial" charset="0"/>
              <a:buNone/>
            </a:pPr>
            <a:endParaRPr lang="nl-NL" sz="2000" dirty="0" smtClean="0"/>
          </a:p>
        </p:txBody>
      </p:sp>
      <p:sp>
        <p:nvSpPr>
          <p:cNvPr id="37891" name="Rectangle 2"/>
          <p:cNvSpPr>
            <a:spLocks noGrp="1" noChangeArrowheads="1"/>
          </p:cNvSpPr>
          <p:nvPr>
            <p:ph type="title"/>
          </p:nvPr>
        </p:nvSpPr>
        <p:spPr/>
        <p:txBody>
          <a:bodyPr/>
          <a:lstStyle/>
          <a:p>
            <a:r>
              <a:rPr lang="nl-BE" dirty="0" smtClean="0"/>
              <a:t>Nulhypothese</a:t>
            </a:r>
            <a:endParaRPr lang="en-US" dirty="0" smtClean="0"/>
          </a:p>
        </p:txBody>
      </p:sp>
      <p:sp>
        <p:nvSpPr>
          <p:cNvPr id="37892" name="Slide Number Placeholder 4"/>
          <p:cNvSpPr>
            <a:spLocks noGrp="1"/>
          </p:cNvSpPr>
          <p:nvPr>
            <p:ph type="sldNum" sz="quarter" idx="11"/>
          </p:nvPr>
        </p:nvSpPr>
        <p:spPr bwMode="auto">
          <a:ln>
            <a:miter lim="800000"/>
            <a:headEnd/>
            <a:tailEnd/>
          </a:ln>
        </p:spPr>
        <p:txBody>
          <a:bodyPr/>
          <a:lstStyle/>
          <a:p>
            <a:fld id="{4B68D89E-3F81-4573-BEB9-535D29BB21B4}" type="slidenum">
              <a:rPr lang="en-US"/>
              <a:pPr/>
              <a:t>18</a:t>
            </a:fld>
            <a:endParaRPr lang="en-US"/>
          </a:p>
        </p:txBody>
      </p:sp>
      <p:pic>
        <p:nvPicPr>
          <p:cNvPr id="37893" name="Picture 5" descr="quest"/>
          <p:cNvPicPr>
            <a:picLocks noChangeAspect="1" noChangeArrowheads="1"/>
          </p:cNvPicPr>
          <p:nvPr/>
        </p:nvPicPr>
        <p:blipFill>
          <a:blip r:embed="rId2" cstate="print"/>
          <a:srcRect/>
          <a:stretch>
            <a:fillRect/>
          </a:stretch>
        </p:blipFill>
        <p:spPr bwMode="auto">
          <a:xfrm>
            <a:off x="0" y="1196975"/>
            <a:ext cx="762000" cy="762000"/>
          </a:xfrm>
          <a:prstGeom prst="rect">
            <a:avLst/>
          </a:prstGeom>
          <a:noFill/>
          <a:ln w="9525">
            <a:noFill/>
            <a:miter lim="800000"/>
            <a:headEnd/>
            <a:tailEnd/>
          </a:ln>
        </p:spPr>
      </p:pic>
      <p:graphicFrame>
        <p:nvGraphicFramePr>
          <p:cNvPr id="8" name="Diagram 7"/>
          <p:cNvGraphicFramePr/>
          <p:nvPr/>
        </p:nvGraphicFramePr>
        <p:xfrm>
          <a:off x="7164288" y="188640"/>
          <a:ext cx="1728192"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3"/>
          <p:cNvSpPr>
            <a:spLocks noGrp="1" noChangeArrowheads="1"/>
          </p:cNvSpPr>
          <p:nvPr>
            <p:ph idx="1"/>
          </p:nvPr>
        </p:nvSpPr>
        <p:spPr/>
        <p:txBody>
          <a:bodyPr>
            <a:normAutofit/>
          </a:bodyPr>
          <a:lstStyle/>
          <a:p>
            <a:pPr lvl="1" eaLnBrk="1" hangingPunct="1">
              <a:lnSpc>
                <a:spcPct val="70000"/>
              </a:lnSpc>
              <a:buFont typeface="Arial" charset="0"/>
              <a:buNone/>
            </a:pPr>
            <a:endParaRPr lang="nl-BE" sz="1900" dirty="0" smtClean="0"/>
          </a:p>
          <a:p>
            <a:pPr lvl="1" eaLnBrk="1" hangingPunct="1">
              <a:lnSpc>
                <a:spcPct val="70000"/>
              </a:lnSpc>
              <a:buFont typeface="Arial" charset="0"/>
              <a:buNone/>
            </a:pPr>
            <a:r>
              <a:rPr lang="nl-BE" sz="1900" dirty="0" smtClean="0"/>
              <a:t>Een onderzoeker wil de </a:t>
            </a:r>
            <a:r>
              <a:rPr lang="nl-BE" sz="1900" dirty="0" err="1" smtClean="0"/>
              <a:t>drummer-theorie</a:t>
            </a:r>
            <a:r>
              <a:rPr lang="nl-BE" sz="1900" dirty="0" smtClean="0"/>
              <a:t> toetsen en laat 36 drummers een </a:t>
            </a:r>
            <a:r>
              <a:rPr lang="nl-BE" sz="1900" dirty="0" err="1" smtClean="0"/>
              <a:t>IQ-test</a:t>
            </a:r>
            <a:r>
              <a:rPr lang="nl-BE" sz="1900" dirty="0" smtClean="0"/>
              <a:t> afleggen. Hij vindt een gemiddelde van 96 en standaarddeviatie 13. </a:t>
            </a:r>
          </a:p>
          <a:p>
            <a:pPr lvl="1" eaLnBrk="1" hangingPunct="1">
              <a:lnSpc>
                <a:spcPct val="70000"/>
              </a:lnSpc>
              <a:buFont typeface="Arial" charset="0"/>
              <a:buNone/>
            </a:pPr>
            <a:endParaRPr lang="nl-BE" sz="1900" dirty="0" smtClean="0"/>
          </a:p>
          <a:p>
            <a:pPr lvl="1" eaLnBrk="1" hangingPunct="1">
              <a:lnSpc>
                <a:spcPct val="70000"/>
              </a:lnSpc>
              <a:buFont typeface="Arial" charset="0"/>
              <a:buNone/>
            </a:pPr>
            <a:r>
              <a:rPr lang="nl-BE" sz="1900" dirty="0" smtClean="0"/>
              <a:t>Dus: N = 36 ; X = 96 ; SX = 13</a:t>
            </a:r>
          </a:p>
          <a:p>
            <a:pPr lvl="1" eaLnBrk="1" hangingPunct="1">
              <a:lnSpc>
                <a:spcPct val="70000"/>
              </a:lnSpc>
              <a:buFont typeface="Arial" charset="0"/>
              <a:buNone/>
            </a:pPr>
            <a:endParaRPr lang="nl-BE" sz="1900" dirty="0" smtClean="0"/>
          </a:p>
          <a:p>
            <a:pPr lvl="1" eaLnBrk="1" hangingPunct="1">
              <a:lnSpc>
                <a:spcPct val="70000"/>
              </a:lnSpc>
              <a:buFont typeface="Arial" charset="0"/>
              <a:buNone/>
            </a:pPr>
            <a:endParaRPr lang="nl-BE" sz="1900" dirty="0" smtClean="0"/>
          </a:p>
          <a:p>
            <a:pPr lvl="1" eaLnBrk="1" hangingPunct="1">
              <a:lnSpc>
                <a:spcPct val="70000"/>
              </a:lnSpc>
              <a:buFont typeface="Arial" charset="0"/>
              <a:buNone/>
            </a:pPr>
            <a:r>
              <a:rPr lang="nl-BE" sz="1900" dirty="0" smtClean="0"/>
              <a:t>Ter herinnering:</a:t>
            </a:r>
          </a:p>
          <a:p>
            <a:pPr lvl="1">
              <a:buNone/>
            </a:pPr>
            <a:r>
              <a:rPr lang="nl-BE" sz="2000" i="1" dirty="0" smtClean="0"/>
              <a:t>H1: </a:t>
            </a:r>
            <a:r>
              <a:rPr lang="el-GR" sz="2000" i="1" dirty="0" smtClean="0"/>
              <a:t>μ</a:t>
            </a:r>
            <a:r>
              <a:rPr lang="nl-BE" sz="2000" i="1" dirty="0" smtClean="0"/>
              <a:t>1 &lt; 100 </a:t>
            </a:r>
          </a:p>
          <a:p>
            <a:pPr lvl="1">
              <a:buNone/>
            </a:pPr>
            <a:r>
              <a:rPr lang="nl-BE" sz="2000" i="1" dirty="0" smtClean="0"/>
              <a:t>H0: </a:t>
            </a:r>
            <a:r>
              <a:rPr lang="el-GR" sz="2000" i="1" dirty="0" smtClean="0"/>
              <a:t>μ</a:t>
            </a:r>
            <a:r>
              <a:rPr lang="nl-BE" sz="2000" i="1" dirty="0" smtClean="0"/>
              <a:t>1 ≥ 100</a:t>
            </a:r>
            <a:endParaRPr lang="el-GR" sz="2000" i="1" dirty="0" smtClean="0"/>
          </a:p>
          <a:p>
            <a:pPr lvl="1">
              <a:lnSpc>
                <a:spcPct val="70000"/>
              </a:lnSpc>
              <a:buNone/>
            </a:pPr>
            <a:r>
              <a:rPr lang="nl-BE" sz="1600" i="1" dirty="0"/>
              <a:t>(1 = drummers)</a:t>
            </a:r>
          </a:p>
          <a:p>
            <a:pPr lvl="1" eaLnBrk="1" hangingPunct="1">
              <a:lnSpc>
                <a:spcPct val="70000"/>
              </a:lnSpc>
              <a:buFont typeface="Arial" charset="0"/>
              <a:buNone/>
            </a:pPr>
            <a:endParaRPr lang="nl-BE" sz="1900" dirty="0" smtClean="0"/>
          </a:p>
        </p:txBody>
      </p:sp>
      <p:sp>
        <p:nvSpPr>
          <p:cNvPr id="39939"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39940" name="Slide Number Placeholder 4"/>
          <p:cNvSpPr>
            <a:spLocks noGrp="1"/>
          </p:cNvSpPr>
          <p:nvPr>
            <p:ph type="sldNum" sz="quarter" idx="11"/>
          </p:nvPr>
        </p:nvSpPr>
        <p:spPr bwMode="auto">
          <a:ln>
            <a:miter lim="800000"/>
            <a:headEnd/>
            <a:tailEnd/>
          </a:ln>
        </p:spPr>
        <p:txBody>
          <a:bodyPr/>
          <a:lstStyle/>
          <a:p>
            <a:fld id="{73427B3C-CA30-49BF-875C-2BDCB8B43C04}" type="slidenum">
              <a:rPr lang="en-US"/>
              <a:pPr/>
              <a:t>19</a:t>
            </a:fld>
            <a:endParaRPr lang="en-US"/>
          </a:p>
        </p:txBody>
      </p:sp>
      <p:pic>
        <p:nvPicPr>
          <p:cNvPr id="39942" name="Picture 7" descr="ex"/>
          <p:cNvPicPr>
            <a:picLocks noChangeAspect="1" noChangeArrowheads="1"/>
          </p:cNvPicPr>
          <p:nvPr/>
        </p:nvPicPr>
        <p:blipFill>
          <a:blip r:embed="rId3" cstate="print"/>
          <a:srcRect/>
          <a:stretch>
            <a:fillRect/>
          </a:stretch>
        </p:blipFill>
        <p:spPr bwMode="auto">
          <a:xfrm>
            <a:off x="0" y="1484784"/>
            <a:ext cx="539750" cy="539750"/>
          </a:xfrm>
          <a:prstGeom prst="rect">
            <a:avLst/>
          </a:prstGeom>
          <a:noFill/>
          <a:ln w="9525">
            <a:noFill/>
            <a:miter lim="800000"/>
            <a:headEnd/>
            <a:tailEnd/>
          </a:ln>
        </p:spPr>
      </p:pic>
      <p:sp>
        <p:nvSpPr>
          <p:cNvPr id="39943" name="Line 8"/>
          <p:cNvSpPr>
            <a:spLocks noChangeShapeType="1"/>
          </p:cNvSpPr>
          <p:nvPr/>
        </p:nvSpPr>
        <p:spPr bwMode="auto">
          <a:xfrm>
            <a:off x="2195860" y="2658946"/>
            <a:ext cx="215900" cy="0"/>
          </a:xfrm>
          <a:prstGeom prst="line">
            <a:avLst/>
          </a:prstGeom>
          <a:noFill/>
          <a:ln w="9525">
            <a:solidFill>
              <a:schemeClr val="tx1"/>
            </a:solidFill>
            <a:round/>
            <a:headEnd/>
            <a:tailEnd/>
          </a:ln>
        </p:spPr>
        <p:txBody>
          <a:bodyPr>
            <a:spAutoFit/>
          </a:bodyPr>
          <a:lstStyle/>
          <a:p>
            <a:endParaRPr lang="nl-BE"/>
          </a:p>
        </p:txBody>
      </p:sp>
      <p:graphicFrame>
        <p:nvGraphicFramePr>
          <p:cNvPr id="10" name="Diagram 9"/>
          <p:cNvGraphicFramePr/>
          <p:nvPr/>
        </p:nvGraphicFramePr>
        <p:xfrm>
          <a:off x="7164288" y="188640"/>
          <a:ext cx="1728192" cy="136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3" name="Straight Connector 2"/>
          <p:cNvCxnSpPr/>
          <p:nvPr/>
        </p:nvCxnSpPr>
        <p:spPr>
          <a:xfrm>
            <a:off x="5771628" y="3393157"/>
            <a:ext cx="0"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4" name="Line Callout 1 3"/>
          <p:cNvSpPr/>
          <p:nvPr/>
        </p:nvSpPr>
        <p:spPr>
          <a:xfrm>
            <a:off x="7380312" y="2636912"/>
            <a:ext cx="648072" cy="360040"/>
          </a:xfrm>
          <a:prstGeom prst="borderCallout1">
            <a:avLst>
              <a:gd name="adj1" fmla="val 18750"/>
              <a:gd name="adj2" fmla="val -8333"/>
              <a:gd name="adj3" fmla="val 260925"/>
              <a:gd name="adj4" fmla="val -106132"/>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nl-BE" dirty="0" smtClean="0"/>
              <a:t>H0</a:t>
            </a:r>
            <a:endParaRPr lang="en-US" dirty="0"/>
          </a:p>
        </p:txBody>
      </p:sp>
      <p:pic>
        <p:nvPicPr>
          <p:cNvPr id="1054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436" y="2935303"/>
            <a:ext cx="445611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p:txBody>
          <a:bodyPr>
            <a:normAutofit fontScale="92500" lnSpcReduction="10000"/>
          </a:bodyPr>
          <a:lstStyle/>
          <a:p>
            <a:pPr eaLnBrk="1" hangingPunct="1">
              <a:lnSpc>
                <a:spcPct val="80000"/>
              </a:lnSpc>
            </a:pPr>
            <a:r>
              <a:rPr lang="nl-BE" sz="1800" dirty="0" smtClean="0"/>
              <a:t>In wetenschappelijk onderzoek vertrekken we vanuit een onderzoeksvraag waaruit wordt afgeleid wat de populatie is en wat de onderzoekseenheden zijn. Om die vraag te beantwoorden verzamelen we data in de vorm van steekproeven omdat de hele populatie vaak moeilijk te onderzoeken is. Die steekproeven worden volgens bepaalde regels getrokken.</a:t>
            </a:r>
          </a:p>
          <a:p>
            <a:pPr eaLnBrk="1" hangingPunct="1">
              <a:lnSpc>
                <a:spcPct val="80000"/>
              </a:lnSpc>
            </a:pPr>
            <a:r>
              <a:rPr lang="nl-BE" sz="1800" dirty="0" smtClean="0"/>
              <a:t>Om via de verzamelde data de onderzoeksvraag te beantwoorden hebben we kansberekeningen nodig: k</a:t>
            </a:r>
            <a:r>
              <a:rPr lang="nl-NL" sz="1800" dirty="0" err="1" smtClean="0"/>
              <a:t>ansen</a:t>
            </a:r>
            <a:r>
              <a:rPr lang="nl-NL" sz="1800" dirty="0" smtClean="0"/>
              <a:t> stellen ons in staat om te beslissen of een observatie heel uitzonderlijk is of eerder heel gewoon. </a:t>
            </a:r>
          </a:p>
          <a:p>
            <a:pPr eaLnBrk="1" hangingPunct="1">
              <a:lnSpc>
                <a:spcPct val="80000"/>
              </a:lnSpc>
            </a:pPr>
            <a:r>
              <a:rPr lang="nl-NL" sz="1800" dirty="0" smtClean="0"/>
              <a:t>Om kansen te berekenen maken we gebruik van kansverdelingen: theoretische verdelingen van mogelijke waarden en bijhorende kansen van een variabele. In de psychologie wordt de normale verdeling vaak gebruikt, aangezien veel kenmerken van mensen als normaal verdeeld in de populatie worden beschouwd.</a:t>
            </a:r>
          </a:p>
          <a:p>
            <a:pPr eaLnBrk="1" hangingPunct="1">
              <a:lnSpc>
                <a:spcPct val="80000"/>
              </a:lnSpc>
            </a:pPr>
            <a:r>
              <a:rPr lang="nl-NL" sz="1800" dirty="0" smtClean="0"/>
              <a:t>Omdat voor elk kenmerk een normale verdeling met een ander gemiddelde en standaarddeviatie geldt, is het onmogelijk om voor elke verdeling de exacte kansen te kennen. Daarom herleiden we die normale verdeling naar een standaardnormale verdeling door </a:t>
            </a:r>
            <a:r>
              <a:rPr lang="nl-NL" sz="1800" dirty="0" err="1" smtClean="0"/>
              <a:t>z-scores</a:t>
            </a:r>
            <a:r>
              <a:rPr lang="nl-NL" sz="1800" dirty="0" smtClean="0"/>
              <a:t> te berekenen. Daarna kunnen we de kansen van de </a:t>
            </a:r>
            <a:r>
              <a:rPr lang="nl-NL" sz="1800" dirty="0" err="1" smtClean="0"/>
              <a:t>z-scores</a:t>
            </a:r>
            <a:r>
              <a:rPr lang="nl-NL" sz="1800" dirty="0" smtClean="0"/>
              <a:t> aflezen uit een tabel.</a:t>
            </a:r>
          </a:p>
          <a:p>
            <a:pPr>
              <a:lnSpc>
                <a:spcPct val="80000"/>
              </a:lnSpc>
            </a:pPr>
            <a:r>
              <a:rPr lang="nl-BE" sz="1800" dirty="0" smtClean="0"/>
              <a:t>Een specifieke kansverdeling is de steekproevenverdeling van het gemiddelde, waarmee we kunnen uitrekenen hoe groot de kans is om een bepaald gemiddelde te observeren.</a:t>
            </a:r>
            <a:endParaRPr lang="en-US" sz="1800" dirty="0" smtClean="0"/>
          </a:p>
        </p:txBody>
      </p:sp>
      <p:sp>
        <p:nvSpPr>
          <p:cNvPr id="22531" name="Rectangle 2"/>
          <p:cNvSpPr>
            <a:spLocks noGrp="1" noChangeArrowheads="1"/>
          </p:cNvSpPr>
          <p:nvPr>
            <p:ph type="title"/>
          </p:nvPr>
        </p:nvSpPr>
        <p:spPr/>
        <p:txBody>
          <a:bodyPr/>
          <a:lstStyle/>
          <a:p>
            <a:pPr eaLnBrk="1" hangingPunct="1"/>
            <a:r>
              <a:rPr lang="nl-BE" smtClean="0"/>
              <a:t>Previously on Statistiek II</a:t>
            </a:r>
            <a:endParaRPr lang="en-US" smtClean="0"/>
          </a:p>
        </p:txBody>
      </p:sp>
      <p:sp>
        <p:nvSpPr>
          <p:cNvPr id="22532" name="Slide Number Placeholder 4"/>
          <p:cNvSpPr>
            <a:spLocks noGrp="1"/>
          </p:cNvSpPr>
          <p:nvPr>
            <p:ph type="sldNum" sz="quarter" idx="11"/>
          </p:nvPr>
        </p:nvSpPr>
        <p:spPr bwMode="auto">
          <a:ln>
            <a:miter lim="800000"/>
            <a:headEnd/>
            <a:tailEnd/>
          </a:ln>
        </p:spPr>
        <p:txBody>
          <a:bodyPr/>
          <a:lstStyle/>
          <a:p>
            <a:fld id="{D05172D4-03DF-4805-AD43-8BBB69D3946B}" type="slidenum">
              <a:rPr lang="en-US"/>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p:txBody>
          <a:bodyPr/>
          <a:lstStyle/>
          <a:p>
            <a:pPr lvl="0">
              <a:buNone/>
            </a:pPr>
            <a:r>
              <a:rPr lang="nl-NL" sz="1800" dirty="0" smtClean="0"/>
              <a:t>Dus: kans </a:t>
            </a:r>
            <a:r>
              <a:rPr lang="nl-NL" sz="1800" dirty="0"/>
              <a:t>berekenen op een gemiddelde van 96 of </a:t>
            </a:r>
            <a:r>
              <a:rPr lang="nl-NL" sz="1800" dirty="0" smtClean="0"/>
              <a:t>kleiner</a:t>
            </a:r>
          </a:p>
          <a:p>
            <a:pPr lvl="0">
              <a:buNone/>
            </a:pPr>
            <a:r>
              <a:rPr lang="nl-NL" sz="1800" dirty="0" smtClean="0"/>
              <a:t>bij </a:t>
            </a:r>
            <a:r>
              <a:rPr lang="nl-NL" sz="1800" dirty="0"/>
              <a:t>een </a:t>
            </a:r>
            <a:r>
              <a:rPr lang="en-US" sz="1800" dirty="0"/>
              <a:t>µ = 100 en </a:t>
            </a:r>
            <a:r>
              <a:rPr lang="en-US" sz="1800" dirty="0">
                <a:sym typeface="Euclid Symbol" pitchFamily="18" charset="2"/>
              </a:rPr>
              <a:t> = 15</a:t>
            </a:r>
            <a:endParaRPr lang="en-US" sz="1800" dirty="0">
              <a:sym typeface="Symbol" pitchFamily="18" charset="2"/>
            </a:endParaRPr>
          </a:p>
          <a:p>
            <a:pPr eaLnBrk="1" hangingPunct="1">
              <a:buFont typeface="Verdana" pitchFamily="34" charset="0"/>
              <a:buNone/>
            </a:pPr>
            <a:endParaRPr lang="nl-BE" sz="1800" dirty="0" smtClean="0"/>
          </a:p>
          <a:p>
            <a:pPr eaLnBrk="1" hangingPunct="1">
              <a:buFont typeface="Verdana" pitchFamily="34" charset="0"/>
              <a:buNone/>
            </a:pPr>
            <a:endParaRPr lang="nl-BE" sz="1800" dirty="0"/>
          </a:p>
          <a:p>
            <a:pPr>
              <a:buNone/>
            </a:pPr>
            <a:r>
              <a:rPr lang="nl-NL" sz="1800" dirty="0"/>
              <a:t>Stap1: </a:t>
            </a:r>
          </a:p>
          <a:p>
            <a:pPr>
              <a:buNone/>
            </a:pPr>
            <a:endParaRPr lang="nl-NL" sz="1800" dirty="0"/>
          </a:p>
          <a:p>
            <a:pPr>
              <a:buNone/>
            </a:pPr>
            <a:endParaRPr lang="nl-NL" sz="1800" dirty="0"/>
          </a:p>
          <a:p>
            <a:pPr>
              <a:buNone/>
            </a:pPr>
            <a:endParaRPr lang="nl-NL" sz="1800" dirty="0" smtClean="0"/>
          </a:p>
          <a:p>
            <a:pPr>
              <a:buNone/>
            </a:pPr>
            <a:r>
              <a:rPr lang="nl-NL" sz="1800" dirty="0" smtClean="0"/>
              <a:t>Stap </a:t>
            </a:r>
            <a:r>
              <a:rPr lang="nl-NL" sz="1800" dirty="0"/>
              <a:t>2: P(z &lt; -1.6) = 0.0548</a:t>
            </a:r>
          </a:p>
          <a:p>
            <a:pPr>
              <a:buNone/>
            </a:pPr>
            <a:endParaRPr lang="nl-NL" sz="1800" dirty="0"/>
          </a:p>
          <a:p>
            <a:pPr>
              <a:buNone/>
            </a:pPr>
            <a:endParaRPr lang="nl-NL" sz="1800" dirty="0" smtClean="0"/>
          </a:p>
        </p:txBody>
      </p:sp>
      <p:sp>
        <p:nvSpPr>
          <p:cNvPr id="2052" name="Rectangle 2"/>
          <p:cNvSpPr>
            <a:spLocks noGrp="1" noChangeArrowheads="1"/>
          </p:cNvSpPr>
          <p:nvPr>
            <p:ph type="title"/>
          </p:nvPr>
        </p:nvSpPr>
        <p:spPr/>
        <p:txBody>
          <a:bodyPr/>
          <a:lstStyle/>
          <a:p>
            <a:r>
              <a:rPr lang="nl-BE" dirty="0" smtClean="0"/>
              <a:t>hypothesetoetsing</a:t>
            </a:r>
            <a:endParaRPr lang="en-US" dirty="0" smtClean="0"/>
          </a:p>
        </p:txBody>
      </p:sp>
      <p:sp>
        <p:nvSpPr>
          <p:cNvPr id="2053" name="Slide Number Placeholder 4"/>
          <p:cNvSpPr>
            <a:spLocks noGrp="1"/>
          </p:cNvSpPr>
          <p:nvPr>
            <p:ph type="sldNum" sz="quarter" idx="11"/>
          </p:nvPr>
        </p:nvSpPr>
        <p:spPr bwMode="auto">
          <a:ln>
            <a:miter lim="800000"/>
            <a:headEnd/>
            <a:tailEnd/>
          </a:ln>
        </p:spPr>
        <p:txBody>
          <a:bodyPr/>
          <a:lstStyle/>
          <a:p>
            <a:fld id="{299D3089-D14B-437C-A880-B9785EC26A44}" type="slidenum">
              <a:rPr lang="en-US"/>
              <a:pPr/>
              <a:t>20</a:t>
            </a:fld>
            <a:endParaRPr lang="en-US"/>
          </a:p>
        </p:txBody>
      </p:sp>
      <p:graphicFrame>
        <p:nvGraphicFramePr>
          <p:cNvPr id="9" name="Diagram 8"/>
          <p:cNvGraphicFramePr/>
          <p:nvPr/>
        </p:nvGraphicFramePr>
        <p:xfrm>
          <a:off x="7164288" y="188640"/>
          <a:ext cx="1728192"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64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383" y="2460228"/>
            <a:ext cx="445611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36419257"/>
              </p:ext>
            </p:extLst>
          </p:nvPr>
        </p:nvGraphicFramePr>
        <p:xfrm>
          <a:off x="1259632" y="2564904"/>
          <a:ext cx="2544763" cy="1055687"/>
        </p:xfrm>
        <a:graphic>
          <a:graphicData uri="http://schemas.openxmlformats.org/presentationml/2006/ole">
            <mc:AlternateContent xmlns:mc="http://schemas.openxmlformats.org/markup-compatibility/2006">
              <mc:Choice xmlns:v="urn:schemas-microsoft-com:vml" Requires="v">
                <p:oleObj spid="_x0000_s107547" name="Equation" r:id="rId9" imgW="1473200" imgH="609600" progId="Equation.3">
                  <p:embed/>
                </p:oleObj>
              </mc:Choice>
              <mc:Fallback>
                <p:oleObj name="Equation" r:id="rId9" imgW="1473200" imgH="609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2564904"/>
                        <a:ext cx="2544763" cy="10556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Line Callout 1 2"/>
          <p:cNvSpPr/>
          <p:nvPr/>
        </p:nvSpPr>
        <p:spPr>
          <a:xfrm>
            <a:off x="3635896" y="4982741"/>
            <a:ext cx="1728192" cy="792088"/>
          </a:xfrm>
          <a:prstGeom prst="borderCallout1">
            <a:avLst>
              <a:gd name="adj1" fmla="val 14252"/>
              <a:gd name="adj2" fmla="val -2836"/>
              <a:gd name="adj3" fmla="val -67409"/>
              <a:gd name="adj4" fmla="val -41082"/>
            </a:avLst>
          </a:prstGeom>
          <a:ln w="25400" cap="rnd">
            <a:round/>
          </a:ln>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nl-BE" dirty="0" smtClean="0"/>
              <a:t>Groot? Klein?</a:t>
            </a:r>
            <a:endParaRPr lang="en-US" dirty="0"/>
          </a:p>
        </p:txBody>
      </p:sp>
    </p:spTree>
    <p:extLst>
      <p:ext uri="{BB962C8B-B14F-4D97-AF65-F5344CB8AC3E}">
        <p14:creationId xmlns:p14="http://schemas.microsoft.com/office/powerpoint/2010/main" val="1788338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NL" sz="2000" dirty="0" smtClean="0"/>
              <a:t>Kleine kans of grote kans?</a:t>
            </a:r>
          </a:p>
          <a:p>
            <a:pPr eaLnBrk="1" hangingPunct="1">
              <a:lnSpc>
                <a:spcPct val="70000"/>
              </a:lnSpc>
              <a:buFont typeface="Verdana" pitchFamily="34" charset="0"/>
              <a:buNone/>
            </a:pPr>
            <a:endParaRPr lang="nl-NL" sz="2000" dirty="0" smtClean="0"/>
          </a:p>
          <a:p>
            <a:pPr eaLnBrk="1" hangingPunct="1">
              <a:lnSpc>
                <a:spcPct val="70000"/>
              </a:lnSpc>
              <a:buFont typeface="Verdana" pitchFamily="34" charset="0"/>
              <a:buNone/>
            </a:pPr>
            <a:r>
              <a:rPr lang="nl-NL" sz="2000" dirty="0" smtClean="0"/>
              <a:t>5% of 0.05</a:t>
            </a:r>
          </a:p>
          <a:p>
            <a:pPr eaLnBrk="1" hangingPunct="1">
              <a:lnSpc>
                <a:spcPct val="70000"/>
              </a:lnSpc>
              <a:buFont typeface="Verdana" pitchFamily="34" charset="0"/>
              <a:buNone/>
            </a:pPr>
            <a:r>
              <a:rPr lang="nl-NL" sz="2000" dirty="0" smtClean="0"/>
              <a:t>(soms 0.01)</a:t>
            </a:r>
          </a:p>
          <a:p>
            <a:pPr eaLnBrk="1" hangingPunct="1">
              <a:lnSpc>
                <a:spcPct val="70000"/>
              </a:lnSpc>
              <a:buFont typeface="Verdana" pitchFamily="34" charset="0"/>
              <a:buNone/>
            </a:pPr>
            <a:endParaRPr lang="nl-NL" sz="2000" dirty="0" smtClean="0"/>
          </a:p>
          <a:p>
            <a:pPr eaLnBrk="1" hangingPunct="1">
              <a:lnSpc>
                <a:spcPct val="70000"/>
              </a:lnSpc>
              <a:buFont typeface="Verdana" pitchFamily="34" charset="0"/>
              <a:buNone/>
            </a:pPr>
            <a:r>
              <a:rPr lang="nl-NL" sz="2000" dirty="0" smtClean="0"/>
              <a:t>= </a:t>
            </a:r>
            <a:r>
              <a:rPr lang="el-GR" sz="2000" dirty="0" smtClean="0">
                <a:latin typeface="Arial" pitchFamily="34" charset="0"/>
                <a:cs typeface="Arial" pitchFamily="34" charset="0"/>
              </a:rPr>
              <a:t>α</a:t>
            </a:r>
            <a:r>
              <a:rPr lang="nl-NL" sz="2000" dirty="0" smtClean="0">
                <a:sym typeface="Euclid Symbol" pitchFamily="18" charset="2"/>
              </a:rPr>
              <a:t> (alfa)</a:t>
            </a:r>
          </a:p>
          <a:p>
            <a:pPr eaLnBrk="1" hangingPunct="1">
              <a:lnSpc>
                <a:spcPct val="70000"/>
              </a:lnSpc>
              <a:buFont typeface="Verdana" pitchFamily="34" charset="0"/>
              <a:buNone/>
            </a:pPr>
            <a:endParaRPr lang="nl-NL" sz="2000" dirty="0" smtClean="0">
              <a:sym typeface="Euclid Symbol" pitchFamily="18" charset="2"/>
            </a:endParaRPr>
          </a:p>
          <a:p>
            <a:pPr eaLnBrk="1" hangingPunct="1">
              <a:lnSpc>
                <a:spcPct val="70000"/>
              </a:lnSpc>
              <a:buFont typeface="Verdana" pitchFamily="34" charset="0"/>
              <a:buNone/>
            </a:pPr>
            <a:endParaRPr lang="nl-NL" sz="2000" dirty="0">
              <a:sym typeface="Euclid Symbol" pitchFamily="18" charset="2"/>
            </a:endParaRPr>
          </a:p>
          <a:p>
            <a:pPr eaLnBrk="1" hangingPunct="1">
              <a:lnSpc>
                <a:spcPct val="70000"/>
              </a:lnSpc>
              <a:buFont typeface="Verdana" pitchFamily="34" charset="0"/>
              <a:buNone/>
            </a:pPr>
            <a:endParaRPr lang="nl-NL" sz="2000" dirty="0" smtClean="0">
              <a:sym typeface="Euclid Symbol" pitchFamily="18" charset="2"/>
            </a:endParaRPr>
          </a:p>
          <a:p>
            <a:pPr eaLnBrk="1" hangingPunct="1">
              <a:lnSpc>
                <a:spcPct val="70000"/>
              </a:lnSpc>
              <a:buFont typeface="Verdana" pitchFamily="34" charset="0"/>
              <a:buNone/>
            </a:pPr>
            <a:r>
              <a:rPr lang="nl-NL" sz="2000" dirty="0" smtClean="0">
                <a:sym typeface="Euclid Symbol" pitchFamily="18" charset="2"/>
              </a:rPr>
              <a:t>DUS: </a:t>
            </a:r>
            <a:r>
              <a:rPr lang="nl-NL" sz="2000" b="1" i="1" dirty="0" smtClean="0">
                <a:sym typeface="Euclid Symbol" pitchFamily="18" charset="2"/>
              </a:rPr>
              <a:t>als de gevonden kans om het </a:t>
            </a:r>
          </a:p>
          <a:p>
            <a:pPr eaLnBrk="1" hangingPunct="1">
              <a:lnSpc>
                <a:spcPct val="70000"/>
              </a:lnSpc>
              <a:buFont typeface="Verdana" pitchFamily="34" charset="0"/>
              <a:buNone/>
            </a:pPr>
            <a:r>
              <a:rPr lang="nl-NL" sz="2000" b="1" i="1" dirty="0" smtClean="0">
                <a:sym typeface="Euclid Symbol" pitchFamily="18" charset="2"/>
              </a:rPr>
              <a:t>geobserveerde gemiddelde te vinden</a:t>
            </a:r>
          </a:p>
          <a:p>
            <a:pPr eaLnBrk="1" hangingPunct="1">
              <a:lnSpc>
                <a:spcPct val="70000"/>
              </a:lnSpc>
              <a:buFont typeface="Verdana" pitchFamily="34" charset="0"/>
              <a:buNone/>
            </a:pPr>
            <a:r>
              <a:rPr lang="nl-NL" sz="2000" b="1" i="1" dirty="0" smtClean="0">
                <a:sym typeface="Euclid Symbol" pitchFamily="18" charset="2"/>
              </a:rPr>
              <a:t>kleiner is dan 0.05, dan verwerpen we H0</a:t>
            </a:r>
            <a:r>
              <a:rPr lang="nl-NL" sz="2000" dirty="0" smtClean="0">
                <a:sym typeface="Euclid Symbol" pitchFamily="18" charset="2"/>
              </a:rPr>
              <a:t>.</a:t>
            </a:r>
            <a:endParaRPr lang="nl-NL" sz="2000" dirty="0" smtClean="0">
              <a:sym typeface="Symbol" pitchFamily="18" charset="2"/>
            </a:endParaRPr>
          </a:p>
        </p:txBody>
      </p:sp>
      <p:sp>
        <p:nvSpPr>
          <p:cNvPr id="41987"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41988" name="Slide Number Placeholder 4"/>
          <p:cNvSpPr>
            <a:spLocks noGrp="1"/>
          </p:cNvSpPr>
          <p:nvPr>
            <p:ph type="sldNum" sz="quarter" idx="11"/>
          </p:nvPr>
        </p:nvSpPr>
        <p:spPr bwMode="auto">
          <a:ln>
            <a:miter lim="800000"/>
            <a:headEnd/>
            <a:tailEnd/>
          </a:ln>
        </p:spPr>
        <p:txBody>
          <a:bodyPr/>
          <a:lstStyle/>
          <a:p>
            <a:fld id="{F16F4543-38B3-4E5D-9983-A6D00534EACF}" type="slidenum">
              <a:rPr lang="en-US"/>
              <a:pPr/>
              <a:t>21</a:t>
            </a:fld>
            <a:endParaRPr lang="en-US"/>
          </a:p>
        </p:txBody>
      </p:sp>
      <p:grpSp>
        <p:nvGrpSpPr>
          <p:cNvPr id="41989" name="Group 7"/>
          <p:cNvGrpSpPr>
            <a:grpSpLocks/>
          </p:cNvGrpSpPr>
          <p:nvPr/>
        </p:nvGrpSpPr>
        <p:grpSpPr bwMode="auto">
          <a:xfrm>
            <a:off x="5724525" y="1773238"/>
            <a:ext cx="3240088" cy="3759200"/>
            <a:chOff x="3198" y="1117"/>
            <a:chExt cx="2041" cy="2432"/>
          </a:xfrm>
        </p:grpSpPr>
        <p:pic>
          <p:nvPicPr>
            <p:cNvPr id="41991" name="Picture 5"/>
            <p:cNvPicPr>
              <a:picLocks noChangeAspect="1" noChangeArrowheads="1"/>
            </p:cNvPicPr>
            <p:nvPr/>
          </p:nvPicPr>
          <p:blipFill>
            <a:blip r:embed="rId3" cstate="print"/>
            <a:srcRect/>
            <a:stretch>
              <a:fillRect/>
            </a:stretch>
          </p:blipFill>
          <p:spPr bwMode="auto">
            <a:xfrm>
              <a:off x="3198" y="1117"/>
              <a:ext cx="2033" cy="2086"/>
            </a:xfrm>
            <a:prstGeom prst="rect">
              <a:avLst/>
            </a:prstGeom>
            <a:noFill/>
            <a:ln w="9525" algn="ctr">
              <a:noFill/>
              <a:miter lim="800000"/>
              <a:headEnd/>
              <a:tailEnd/>
            </a:ln>
          </p:spPr>
        </p:pic>
        <p:sp>
          <p:nvSpPr>
            <p:cNvPr id="41992" name="Text Box 6"/>
            <p:cNvSpPr txBox="1">
              <a:spLocks noChangeArrowheads="1"/>
            </p:cNvSpPr>
            <p:nvPr/>
          </p:nvSpPr>
          <p:spPr bwMode="auto">
            <a:xfrm>
              <a:off x="3198" y="3173"/>
              <a:ext cx="2041" cy="376"/>
            </a:xfrm>
            <a:prstGeom prst="rect">
              <a:avLst/>
            </a:prstGeom>
            <a:noFill/>
            <a:ln w="9525" algn="ctr">
              <a:noFill/>
              <a:miter lim="800000"/>
              <a:headEnd/>
              <a:tailEnd/>
            </a:ln>
          </p:spPr>
          <p:txBody>
            <a:bodyPr>
              <a:spAutoFit/>
            </a:bodyPr>
            <a:lstStyle/>
            <a:p>
              <a:pPr algn="r">
                <a:spcBef>
                  <a:spcPct val="50000"/>
                </a:spcBef>
                <a:buFontTx/>
                <a:buNone/>
              </a:pPr>
              <a:r>
                <a:rPr lang="nl-BE" sz="1600" dirty="0">
                  <a:solidFill>
                    <a:schemeClr val="tx1"/>
                  </a:solidFill>
                  <a:latin typeface="Arial Narrow" pitchFamily="34" charset="0"/>
                </a:rPr>
                <a:t>Sir Ronald Fisher, ernstig nadenkend over hoe groot een grote kans is.</a:t>
              </a:r>
              <a:endParaRPr lang="en-US" sz="1600" dirty="0">
                <a:solidFill>
                  <a:schemeClr val="tx1"/>
                </a:solidFill>
                <a:latin typeface="Arial Narrow" pitchFamily="34" charset="0"/>
              </a:endParaRPr>
            </a:p>
          </p:txBody>
        </p:sp>
      </p:grpSp>
      <p:sp>
        <p:nvSpPr>
          <p:cNvPr id="3" name="Striped Right Arrow 2"/>
          <p:cNvSpPr/>
          <p:nvPr/>
        </p:nvSpPr>
        <p:spPr>
          <a:xfrm flipH="1">
            <a:off x="3563888" y="1772816"/>
            <a:ext cx="2016224" cy="792088"/>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ppt_w</p:attrName>
                                        </p:attrNameLst>
                                      </p:cBhvr>
                                      <p:tavLst>
                                        <p:tav tm="0">
                                          <p:val>
                                            <p:fltVal val="0"/>
                                          </p:val>
                                        </p:tav>
                                        <p:tav tm="100000">
                                          <p:val>
                                            <p:strVal val="#ppt_w"/>
                                          </p:val>
                                        </p:tav>
                                      </p:tavLst>
                                    </p:anim>
                                    <p:anim calcmode="lin" valueType="num">
                                      <p:cBhvr>
                                        <p:cTn id="8" dur="1000" fill="hold"/>
                                        <p:tgtEl>
                                          <p:spTgt spid="41989"/>
                                        </p:tgtEl>
                                        <p:attrNameLst>
                                          <p:attrName>ppt_h</p:attrName>
                                        </p:attrNameLst>
                                      </p:cBhvr>
                                      <p:tavLst>
                                        <p:tav tm="0">
                                          <p:val>
                                            <p:fltVal val="0"/>
                                          </p:val>
                                        </p:tav>
                                        <p:tav tm="100000">
                                          <p:val>
                                            <p:strVal val="#ppt_h"/>
                                          </p:val>
                                        </p:tav>
                                      </p:tavLst>
                                    </p:anim>
                                    <p:anim calcmode="lin" valueType="num">
                                      <p:cBhvr>
                                        <p:cTn id="9" dur="1000" fill="hold"/>
                                        <p:tgtEl>
                                          <p:spTgt spid="41989"/>
                                        </p:tgtEl>
                                        <p:attrNameLst>
                                          <p:attrName>style.rotation</p:attrName>
                                        </p:attrNameLst>
                                      </p:cBhvr>
                                      <p:tavLst>
                                        <p:tav tm="0">
                                          <p:val>
                                            <p:fltVal val="90"/>
                                          </p:val>
                                        </p:tav>
                                        <p:tav tm="100000">
                                          <p:val>
                                            <p:fltVal val="0"/>
                                          </p:val>
                                        </p:tav>
                                      </p:tavLst>
                                    </p:anim>
                                    <p:animEffect transition="in" filter="fade">
                                      <p:cBhvr>
                                        <p:cTn id="10" dur="1000"/>
                                        <p:tgtEl>
                                          <p:spTgt spid="4198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1">
                                            <p:txEl>
                                              <p:pRg st="2" end="2"/>
                                            </p:txEl>
                                          </p:spTgt>
                                        </p:tgtEl>
                                        <p:attrNameLst>
                                          <p:attrName>style.visibility</p:attrName>
                                        </p:attrNameLst>
                                      </p:cBhvr>
                                      <p:to>
                                        <p:strVal val="visible"/>
                                      </p:to>
                                    </p:se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42" presetClass="path" presetSubtype="0" accel="50000" decel="50000" fill="hold" grpId="1" nodeType="withEffect">
                                  <p:stCondLst>
                                    <p:cond delay="0"/>
                                  </p:stCondLst>
                                  <p:childTnLst>
                                    <p:animMotion origin="layout" path="M 0 -1.19334E-6 L -0.17552 0.00069 " pathEditMode="relative" rAng="0" ptsTypes="AA">
                                      <p:cBhvr>
                                        <p:cTn id="19" dur="2000" fill="hold"/>
                                        <p:tgtEl>
                                          <p:spTgt spid="3"/>
                                        </p:tgtEl>
                                        <p:attrNameLst>
                                          <p:attrName>ppt_x</p:attrName>
                                          <p:attrName>ppt_y</p:attrName>
                                        </p:attrNameLst>
                                      </p:cBhvr>
                                      <p:rCtr x="-8785" y="23"/>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82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82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821">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821">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8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p:txBody>
          <a:bodyPr/>
          <a:lstStyle/>
          <a:p>
            <a:pPr lvl="1" eaLnBrk="1" hangingPunct="1">
              <a:buFont typeface="Arial" charset="0"/>
              <a:buNone/>
            </a:pPr>
            <a:r>
              <a:rPr lang="nl-NL" sz="2000" i="1" dirty="0" smtClean="0"/>
              <a:t>terug naar het voorbeeld:</a:t>
            </a:r>
            <a:endParaRPr lang="en-US" sz="2000" i="1" dirty="0" smtClean="0">
              <a:sym typeface="Euclid Symbol" pitchFamily="18" charset="2"/>
            </a:endParaRPr>
          </a:p>
          <a:p>
            <a:pPr lvl="1" eaLnBrk="1" hangingPunct="1">
              <a:buFont typeface="Arial" charset="0"/>
              <a:buNone/>
            </a:pPr>
            <a:endParaRPr lang="nl-BE" sz="2000" i="1" dirty="0" smtClean="0">
              <a:sym typeface="Euclid Symbol" pitchFamily="18" charset="2"/>
            </a:endParaRPr>
          </a:p>
          <a:p>
            <a:pPr lvl="1" eaLnBrk="1" hangingPunct="1">
              <a:buFont typeface="Arial" charset="0"/>
              <a:buNone/>
            </a:pPr>
            <a:r>
              <a:rPr lang="nl-NL" sz="2000" i="1" dirty="0" smtClean="0"/>
              <a:t>&gt;&gt; kans berekenen op een gemiddelde van 96 of lager bij een </a:t>
            </a:r>
            <a:r>
              <a:rPr lang="en-US" sz="2000" i="1" dirty="0" smtClean="0"/>
              <a:t>µ = 100 en </a:t>
            </a:r>
            <a:r>
              <a:rPr lang="en-US" sz="2000" i="1" dirty="0" smtClean="0">
                <a:sym typeface="Euclid Symbol" pitchFamily="18" charset="2"/>
              </a:rPr>
              <a:t> = 15</a:t>
            </a:r>
            <a:endParaRPr lang="en-US" sz="2000" i="1" dirty="0" smtClean="0">
              <a:sym typeface="Symbol" pitchFamily="18" charset="2"/>
            </a:endParaRPr>
          </a:p>
          <a:p>
            <a:pPr lvl="1" eaLnBrk="1" hangingPunct="1">
              <a:buFont typeface="Arial" charset="0"/>
              <a:buNone/>
            </a:pPr>
            <a:endParaRPr lang="nl-NL" sz="2000" i="1" dirty="0" smtClean="0">
              <a:sym typeface="Euclid Symbol" pitchFamily="18" charset="2"/>
            </a:endParaRPr>
          </a:p>
          <a:p>
            <a:pPr lvl="1" eaLnBrk="1" hangingPunct="1">
              <a:buFont typeface="Arial" charset="0"/>
              <a:buNone/>
            </a:pPr>
            <a:r>
              <a:rPr lang="nl-NL" sz="2000" i="1" dirty="0" smtClean="0">
                <a:sym typeface="Euclid Symbol" pitchFamily="18" charset="2"/>
              </a:rPr>
              <a:t>We vonden: P(z &lt; -1.6) = 0.0548</a:t>
            </a:r>
          </a:p>
          <a:p>
            <a:pPr lvl="1" eaLnBrk="1" hangingPunct="1">
              <a:buFont typeface="Arial" charset="0"/>
              <a:buNone/>
            </a:pPr>
            <a:endParaRPr lang="nl-NL" sz="2000" i="1" dirty="0" smtClean="0">
              <a:sym typeface="Euclid Symbol" pitchFamily="18" charset="2"/>
            </a:endParaRPr>
          </a:p>
          <a:p>
            <a:pPr lvl="1" eaLnBrk="1" hangingPunct="1">
              <a:buFont typeface="Arial" charset="0"/>
              <a:buNone/>
            </a:pPr>
            <a:r>
              <a:rPr lang="nl-NL" sz="2000" i="1" dirty="0" smtClean="0">
                <a:sym typeface="Euclid Symbol" pitchFamily="18" charset="2"/>
              </a:rPr>
              <a:t>H0 verwerpen of niet?</a:t>
            </a:r>
          </a:p>
          <a:p>
            <a:pPr lvl="1" eaLnBrk="1" hangingPunct="1">
              <a:buFont typeface="Arial" charset="0"/>
              <a:buNone/>
            </a:pPr>
            <a:r>
              <a:rPr lang="nl-NL" sz="2000" i="1" dirty="0" smtClean="0">
                <a:sym typeface="Euclid Symbol" pitchFamily="18" charset="2"/>
              </a:rPr>
              <a:t>&gt;&gt; 0.0548 is groter dan 0.05, dus H0 wordt niet verworpen!</a:t>
            </a:r>
          </a:p>
          <a:p>
            <a:pPr lvl="1" eaLnBrk="1" hangingPunct="1">
              <a:buFont typeface="Arial" charset="0"/>
              <a:buNone/>
            </a:pPr>
            <a:r>
              <a:rPr lang="nl-NL" sz="2000" i="1" dirty="0" smtClean="0">
                <a:sym typeface="Euclid Symbol" pitchFamily="18" charset="2"/>
              </a:rPr>
              <a:t>&gt;&gt; de drummers scoren niet significant lager dan gemiddelde personen.</a:t>
            </a:r>
          </a:p>
          <a:p>
            <a:pPr lvl="1" eaLnBrk="1" hangingPunct="1">
              <a:buFont typeface="Arial" charset="0"/>
              <a:buNone/>
            </a:pPr>
            <a:r>
              <a:rPr lang="nl-NL" sz="2000" i="1" dirty="0" smtClean="0">
                <a:sym typeface="Euclid Symbol" pitchFamily="18" charset="2"/>
              </a:rPr>
              <a:t>(oftewel: drummers zijn niet dom!)</a:t>
            </a:r>
          </a:p>
        </p:txBody>
      </p:sp>
      <p:sp>
        <p:nvSpPr>
          <p:cNvPr id="43011"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43012" name="Slide Number Placeholder 4"/>
          <p:cNvSpPr>
            <a:spLocks noGrp="1"/>
          </p:cNvSpPr>
          <p:nvPr>
            <p:ph type="sldNum" sz="quarter" idx="11"/>
          </p:nvPr>
        </p:nvSpPr>
        <p:spPr bwMode="auto">
          <a:ln>
            <a:miter lim="800000"/>
            <a:headEnd/>
            <a:tailEnd/>
          </a:ln>
        </p:spPr>
        <p:txBody>
          <a:bodyPr/>
          <a:lstStyle/>
          <a:p>
            <a:fld id="{7B33CCA3-6DD4-475F-AEE0-084DF0A54B53}" type="slidenum">
              <a:rPr lang="en-US"/>
              <a:pPr/>
              <a:t>22</a:t>
            </a:fld>
            <a:endParaRPr lang="en-US"/>
          </a:p>
        </p:txBody>
      </p:sp>
      <p:pic>
        <p:nvPicPr>
          <p:cNvPr id="43013" name="Picture 6" descr="ex"/>
          <p:cNvPicPr>
            <a:picLocks noChangeAspect="1" noChangeArrowheads="1"/>
          </p:cNvPicPr>
          <p:nvPr/>
        </p:nvPicPr>
        <p:blipFill>
          <a:blip r:embed="rId2" cstate="print"/>
          <a:srcRect/>
          <a:stretch>
            <a:fillRect/>
          </a:stretch>
        </p:blipFill>
        <p:spPr bwMode="auto">
          <a:xfrm>
            <a:off x="0" y="1196975"/>
            <a:ext cx="539750" cy="539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p:cNvSpPr>
            <a:spLocks noGrp="1" noChangeArrowheads="1"/>
          </p:cNvSpPr>
          <p:nvPr>
            <p:ph idx="1"/>
          </p:nvPr>
        </p:nvSpPr>
        <p:spPr/>
        <p:txBody>
          <a:bodyPr>
            <a:normAutofit/>
          </a:bodyPr>
          <a:lstStyle/>
          <a:p>
            <a:pPr lvl="1" eaLnBrk="1" hangingPunct="1">
              <a:lnSpc>
                <a:spcPct val="70000"/>
              </a:lnSpc>
              <a:buFont typeface="Arial" charset="0"/>
              <a:buNone/>
            </a:pPr>
            <a:r>
              <a:rPr lang="nl-NL" sz="2100" i="1" dirty="0" smtClean="0">
                <a:sym typeface="Euclid Symbol" pitchFamily="18" charset="2"/>
              </a:rPr>
              <a:t>We weten dat gegevens in populatie normaal verdeeld zijn met µ = 70 en σ = 12. In steekproef (N = 49)  vinden we een gemiddelde van 76 met standaarddeviatie 10. </a:t>
            </a:r>
          </a:p>
          <a:p>
            <a:pPr lvl="1" eaLnBrk="1" hangingPunct="1">
              <a:lnSpc>
                <a:spcPct val="70000"/>
              </a:lnSpc>
              <a:buFont typeface="Wingdings" pitchFamily="2" charset="2"/>
              <a:buChar char="§"/>
            </a:pPr>
            <a:r>
              <a:rPr lang="nl-NL" sz="2100" i="1" dirty="0" smtClean="0">
                <a:sym typeface="Euclid Symbol" pitchFamily="18" charset="2"/>
              </a:rPr>
              <a:t>Wijkt de steekproef significant af van de populatie?</a:t>
            </a:r>
          </a:p>
          <a:p>
            <a:pPr lvl="1" eaLnBrk="1" hangingPunct="1">
              <a:lnSpc>
                <a:spcPct val="70000"/>
              </a:lnSpc>
              <a:buFont typeface="Wingdings" pitchFamily="2" charset="2"/>
              <a:buChar char="§"/>
            </a:pPr>
            <a:r>
              <a:rPr lang="nl-NL" sz="2100" i="1" dirty="0" smtClean="0">
                <a:sym typeface="Euclid Symbol" pitchFamily="18" charset="2"/>
              </a:rPr>
              <a:t>Hoe groot is de kans op het vinden van een gemiddelde van 76 of groter in een steekproef uit een populatie met gemiddelde van 70?</a:t>
            </a:r>
          </a:p>
          <a:p>
            <a:pPr lvl="1" eaLnBrk="1" hangingPunct="1">
              <a:lnSpc>
                <a:spcPct val="70000"/>
              </a:lnSpc>
              <a:buFont typeface="Arial" charset="0"/>
              <a:buNone/>
            </a:pPr>
            <a:endParaRPr lang="nl-NL" sz="2100" i="1" dirty="0" smtClean="0">
              <a:sym typeface="Euclid Symbol" pitchFamily="18" charset="2"/>
            </a:endParaRPr>
          </a:p>
          <a:p>
            <a:pPr lvl="1">
              <a:lnSpc>
                <a:spcPct val="70000"/>
              </a:lnSpc>
              <a:buNone/>
            </a:pPr>
            <a:r>
              <a:rPr lang="nl-NL" sz="2100" i="1" dirty="0" smtClean="0">
                <a:sym typeface="Euclid Symbol" pitchFamily="18" charset="2"/>
              </a:rPr>
              <a:t>H1: ?</a:t>
            </a:r>
          </a:p>
          <a:p>
            <a:pPr lvl="1" eaLnBrk="1" hangingPunct="1">
              <a:lnSpc>
                <a:spcPct val="70000"/>
              </a:lnSpc>
              <a:buFont typeface="Arial" charset="0"/>
              <a:buNone/>
            </a:pPr>
            <a:r>
              <a:rPr lang="nl-NL" sz="2100" i="1" dirty="0" smtClean="0">
                <a:sym typeface="Euclid Symbol" pitchFamily="18" charset="2"/>
              </a:rPr>
              <a:t>H0: ?</a:t>
            </a:r>
          </a:p>
          <a:p>
            <a:pPr lvl="1" eaLnBrk="1" hangingPunct="1">
              <a:lnSpc>
                <a:spcPct val="70000"/>
              </a:lnSpc>
              <a:buFont typeface="Arial" charset="0"/>
              <a:buNone/>
            </a:pPr>
            <a:endParaRPr lang="nl-NL" sz="2100" i="1" dirty="0" smtClean="0">
              <a:sym typeface="Euclid Symbol" pitchFamily="18" charset="2"/>
            </a:endParaRPr>
          </a:p>
          <a:p>
            <a:pPr lvl="1" eaLnBrk="1" hangingPunct="1">
              <a:lnSpc>
                <a:spcPct val="70000"/>
              </a:lnSpc>
              <a:buFont typeface="Arial" charset="0"/>
              <a:buNone/>
            </a:pPr>
            <a:r>
              <a:rPr lang="nl-NL" sz="2100" i="1" dirty="0" smtClean="0">
                <a:sym typeface="Euclid Symbol" pitchFamily="18" charset="2"/>
              </a:rPr>
              <a:t>Stap 1. 		?		Stap 2. 	?							</a:t>
            </a:r>
          </a:p>
        </p:txBody>
      </p:sp>
      <p:sp>
        <p:nvSpPr>
          <p:cNvPr id="10244"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10245" name="Slide Number Placeholder 4"/>
          <p:cNvSpPr>
            <a:spLocks noGrp="1"/>
          </p:cNvSpPr>
          <p:nvPr>
            <p:ph type="sldNum" sz="quarter" idx="11"/>
          </p:nvPr>
        </p:nvSpPr>
        <p:spPr bwMode="auto">
          <a:ln>
            <a:miter lim="800000"/>
            <a:headEnd/>
            <a:tailEnd/>
          </a:ln>
        </p:spPr>
        <p:txBody>
          <a:bodyPr/>
          <a:lstStyle/>
          <a:p>
            <a:fld id="{2C732454-9CA6-45A1-AB9F-664499A827CD}" type="slidenum">
              <a:rPr lang="en-US"/>
              <a:pPr/>
              <a:t>23</a:t>
            </a:fld>
            <a:endParaRPr lang="en-US"/>
          </a:p>
        </p:txBody>
      </p:sp>
      <p:pic>
        <p:nvPicPr>
          <p:cNvPr id="9" name="Picture 5" descr="quest"/>
          <p:cNvPicPr>
            <a:picLocks noChangeAspect="1" noChangeArrowheads="1"/>
          </p:cNvPicPr>
          <p:nvPr/>
        </p:nvPicPr>
        <p:blipFill>
          <a:blip r:embed="rId3" cstate="print"/>
          <a:srcRect/>
          <a:stretch>
            <a:fillRect/>
          </a:stretch>
        </p:blipFill>
        <p:spPr bwMode="auto">
          <a:xfrm>
            <a:off x="0" y="1196975"/>
            <a:ext cx="762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3"/>
          <p:cNvSpPr>
            <a:spLocks noGrp="1" noChangeArrowheads="1"/>
          </p:cNvSpPr>
          <p:nvPr>
            <p:ph idx="1"/>
          </p:nvPr>
        </p:nvSpPr>
        <p:spPr/>
        <p:txBody>
          <a:bodyPr>
            <a:normAutofit/>
          </a:bodyPr>
          <a:lstStyle/>
          <a:p>
            <a:pPr lvl="1">
              <a:lnSpc>
                <a:spcPct val="70000"/>
              </a:lnSpc>
              <a:buNone/>
            </a:pPr>
            <a:r>
              <a:rPr lang="nl-NL" sz="2100" i="1" dirty="0" smtClean="0">
                <a:sym typeface="Euclid Symbol" pitchFamily="18" charset="2"/>
              </a:rPr>
              <a:t>De variabele “hoogtevrees” is bij kinderen normaal verdeeld in de populatie met µ = 30, op een schaal van 0 – 60. We vermoeden dat kinderen van klimmers minder hoogtevrees vertonen dan andere kinderen. </a:t>
            </a:r>
          </a:p>
          <a:p>
            <a:pPr lvl="1" eaLnBrk="1" hangingPunct="1">
              <a:lnSpc>
                <a:spcPct val="70000"/>
              </a:lnSpc>
              <a:buFont typeface="Arial" charset="0"/>
              <a:buNone/>
            </a:pPr>
            <a:r>
              <a:rPr lang="nl-NL" sz="2100" i="1" dirty="0" smtClean="0">
                <a:sym typeface="Euclid Symbol" pitchFamily="18" charset="2"/>
              </a:rPr>
              <a:t>In steekproef (N = </a:t>
            </a:r>
            <a:r>
              <a:rPr lang="nl-NL" sz="2100" i="1" dirty="0" smtClean="0">
                <a:sym typeface="Euclid Symbol" pitchFamily="18" charset="2"/>
              </a:rPr>
              <a:t>111)  </a:t>
            </a:r>
            <a:r>
              <a:rPr lang="nl-NL" sz="2100" i="1" dirty="0" smtClean="0">
                <a:sym typeface="Euclid Symbol" pitchFamily="18" charset="2"/>
              </a:rPr>
              <a:t>vinden we een gemiddelde van 28 met standaarddeviatie 14. </a:t>
            </a:r>
          </a:p>
          <a:p>
            <a:pPr lvl="1" eaLnBrk="1" hangingPunct="1">
              <a:lnSpc>
                <a:spcPct val="70000"/>
              </a:lnSpc>
              <a:buFont typeface="Wingdings" pitchFamily="2" charset="2"/>
              <a:buChar char="§"/>
            </a:pPr>
            <a:r>
              <a:rPr lang="nl-NL" sz="2100" i="1" dirty="0" smtClean="0">
                <a:sym typeface="Euclid Symbol" pitchFamily="18" charset="2"/>
              </a:rPr>
              <a:t>Wijkt de steekproef significant af van de populatie?</a:t>
            </a:r>
          </a:p>
          <a:p>
            <a:pPr lvl="1" eaLnBrk="1" hangingPunct="1">
              <a:lnSpc>
                <a:spcPct val="70000"/>
              </a:lnSpc>
              <a:buFont typeface="Arial" charset="0"/>
              <a:buNone/>
            </a:pPr>
            <a:endParaRPr lang="nl-NL" sz="2100" i="1" dirty="0" smtClean="0">
              <a:sym typeface="Euclid Symbol" pitchFamily="18" charset="2"/>
            </a:endParaRPr>
          </a:p>
          <a:p>
            <a:pPr lvl="1" eaLnBrk="1" hangingPunct="1">
              <a:lnSpc>
                <a:spcPct val="70000"/>
              </a:lnSpc>
              <a:buFont typeface="Arial" charset="0"/>
              <a:buNone/>
            </a:pPr>
            <a:r>
              <a:rPr lang="nl-NL" sz="2100" i="1" dirty="0" smtClean="0">
                <a:sym typeface="Euclid Symbol" pitchFamily="18" charset="2"/>
              </a:rPr>
              <a:t>							</a:t>
            </a:r>
          </a:p>
        </p:txBody>
      </p:sp>
      <p:sp>
        <p:nvSpPr>
          <p:cNvPr id="10244"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10245" name="Slide Number Placeholder 4"/>
          <p:cNvSpPr>
            <a:spLocks noGrp="1"/>
          </p:cNvSpPr>
          <p:nvPr>
            <p:ph type="sldNum" sz="quarter" idx="11"/>
          </p:nvPr>
        </p:nvSpPr>
        <p:spPr bwMode="auto">
          <a:ln>
            <a:miter lim="800000"/>
            <a:headEnd/>
            <a:tailEnd/>
          </a:ln>
        </p:spPr>
        <p:txBody>
          <a:bodyPr/>
          <a:lstStyle/>
          <a:p>
            <a:fld id="{2C732454-9CA6-45A1-AB9F-664499A827CD}" type="slidenum">
              <a:rPr lang="en-US"/>
              <a:pPr/>
              <a:t>24</a:t>
            </a:fld>
            <a:endParaRPr lang="en-US"/>
          </a:p>
        </p:txBody>
      </p:sp>
      <p:pic>
        <p:nvPicPr>
          <p:cNvPr id="9" name="Picture 5" descr="quest"/>
          <p:cNvPicPr>
            <a:picLocks noChangeAspect="1" noChangeArrowheads="1"/>
          </p:cNvPicPr>
          <p:nvPr/>
        </p:nvPicPr>
        <p:blipFill>
          <a:blip r:embed="rId2" cstate="print"/>
          <a:srcRect/>
          <a:stretch>
            <a:fillRect/>
          </a:stretch>
        </p:blipFill>
        <p:spPr bwMode="auto">
          <a:xfrm>
            <a:off x="0" y="1196975"/>
            <a:ext cx="762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3"/>
          <p:cNvSpPr>
            <a:spLocks noGrp="1" noChangeArrowheads="1"/>
          </p:cNvSpPr>
          <p:nvPr>
            <p:ph idx="1"/>
          </p:nvPr>
        </p:nvSpPr>
        <p:spPr/>
        <p:txBody>
          <a:bodyPr>
            <a:normAutofit lnSpcReduction="10000"/>
          </a:bodyPr>
          <a:lstStyle/>
          <a:p>
            <a:pPr lvl="1">
              <a:buNone/>
            </a:pPr>
            <a:r>
              <a:rPr lang="nl-NL" sz="2000" i="1" dirty="0" smtClean="0"/>
              <a:t>Een onderzoeker onderzoekt 25 blinde kinderen die les kregen samen met kinderen zonder gezichtsbeperking. De onderzoeker is benieuwd of hun gevoel van eigenwaarde kleiner is dan dat van de kinderen in het algemeen. Alle kinderen beantwoorden een aantal vragen die hun gevoel van eigenwaarde meten. De blinde kinderen krijgen een gemiddelde score van 67 op de meting van eigenwaarde. In de populatie is het gemiddelde 69 met een standaarddeviatie van 6.12</a:t>
            </a:r>
            <a:r>
              <a:rPr lang="nl-NL" sz="2000" i="1" dirty="0"/>
              <a:t>. </a:t>
            </a:r>
            <a:r>
              <a:rPr lang="nl-NL" sz="2000" i="1" dirty="0" smtClean="0"/>
              <a:t>De bestudeerde variabele is normaal verdeeld in de populatie.</a:t>
            </a:r>
          </a:p>
          <a:p>
            <a:pPr lvl="1">
              <a:buNone/>
            </a:pPr>
            <a:endParaRPr lang="nl-NL" sz="2000" i="1" dirty="0" smtClean="0"/>
          </a:p>
          <a:p>
            <a:pPr lvl="1"/>
            <a:r>
              <a:rPr lang="nl-NL" sz="2000" i="1" dirty="0" smtClean="0"/>
              <a:t>Welke hypotheses moet de onderzoeker formuleren? (toets éénzijdig)</a:t>
            </a:r>
          </a:p>
          <a:p>
            <a:pPr lvl="1"/>
            <a:r>
              <a:rPr lang="nl-NL" sz="2000" i="1" dirty="0" smtClean="0"/>
              <a:t>Kan de onderzoeker besluiten dat de eigenwaarde van de kinderen met gezichtsbeperking kleiner is dan die van kinderen in het algemeen? </a:t>
            </a:r>
          </a:p>
          <a:p>
            <a:pPr lvl="1" eaLnBrk="1" hangingPunct="1"/>
            <a:endParaRPr lang="en-US" sz="2000" i="1" dirty="0" smtClean="0"/>
          </a:p>
        </p:txBody>
      </p:sp>
      <p:sp>
        <p:nvSpPr>
          <p:cNvPr id="48131" name="Rectangle 2"/>
          <p:cNvSpPr>
            <a:spLocks noGrp="1" noChangeArrowheads="1"/>
          </p:cNvSpPr>
          <p:nvPr>
            <p:ph type="title"/>
          </p:nvPr>
        </p:nvSpPr>
        <p:spPr/>
        <p:txBody>
          <a:bodyPr/>
          <a:lstStyle/>
          <a:p>
            <a:pPr eaLnBrk="1" hangingPunct="1"/>
            <a:r>
              <a:rPr lang="nl-BE" smtClean="0"/>
              <a:t>Huiswerk</a:t>
            </a:r>
            <a:endParaRPr lang="en-US" smtClean="0"/>
          </a:p>
        </p:txBody>
      </p:sp>
      <p:sp>
        <p:nvSpPr>
          <p:cNvPr id="48132" name="Slide Number Placeholder 4"/>
          <p:cNvSpPr>
            <a:spLocks noGrp="1"/>
          </p:cNvSpPr>
          <p:nvPr>
            <p:ph type="sldNum" sz="quarter" idx="11"/>
          </p:nvPr>
        </p:nvSpPr>
        <p:spPr bwMode="auto">
          <a:ln>
            <a:miter lim="800000"/>
            <a:headEnd/>
            <a:tailEnd/>
          </a:ln>
        </p:spPr>
        <p:txBody>
          <a:bodyPr/>
          <a:lstStyle/>
          <a:p>
            <a:fld id="{86B53B1B-D4EA-4EF1-B8AA-6543E8A85395}" type="slidenum">
              <a:rPr lang="en-US"/>
              <a:pPr/>
              <a:t>25</a:t>
            </a:fld>
            <a:endParaRPr lang="en-US"/>
          </a:p>
        </p:txBody>
      </p:sp>
      <p:pic>
        <p:nvPicPr>
          <p:cNvPr id="48133" name="Picture 4" descr="homew"/>
          <p:cNvPicPr>
            <a:picLocks noChangeAspect="1" noChangeArrowheads="1"/>
          </p:cNvPicPr>
          <p:nvPr/>
        </p:nvPicPr>
        <p:blipFill>
          <a:blip r:embed="rId2" cstate="print"/>
          <a:srcRect/>
          <a:stretch>
            <a:fillRect/>
          </a:stretch>
        </p:blipFill>
        <p:spPr bwMode="auto">
          <a:xfrm>
            <a:off x="0" y="1125538"/>
            <a:ext cx="762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3"/>
          <p:cNvSpPr>
            <a:spLocks noGrp="1" noChangeArrowheads="1"/>
          </p:cNvSpPr>
          <p:nvPr>
            <p:ph idx="1"/>
          </p:nvPr>
        </p:nvSpPr>
        <p:spPr/>
        <p:txBody>
          <a:bodyPr>
            <a:noAutofit/>
          </a:bodyPr>
          <a:lstStyle/>
          <a:p>
            <a:r>
              <a:rPr lang="nl-BE" sz="2000" dirty="0" smtClean="0"/>
              <a:t>Om te onderzoeken of een onderzoekshypothese waar is, trekken we een steekproef, die een bepaald gemiddelde en standaarddeviatie heeft. </a:t>
            </a:r>
          </a:p>
          <a:p>
            <a:r>
              <a:rPr lang="nl-BE" sz="2000" dirty="0" smtClean="0"/>
              <a:t>In theorie zijn er veel verschillende steekproeven mogelijk, vandaar de steekproevenverdeling, die alle mogelijke gemiddelden weergeeft, met hun kans op voorkomen.</a:t>
            </a:r>
          </a:p>
          <a:p>
            <a:r>
              <a:rPr lang="nl-BE" sz="2000" dirty="0" smtClean="0"/>
              <a:t>Aan de hand van deze verdeling kunnen we besluiten of onze steekproef uitzonderlijk is (H1) of net niet (H0).</a:t>
            </a:r>
          </a:p>
          <a:p>
            <a:r>
              <a:rPr lang="nl-BE" sz="2000" dirty="0" smtClean="0"/>
              <a:t>Als de kans om onze steekproefgegevens te observeren kleiner is dan </a:t>
            </a:r>
            <a:r>
              <a:rPr lang="nl-BE" sz="2000" dirty="0" smtClean="0">
                <a:sym typeface="Symbol" pitchFamily="18" charset="2"/>
              </a:rPr>
              <a:t></a:t>
            </a:r>
            <a:r>
              <a:rPr lang="nl-BE" sz="2000" dirty="0" smtClean="0"/>
              <a:t> (.05) - volgens de verdeling die bij H0 past - menen we dat dit uitzonderlijk is en verwerpen we H0. </a:t>
            </a:r>
          </a:p>
        </p:txBody>
      </p:sp>
      <p:sp>
        <p:nvSpPr>
          <p:cNvPr id="49155" name="Rectangle 2"/>
          <p:cNvSpPr>
            <a:spLocks noGrp="1" noChangeArrowheads="1"/>
          </p:cNvSpPr>
          <p:nvPr>
            <p:ph type="title"/>
          </p:nvPr>
        </p:nvSpPr>
        <p:spPr/>
        <p:txBody>
          <a:bodyPr/>
          <a:lstStyle/>
          <a:p>
            <a:r>
              <a:rPr lang="nl-BE" smtClean="0"/>
              <a:t>Samengevat</a:t>
            </a:r>
            <a:endParaRPr lang="en-US" smtClean="0"/>
          </a:p>
        </p:txBody>
      </p:sp>
      <p:sp>
        <p:nvSpPr>
          <p:cNvPr id="49156" name="Slide Number Placeholder 4"/>
          <p:cNvSpPr>
            <a:spLocks noGrp="1"/>
          </p:cNvSpPr>
          <p:nvPr>
            <p:ph type="sldNum" sz="quarter" idx="11"/>
          </p:nvPr>
        </p:nvSpPr>
        <p:spPr/>
        <p:txBody>
          <a:bodyPr/>
          <a:lstStyle/>
          <a:p>
            <a:fld id="{21EAC875-53A9-4D25-A1A8-821E9B31F042}" type="slidenum">
              <a:rPr lang="en-US" smtClean="0"/>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noAutofit/>
          </a:bodyPr>
          <a:lstStyle/>
          <a:p>
            <a:r>
              <a:rPr lang="nl-BE" sz="1400" dirty="0" smtClean="0"/>
              <a:t>In wetenschappelijk onderzoek vertrekken we vanuit een onderzoeksvraag waaruit wordt afgeleid wat de populatie is en wat de onderzoekseenheden zijn. Om die vraag te beantwoorden verzamelen we data in de vorm van steekproeven omdat de hele populatie vaak moeilijk te onderzoeken is. Die steekproeven worden volgens bepaalde regels getrokken.</a:t>
            </a:r>
          </a:p>
          <a:p>
            <a:r>
              <a:rPr lang="nl-BE" sz="1400" dirty="0" smtClean="0"/>
              <a:t>Om via de verzamelde data de onderzoeksvraag te beantwoorden hebben we kansberekeningen nodig: k</a:t>
            </a:r>
            <a:r>
              <a:rPr lang="nl-NL" sz="1400" dirty="0" smtClean="0"/>
              <a:t>ansen stellen ons in staat om te beslissen of een observatie heel uitzonderlijk is of eerder heel gewoon. </a:t>
            </a:r>
          </a:p>
          <a:p>
            <a:r>
              <a:rPr lang="nl-NL" sz="1400" dirty="0" smtClean="0"/>
              <a:t>Om kansen te berekenen maken we gebruik van kansverdelingen: theoretische verdelingen van mogelijke waarden en bijhorende kansen van een variabele. In de psychologie wordt de normale verdeling vaak gebruikt, aangezien veel kenmerken van mensen als normaal verdeeld in de populatie worden beschouwd.</a:t>
            </a:r>
          </a:p>
          <a:p>
            <a:r>
              <a:rPr lang="nl-NL" sz="1400" dirty="0" smtClean="0"/>
              <a:t>Omdat voor elk kenmerk een normale verdeling met een ander gemiddelde en standaarddeviatie geldt, is het onmogelijk om voor elke verdeling de exacte kansen te kennen. Daarom herleiden we die normale verdeling naar een standaardnormale verdeling door z-scores te berekenen. Daarna kunnen we de kansen van de z-scores aflezen uit een tabel.</a:t>
            </a:r>
            <a:endParaRPr lang="nl-BE" sz="1400" dirty="0" smtClean="0"/>
          </a:p>
          <a:p>
            <a:r>
              <a:rPr lang="nl-NL" sz="1400" dirty="0" smtClean="0"/>
              <a:t>Bij hypothesetoetsing gebruiken we de steekproevenverdeling van het gemiddelde als kansverdeling. Ook hier zetten we waarden (gemiddelden!) om naar z-scores. We kunnen dan beslissen of ons geobserveerde gemiddelde uitzonderlijk is of niet. Als het uitzonderlijk is – volgens de verdeling die bij H0 hoort – dan verwerpen we H0. </a:t>
            </a:r>
          </a:p>
          <a:p>
            <a:endParaRPr lang="nl-BE" sz="1400" dirty="0"/>
          </a:p>
        </p:txBody>
      </p:sp>
      <p:sp>
        <p:nvSpPr>
          <p:cNvPr id="36867" name="Rectangle 2"/>
          <p:cNvSpPr>
            <a:spLocks noGrp="1" noChangeArrowheads="1"/>
          </p:cNvSpPr>
          <p:nvPr>
            <p:ph type="title"/>
          </p:nvPr>
        </p:nvSpPr>
        <p:spPr/>
        <p:txBody>
          <a:bodyPr/>
          <a:lstStyle/>
          <a:p>
            <a:r>
              <a:rPr lang="nl-BE" smtClean="0"/>
              <a:t>Previously on Statistiek II</a:t>
            </a:r>
            <a:endParaRPr lang="en-US" smtClean="0"/>
          </a:p>
        </p:txBody>
      </p:sp>
      <p:sp>
        <p:nvSpPr>
          <p:cNvPr id="36868" name="Slide Number Placeholder 4"/>
          <p:cNvSpPr>
            <a:spLocks noGrp="1"/>
          </p:cNvSpPr>
          <p:nvPr>
            <p:ph type="sldNum" sz="quarter" idx="11"/>
          </p:nvPr>
        </p:nvSpPr>
        <p:spPr/>
        <p:txBody>
          <a:bodyPr/>
          <a:lstStyle/>
          <a:p>
            <a:fld id="{1A09763E-6A62-473C-AB7A-65797973E58C}" type="slidenum">
              <a:rPr lang="en-US" smtClean="0"/>
              <a:pPr/>
              <a:t>27</a:t>
            </a:fld>
            <a:endParaRPr lang="en-US"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subTitle" idx="1"/>
          </p:nvPr>
        </p:nvSpPr>
        <p:spPr/>
        <p:txBody>
          <a:bodyPr/>
          <a:lstStyle/>
          <a:p>
            <a:pPr>
              <a:defRPr/>
            </a:pPr>
            <a:r>
              <a:rPr lang="nl-BE" sz="2400" dirty="0" smtClean="0"/>
              <a:t>Hypothesetoetsing</a:t>
            </a:r>
          </a:p>
          <a:p>
            <a:pPr eaLnBrk="1" hangingPunct="1">
              <a:defRPr/>
            </a:pPr>
            <a:endParaRPr lang="nl-BE" sz="2400" dirty="0" smtClean="0"/>
          </a:p>
          <a:p>
            <a:pPr eaLnBrk="1" hangingPunct="1">
              <a:defRPr/>
            </a:pPr>
            <a:r>
              <a:rPr lang="nl-BE" sz="2400" dirty="0" smtClean="0"/>
              <a:t>Mogelijke fouten, kritieke waarden, één- of tweezijdig toetsen</a:t>
            </a:r>
          </a:p>
        </p:txBody>
      </p:sp>
      <p:sp>
        <p:nvSpPr>
          <p:cNvPr id="38915" name="Rectangle 2"/>
          <p:cNvSpPr>
            <a:spLocks noGrp="1" noChangeArrowheads="1"/>
          </p:cNvSpPr>
          <p:nvPr>
            <p:ph type="title"/>
          </p:nvPr>
        </p:nvSpPr>
        <p:spPr/>
        <p:txBody>
          <a:bodyPr/>
          <a:lstStyle/>
          <a:p>
            <a:pPr eaLnBrk="1" hangingPunct="1"/>
            <a:r>
              <a:rPr lang="nl-BE" dirty="0" smtClean="0"/>
              <a:t>Vervolg</a:t>
            </a:r>
            <a:endParaRPr lang="en-US" dirty="0" smtClean="0"/>
          </a:p>
        </p:txBody>
      </p:sp>
      <p:sp>
        <p:nvSpPr>
          <p:cNvPr id="4" name="Slide Number Placeholder 3"/>
          <p:cNvSpPr>
            <a:spLocks noGrp="1"/>
          </p:cNvSpPr>
          <p:nvPr>
            <p:ph type="sldNum" sz="quarter" idx="11"/>
          </p:nvPr>
        </p:nvSpPr>
        <p:spPr/>
        <p:txBody>
          <a:bodyPr/>
          <a:lstStyle/>
          <a:p>
            <a:fld id="{1EA79A66-87E4-47DD-89FA-FFF43B377562}" type="slidenum">
              <a:rPr lang="en-US" smtClean="0"/>
              <a:pPr/>
              <a:t>28</a:t>
            </a:fld>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eaLnBrk="1" hangingPunct="1">
              <a:buFont typeface="Verdana" pitchFamily="34" charset="0"/>
              <a:buNone/>
            </a:pPr>
            <a:r>
              <a:rPr lang="nl-NL" sz="1800" dirty="0" smtClean="0">
                <a:sym typeface="Euclid Symbol" pitchFamily="18" charset="2"/>
              </a:rPr>
              <a:t>Tot nu toe getoetst:</a:t>
            </a:r>
          </a:p>
          <a:p>
            <a:pPr eaLnBrk="1" hangingPunct="1">
              <a:buFont typeface="Verdana" pitchFamily="34" charset="0"/>
              <a:buNone/>
            </a:pPr>
            <a:endParaRPr lang="en-US" sz="1800" dirty="0" smtClean="0">
              <a:sym typeface="Euclid Symbol" pitchFamily="18" charset="2"/>
            </a:endParaRPr>
          </a:p>
          <a:p>
            <a:pPr lvl="1">
              <a:buFont typeface="Verdana" pitchFamily="34" charset="0"/>
              <a:buNone/>
            </a:pPr>
            <a:r>
              <a:rPr lang="nl-BE" sz="2000" dirty="0" smtClean="0">
                <a:sym typeface="Euclid Symbol" pitchFamily="18" charset="2"/>
              </a:rPr>
              <a:t>H0: </a:t>
            </a:r>
            <a:r>
              <a:rPr lang="en-US" sz="2000" dirty="0" smtClean="0">
                <a:sym typeface="Euclid Symbol" pitchFamily="18" charset="2"/>
              </a:rPr>
              <a:t>µ </a:t>
            </a:r>
            <a:r>
              <a:rPr lang="en-US" sz="2000" dirty="0" smtClean="0">
                <a:sym typeface="Euclid Math Two" pitchFamily="18" charset="2"/>
              </a:rPr>
              <a:t>≥ 100 (</a:t>
            </a:r>
            <a:r>
              <a:rPr lang="en-US" sz="2000" dirty="0" err="1" smtClean="0">
                <a:sym typeface="Euclid Math Two" pitchFamily="18" charset="2"/>
              </a:rPr>
              <a:t>rechtseenzijdig</a:t>
            </a:r>
            <a:r>
              <a:rPr lang="en-US" sz="2000" dirty="0" smtClean="0">
                <a:sym typeface="Euclid Math Two" pitchFamily="18" charset="2"/>
              </a:rPr>
              <a:t>)</a:t>
            </a:r>
          </a:p>
          <a:p>
            <a:pPr lvl="1">
              <a:buFont typeface="Verdana" pitchFamily="34" charset="0"/>
              <a:buNone/>
            </a:pPr>
            <a:r>
              <a:rPr lang="en-US" sz="2000" dirty="0" smtClean="0">
                <a:sym typeface="Euclid Symbol" pitchFamily="18" charset="2"/>
              </a:rPr>
              <a:t>H0: µ </a:t>
            </a:r>
            <a:r>
              <a:rPr lang="en-US" sz="2000" dirty="0" smtClean="0">
                <a:sym typeface="Euclid Math Two" pitchFamily="18" charset="2"/>
              </a:rPr>
              <a:t>≤</a:t>
            </a:r>
            <a:r>
              <a:rPr lang="en-US" sz="2000" dirty="0" smtClean="0">
                <a:sym typeface="Euclid Symbol" pitchFamily="18" charset="2"/>
              </a:rPr>
              <a:t> 100 (</a:t>
            </a:r>
            <a:r>
              <a:rPr lang="en-US" sz="2000" dirty="0" err="1" smtClean="0">
                <a:sym typeface="Euclid Symbol" pitchFamily="18" charset="2"/>
              </a:rPr>
              <a:t>linkseenzijdig</a:t>
            </a:r>
            <a:r>
              <a:rPr lang="en-US" sz="2000" dirty="0" smtClean="0">
                <a:sym typeface="Euclid Symbol" pitchFamily="18" charset="2"/>
              </a:rPr>
              <a:t>)</a:t>
            </a:r>
          </a:p>
          <a:p>
            <a:pPr eaLnBrk="1" hangingPunct="1">
              <a:buFont typeface="Verdana" pitchFamily="34" charset="0"/>
              <a:buNone/>
            </a:pPr>
            <a:endParaRPr lang="nl-BE" sz="1800" dirty="0" smtClean="0">
              <a:sym typeface="Euclid Math Two" pitchFamily="18" charset="2"/>
            </a:endParaRPr>
          </a:p>
          <a:p>
            <a:pPr eaLnBrk="1" hangingPunct="1">
              <a:buFont typeface="Verdana" pitchFamily="34" charset="0"/>
              <a:buNone/>
            </a:pPr>
            <a:endParaRPr lang="nl-BE" sz="1800" dirty="0" smtClean="0">
              <a:sym typeface="Euclid Math Two" pitchFamily="18" charset="2"/>
            </a:endParaRPr>
          </a:p>
          <a:p>
            <a:pPr eaLnBrk="1" hangingPunct="1">
              <a:buFont typeface="Verdana" pitchFamily="34" charset="0"/>
              <a:buNone/>
            </a:pPr>
            <a:r>
              <a:rPr lang="nl-BE" sz="1800" dirty="0" smtClean="0">
                <a:sym typeface="Euclid Math Two" pitchFamily="18" charset="2"/>
              </a:rPr>
              <a:t>Ook mogelijk:</a:t>
            </a:r>
          </a:p>
          <a:p>
            <a:pPr eaLnBrk="1" hangingPunct="1">
              <a:buFont typeface="Verdana" pitchFamily="34" charset="0"/>
              <a:buNone/>
            </a:pPr>
            <a:endParaRPr lang="nl-BE" sz="1800" dirty="0" smtClean="0">
              <a:sym typeface="Euclid Math Two" pitchFamily="18" charset="2"/>
            </a:endParaRPr>
          </a:p>
          <a:p>
            <a:pPr lvl="1" eaLnBrk="1" hangingPunct="1">
              <a:buFont typeface="Arial" charset="0"/>
              <a:buNone/>
            </a:pPr>
            <a:r>
              <a:rPr lang="nl-BE" sz="2000" dirty="0" smtClean="0">
                <a:sym typeface="Euclid Math Two" pitchFamily="18" charset="2"/>
              </a:rPr>
              <a:t>&gt;&gt; tweezijdig toetsen (= standaard situatie)</a:t>
            </a:r>
            <a:endParaRPr lang="en-US" sz="2000" dirty="0" smtClean="0">
              <a:sym typeface="Euclid Math Two" pitchFamily="18" charset="2"/>
            </a:endParaRPr>
          </a:p>
        </p:txBody>
      </p:sp>
      <p:sp>
        <p:nvSpPr>
          <p:cNvPr id="45059"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45060" name="Slide Number Placeholder 4"/>
          <p:cNvSpPr>
            <a:spLocks noGrp="1"/>
          </p:cNvSpPr>
          <p:nvPr>
            <p:ph type="sldNum" sz="quarter" idx="11"/>
          </p:nvPr>
        </p:nvSpPr>
        <p:spPr bwMode="auto">
          <a:ln>
            <a:miter lim="800000"/>
            <a:headEnd/>
            <a:tailEnd/>
          </a:ln>
        </p:spPr>
        <p:txBody>
          <a:bodyPr/>
          <a:lstStyle/>
          <a:p>
            <a:fld id="{7944EC2A-9DEE-4C9C-94EB-C3C3F67FE3F6}" type="slidenum">
              <a:rPr lang="en-US"/>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subTitle" idx="1"/>
          </p:nvPr>
        </p:nvSpPr>
        <p:spPr/>
        <p:txBody>
          <a:bodyPr>
            <a:noAutofit/>
          </a:bodyPr>
          <a:lstStyle/>
          <a:p>
            <a:pPr eaLnBrk="1" hangingPunct="1">
              <a:lnSpc>
                <a:spcPct val="80000"/>
              </a:lnSpc>
            </a:pPr>
            <a:r>
              <a:rPr lang="nl-BE" sz="2400" dirty="0" smtClean="0"/>
              <a:t>Betrouwbaarheidsintervallen en</a:t>
            </a:r>
          </a:p>
          <a:p>
            <a:pPr eaLnBrk="1" hangingPunct="1">
              <a:lnSpc>
                <a:spcPct val="80000"/>
              </a:lnSpc>
            </a:pPr>
            <a:r>
              <a:rPr lang="nl-BE" sz="2400" dirty="0" smtClean="0"/>
              <a:t>hypothesetoetsing</a:t>
            </a:r>
            <a:endParaRPr lang="en-US" sz="1600" i="1" dirty="0" smtClean="0"/>
          </a:p>
        </p:txBody>
      </p:sp>
      <p:sp>
        <p:nvSpPr>
          <p:cNvPr id="25603" name="Rectangle 2"/>
          <p:cNvSpPr>
            <a:spLocks noGrp="1" noChangeArrowheads="1"/>
          </p:cNvSpPr>
          <p:nvPr>
            <p:ph type="title"/>
          </p:nvPr>
        </p:nvSpPr>
        <p:spPr/>
        <p:txBody>
          <a:bodyPr/>
          <a:lstStyle/>
          <a:p>
            <a:pPr eaLnBrk="1" hangingPunct="1"/>
            <a:r>
              <a:rPr lang="nl-BE" smtClean="0"/>
              <a:t>Vandaag</a:t>
            </a:r>
            <a:endParaRPr lang="en-US" smtClean="0"/>
          </a:p>
        </p:txBody>
      </p:sp>
      <p:sp>
        <p:nvSpPr>
          <p:cNvPr id="4" name="Slide Number Placeholder 3"/>
          <p:cNvSpPr>
            <a:spLocks noGrp="1"/>
          </p:cNvSpPr>
          <p:nvPr>
            <p:ph type="sldNum" sz="quarter" idx="11"/>
          </p:nvPr>
        </p:nvSpPr>
        <p:spPr/>
        <p:txBody>
          <a:bodyPr/>
          <a:lstStyle/>
          <a:p>
            <a:pPr>
              <a:buNone/>
            </a:pPr>
            <a:fld id="{1EA79A66-87E4-47DD-89FA-FFF43B377562}" type="slidenum">
              <a:rPr lang="en-US" smtClean="0"/>
              <a:pPr>
                <a:buNone/>
              </a:pPr>
              <a:t>3</a:t>
            </a:fld>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BE" sz="2200" dirty="0" smtClean="0">
                <a:solidFill>
                  <a:schemeClr val="tx1"/>
                </a:solidFill>
                <a:sym typeface="Euclid Math Two" pitchFamily="18" charset="2"/>
              </a:rPr>
              <a:t>			éénzijdig toetsen		</a:t>
            </a: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endParaRPr lang="nl-BE" sz="1900" dirty="0" smtClean="0">
              <a:sym typeface="Euclid Math Two" pitchFamily="18" charset="2"/>
            </a:endParaRPr>
          </a:p>
          <a:p>
            <a:pPr lvl="1" eaLnBrk="1" hangingPunct="1">
              <a:lnSpc>
                <a:spcPct val="70000"/>
              </a:lnSpc>
            </a:pPr>
            <a:r>
              <a:rPr lang="nl-BE" sz="1900" dirty="0" smtClean="0">
                <a:sym typeface="Euclid Math Two" pitchFamily="18" charset="2"/>
              </a:rPr>
              <a:t>Maar </a:t>
            </a:r>
            <a:r>
              <a:rPr lang="nl-BE" sz="1900" dirty="0" smtClean="0">
                <a:sym typeface="Symbol" pitchFamily="18" charset="2"/>
              </a:rPr>
              <a:t> blijft steeds 0.05, en die wordt bij tweezijdig toetsen verdeeld over de twee richtingen; dus 0.025 langs elke kant.</a:t>
            </a:r>
          </a:p>
          <a:p>
            <a:pPr lvl="1" eaLnBrk="1" hangingPunct="1">
              <a:lnSpc>
                <a:spcPct val="70000"/>
              </a:lnSpc>
            </a:pPr>
            <a:r>
              <a:rPr lang="nl-BE" sz="1900" dirty="0" smtClean="0">
                <a:sym typeface="Symbol" pitchFamily="18" charset="2"/>
              </a:rPr>
              <a:t>Dus het steekproefgemiddelde zal extremer moeten zijn om de nulhypothese te verwerpen!</a:t>
            </a:r>
          </a:p>
        </p:txBody>
      </p:sp>
      <p:sp>
        <p:nvSpPr>
          <p:cNvPr id="46083" name="Rectangle 2"/>
          <p:cNvSpPr>
            <a:spLocks noGrp="1" noChangeArrowheads="1"/>
          </p:cNvSpPr>
          <p:nvPr>
            <p:ph type="title"/>
          </p:nvPr>
        </p:nvSpPr>
        <p:spPr/>
        <p:txBody>
          <a:bodyPr/>
          <a:lstStyle/>
          <a:p>
            <a:pPr eaLnBrk="1" hangingPunct="1"/>
            <a:r>
              <a:rPr lang="nl-BE" dirty="0" smtClean="0"/>
              <a:t>Hypothesetoetsing</a:t>
            </a:r>
            <a:endParaRPr lang="en-US" dirty="0" smtClean="0"/>
          </a:p>
        </p:txBody>
      </p:sp>
      <p:sp>
        <p:nvSpPr>
          <p:cNvPr id="46084" name="Slide Number Placeholder 4"/>
          <p:cNvSpPr>
            <a:spLocks noGrp="1"/>
          </p:cNvSpPr>
          <p:nvPr>
            <p:ph type="sldNum" sz="quarter" idx="11"/>
          </p:nvPr>
        </p:nvSpPr>
        <p:spPr bwMode="auto">
          <a:ln>
            <a:miter lim="800000"/>
            <a:headEnd/>
            <a:tailEnd/>
          </a:ln>
        </p:spPr>
        <p:txBody>
          <a:bodyPr/>
          <a:lstStyle/>
          <a:p>
            <a:fld id="{D2292C5A-588C-4739-B958-51B5BDCA5425}" type="slidenum">
              <a:rPr lang="en-US"/>
              <a:pPr/>
              <a:t>30</a:t>
            </a:fld>
            <a:endParaRPr lang="en-US"/>
          </a:p>
        </p:txBody>
      </p:sp>
      <p:pic>
        <p:nvPicPr>
          <p:cNvPr id="163846" name="Picture 6"/>
          <p:cNvPicPr>
            <a:picLocks noChangeAspect="1" noChangeArrowheads="1"/>
          </p:cNvPicPr>
          <p:nvPr/>
        </p:nvPicPr>
        <p:blipFill>
          <a:blip r:embed="rId2" cstate="print"/>
          <a:srcRect/>
          <a:stretch>
            <a:fillRect/>
          </a:stretch>
        </p:blipFill>
        <p:spPr bwMode="auto">
          <a:xfrm>
            <a:off x="6056313" y="2254250"/>
            <a:ext cx="2763837" cy="1990725"/>
          </a:xfrm>
          <a:prstGeom prst="rect">
            <a:avLst/>
          </a:prstGeom>
          <a:noFill/>
          <a:ln w="9525">
            <a:noFill/>
            <a:miter lim="800000"/>
            <a:headEnd/>
            <a:tailEnd/>
          </a:ln>
        </p:spPr>
      </p:pic>
      <p:pic>
        <p:nvPicPr>
          <p:cNvPr id="46086" name="Picture 7"/>
          <p:cNvPicPr>
            <a:picLocks noChangeAspect="1" noChangeArrowheads="1"/>
          </p:cNvPicPr>
          <p:nvPr/>
        </p:nvPicPr>
        <p:blipFill>
          <a:blip r:embed="rId3" cstate="print"/>
          <a:srcRect/>
          <a:stretch>
            <a:fillRect/>
          </a:stretch>
        </p:blipFill>
        <p:spPr bwMode="auto">
          <a:xfrm>
            <a:off x="368300" y="2460625"/>
            <a:ext cx="2474913" cy="1782763"/>
          </a:xfrm>
          <a:prstGeom prst="rect">
            <a:avLst/>
          </a:prstGeom>
          <a:noFill/>
          <a:ln w="9525">
            <a:noFill/>
            <a:miter lim="800000"/>
            <a:headEnd/>
            <a:tailEnd/>
          </a:ln>
        </p:spPr>
      </p:pic>
      <p:pic>
        <p:nvPicPr>
          <p:cNvPr id="46087" name="Picture 8"/>
          <p:cNvPicPr>
            <a:picLocks noChangeAspect="1" noChangeArrowheads="1"/>
          </p:cNvPicPr>
          <p:nvPr/>
        </p:nvPicPr>
        <p:blipFill>
          <a:blip r:embed="rId4" cstate="print"/>
          <a:srcRect/>
          <a:stretch>
            <a:fillRect/>
          </a:stretch>
        </p:blipFill>
        <p:spPr bwMode="auto">
          <a:xfrm>
            <a:off x="3276600" y="2409825"/>
            <a:ext cx="2547938" cy="1835150"/>
          </a:xfrm>
          <a:prstGeom prst="rect">
            <a:avLst/>
          </a:prstGeom>
          <a:noFill/>
          <a:ln w="9525">
            <a:noFill/>
            <a:miter lim="800000"/>
            <a:headEnd/>
            <a:tailEnd/>
          </a:ln>
        </p:spPr>
      </p:pic>
      <p:sp>
        <p:nvSpPr>
          <p:cNvPr id="46088" name="Rectangle 9"/>
          <p:cNvSpPr>
            <a:spLocks noChangeArrowheads="1"/>
          </p:cNvSpPr>
          <p:nvPr/>
        </p:nvSpPr>
        <p:spPr bwMode="auto">
          <a:xfrm>
            <a:off x="250825" y="1868488"/>
            <a:ext cx="2808288" cy="2447925"/>
          </a:xfrm>
          <a:prstGeom prst="rect">
            <a:avLst/>
          </a:prstGeom>
          <a:noFill/>
          <a:ln w="9525">
            <a:solidFill>
              <a:schemeClr val="tx1"/>
            </a:solidFill>
            <a:miter lim="800000"/>
            <a:headEnd/>
            <a:tailEnd/>
          </a:ln>
        </p:spPr>
        <p:txBody>
          <a:bodyPr wrap="none" anchor="ctr"/>
          <a:lstStyle/>
          <a:p>
            <a:endParaRPr lang="nl-BE"/>
          </a:p>
        </p:txBody>
      </p:sp>
      <p:sp>
        <p:nvSpPr>
          <p:cNvPr id="46089" name="Rectangle 10"/>
          <p:cNvSpPr>
            <a:spLocks noChangeArrowheads="1"/>
          </p:cNvSpPr>
          <p:nvPr/>
        </p:nvSpPr>
        <p:spPr bwMode="auto">
          <a:xfrm>
            <a:off x="3132138" y="1868488"/>
            <a:ext cx="2808287" cy="2447925"/>
          </a:xfrm>
          <a:prstGeom prst="rect">
            <a:avLst/>
          </a:prstGeom>
          <a:noFill/>
          <a:ln w="9525">
            <a:solidFill>
              <a:schemeClr val="tx1"/>
            </a:solidFill>
            <a:miter lim="800000"/>
            <a:headEnd/>
            <a:tailEnd/>
          </a:ln>
        </p:spPr>
        <p:txBody>
          <a:bodyPr wrap="none" anchor="ctr"/>
          <a:lstStyle/>
          <a:p>
            <a:endParaRPr lang="nl-BE"/>
          </a:p>
        </p:txBody>
      </p:sp>
      <p:sp>
        <p:nvSpPr>
          <p:cNvPr id="163851" name="Rectangle 11"/>
          <p:cNvSpPr>
            <a:spLocks noChangeArrowheads="1"/>
          </p:cNvSpPr>
          <p:nvPr/>
        </p:nvSpPr>
        <p:spPr bwMode="auto">
          <a:xfrm>
            <a:off x="6013450" y="1868488"/>
            <a:ext cx="2808288" cy="2447925"/>
          </a:xfrm>
          <a:prstGeom prst="rect">
            <a:avLst/>
          </a:prstGeom>
          <a:noFill/>
          <a:ln w="28575">
            <a:solidFill>
              <a:srgbClr val="FF0000"/>
            </a:solidFill>
            <a:miter lim="800000"/>
            <a:headEnd/>
            <a:tailEnd/>
          </a:ln>
        </p:spPr>
        <p:txBody>
          <a:bodyPr wrap="none" anchor="ctr"/>
          <a:lstStyle/>
          <a:p>
            <a:endParaRPr lang="nl-BE"/>
          </a:p>
        </p:txBody>
      </p:sp>
      <p:sp>
        <p:nvSpPr>
          <p:cNvPr id="46091" name="Text Box 12"/>
          <p:cNvSpPr txBox="1">
            <a:spLocks noChangeArrowheads="1"/>
          </p:cNvSpPr>
          <p:nvPr/>
        </p:nvSpPr>
        <p:spPr bwMode="auto">
          <a:xfrm>
            <a:off x="617538" y="1990725"/>
            <a:ext cx="2081212" cy="366713"/>
          </a:xfrm>
          <a:prstGeom prst="rect">
            <a:avLst/>
          </a:prstGeom>
          <a:noFill/>
          <a:ln w="9525" algn="ctr">
            <a:noFill/>
            <a:miter lim="800000"/>
            <a:headEnd/>
            <a:tailEnd/>
          </a:ln>
        </p:spPr>
        <p:txBody>
          <a:bodyPr wrap="none">
            <a:spAutoFit/>
          </a:bodyPr>
          <a:lstStyle/>
          <a:p>
            <a:pPr>
              <a:buFontTx/>
              <a:buNone/>
            </a:pPr>
            <a:r>
              <a:rPr lang="nl-BE">
                <a:solidFill>
                  <a:schemeClr val="tx1"/>
                </a:solidFill>
              </a:rPr>
              <a:t>bv: H1: </a:t>
            </a:r>
            <a:r>
              <a:rPr lang="en-US">
                <a:solidFill>
                  <a:schemeClr val="tx1"/>
                </a:solidFill>
              </a:rPr>
              <a:t>µ &gt; 100</a:t>
            </a:r>
          </a:p>
        </p:txBody>
      </p:sp>
      <p:sp>
        <p:nvSpPr>
          <p:cNvPr id="163853" name="Text Box 13"/>
          <p:cNvSpPr txBox="1">
            <a:spLocks noChangeArrowheads="1"/>
          </p:cNvSpPr>
          <p:nvPr/>
        </p:nvSpPr>
        <p:spPr bwMode="auto">
          <a:xfrm>
            <a:off x="6445250" y="1973263"/>
            <a:ext cx="2071688" cy="366712"/>
          </a:xfrm>
          <a:prstGeom prst="rect">
            <a:avLst/>
          </a:prstGeom>
          <a:noFill/>
          <a:ln w="9525" algn="ctr">
            <a:noFill/>
            <a:miter lim="800000"/>
            <a:headEnd/>
            <a:tailEnd/>
          </a:ln>
        </p:spPr>
        <p:txBody>
          <a:bodyPr wrap="none">
            <a:spAutoFit/>
          </a:bodyPr>
          <a:lstStyle/>
          <a:p>
            <a:pPr>
              <a:buFontTx/>
              <a:buNone/>
            </a:pPr>
            <a:r>
              <a:rPr lang="nl-BE">
                <a:solidFill>
                  <a:schemeClr val="tx1"/>
                </a:solidFill>
              </a:rPr>
              <a:t>bv: H1: </a:t>
            </a:r>
            <a:r>
              <a:rPr lang="en-US">
                <a:solidFill>
                  <a:schemeClr val="tx1"/>
                </a:solidFill>
              </a:rPr>
              <a:t>µ </a:t>
            </a:r>
            <a:r>
              <a:rPr lang="en-US">
                <a:solidFill>
                  <a:schemeClr val="tx1"/>
                </a:solidFill>
                <a:sym typeface="Euclid Symbol" pitchFamily="18" charset="2"/>
              </a:rPr>
              <a:t></a:t>
            </a:r>
            <a:r>
              <a:rPr lang="en-US">
                <a:solidFill>
                  <a:schemeClr val="tx1"/>
                </a:solidFill>
              </a:rPr>
              <a:t> 100</a:t>
            </a:r>
          </a:p>
        </p:txBody>
      </p:sp>
      <p:sp>
        <p:nvSpPr>
          <p:cNvPr id="46093" name="Text Box 14"/>
          <p:cNvSpPr txBox="1">
            <a:spLocks noChangeArrowheads="1"/>
          </p:cNvSpPr>
          <p:nvPr/>
        </p:nvSpPr>
        <p:spPr bwMode="auto">
          <a:xfrm>
            <a:off x="3492500" y="1939925"/>
            <a:ext cx="2081213" cy="366713"/>
          </a:xfrm>
          <a:prstGeom prst="rect">
            <a:avLst/>
          </a:prstGeom>
          <a:noFill/>
          <a:ln w="9525" algn="ctr">
            <a:noFill/>
            <a:miter lim="800000"/>
            <a:headEnd/>
            <a:tailEnd/>
          </a:ln>
        </p:spPr>
        <p:txBody>
          <a:bodyPr wrap="none">
            <a:spAutoFit/>
          </a:bodyPr>
          <a:lstStyle/>
          <a:p>
            <a:pPr>
              <a:buFontTx/>
              <a:buNone/>
            </a:pPr>
            <a:r>
              <a:rPr lang="nl-BE">
                <a:solidFill>
                  <a:schemeClr val="tx1"/>
                </a:solidFill>
              </a:rPr>
              <a:t>bv: H1: </a:t>
            </a:r>
            <a:r>
              <a:rPr lang="en-US">
                <a:solidFill>
                  <a:schemeClr val="tx1"/>
                </a:solidFill>
              </a:rPr>
              <a:t>µ &lt; 100</a:t>
            </a:r>
          </a:p>
        </p:txBody>
      </p:sp>
      <p:sp>
        <p:nvSpPr>
          <p:cNvPr id="46094" name="Text Box 15"/>
          <p:cNvSpPr txBox="1">
            <a:spLocks noChangeArrowheads="1"/>
          </p:cNvSpPr>
          <p:nvPr/>
        </p:nvSpPr>
        <p:spPr bwMode="auto">
          <a:xfrm>
            <a:off x="2343150" y="3213100"/>
            <a:ext cx="644525" cy="336550"/>
          </a:xfrm>
          <a:prstGeom prst="rect">
            <a:avLst/>
          </a:prstGeom>
          <a:noFill/>
          <a:ln w="9525" algn="ctr">
            <a:noFill/>
            <a:miter lim="800000"/>
            <a:headEnd/>
            <a:tailEnd/>
          </a:ln>
        </p:spPr>
        <p:txBody>
          <a:bodyPr wrap="none">
            <a:spAutoFit/>
          </a:bodyPr>
          <a:lstStyle/>
          <a:p>
            <a:pPr>
              <a:buFontTx/>
              <a:buNone/>
            </a:pPr>
            <a:r>
              <a:rPr lang="nl-BE" sz="1600">
                <a:solidFill>
                  <a:srgbClr val="FF0000"/>
                </a:solidFill>
              </a:rPr>
              <a:t>0.05</a:t>
            </a:r>
            <a:endParaRPr lang="en-US" sz="1600">
              <a:solidFill>
                <a:srgbClr val="FF0000"/>
              </a:solidFill>
            </a:endParaRPr>
          </a:p>
        </p:txBody>
      </p:sp>
      <p:sp>
        <p:nvSpPr>
          <p:cNvPr id="46095" name="Text Box 16"/>
          <p:cNvSpPr txBox="1">
            <a:spLocks noChangeArrowheads="1"/>
          </p:cNvSpPr>
          <p:nvPr/>
        </p:nvSpPr>
        <p:spPr bwMode="auto">
          <a:xfrm>
            <a:off x="3132138" y="3213100"/>
            <a:ext cx="644525" cy="336550"/>
          </a:xfrm>
          <a:prstGeom prst="rect">
            <a:avLst/>
          </a:prstGeom>
          <a:noFill/>
          <a:ln w="9525" algn="ctr">
            <a:noFill/>
            <a:miter lim="800000"/>
            <a:headEnd/>
            <a:tailEnd/>
          </a:ln>
        </p:spPr>
        <p:txBody>
          <a:bodyPr wrap="none">
            <a:spAutoFit/>
          </a:bodyPr>
          <a:lstStyle/>
          <a:p>
            <a:pPr>
              <a:buFontTx/>
              <a:buNone/>
            </a:pPr>
            <a:r>
              <a:rPr lang="nl-BE" sz="1600">
                <a:solidFill>
                  <a:srgbClr val="FF0000"/>
                </a:solidFill>
              </a:rPr>
              <a:t>0.05</a:t>
            </a:r>
            <a:endParaRPr lang="en-US" sz="1600">
              <a:solidFill>
                <a:srgbClr val="FF0000"/>
              </a:solidFill>
            </a:endParaRPr>
          </a:p>
        </p:txBody>
      </p:sp>
      <p:sp>
        <p:nvSpPr>
          <p:cNvPr id="163857" name="Text Box 17"/>
          <p:cNvSpPr txBox="1">
            <a:spLocks noChangeArrowheads="1"/>
          </p:cNvSpPr>
          <p:nvPr/>
        </p:nvSpPr>
        <p:spPr bwMode="auto">
          <a:xfrm>
            <a:off x="6175375" y="4019550"/>
            <a:ext cx="773113" cy="336550"/>
          </a:xfrm>
          <a:prstGeom prst="rect">
            <a:avLst/>
          </a:prstGeom>
          <a:noFill/>
          <a:ln w="9525" algn="ctr">
            <a:noFill/>
            <a:miter lim="800000"/>
            <a:headEnd/>
            <a:tailEnd/>
          </a:ln>
        </p:spPr>
        <p:txBody>
          <a:bodyPr wrap="none">
            <a:spAutoFit/>
          </a:bodyPr>
          <a:lstStyle/>
          <a:p>
            <a:pPr>
              <a:buFontTx/>
              <a:buNone/>
            </a:pPr>
            <a:r>
              <a:rPr lang="nl-BE" sz="1600">
                <a:solidFill>
                  <a:srgbClr val="FF0000"/>
                </a:solidFill>
              </a:rPr>
              <a:t>0.025</a:t>
            </a:r>
            <a:endParaRPr lang="en-US" sz="1600">
              <a:solidFill>
                <a:srgbClr val="FF0000"/>
              </a:solidFill>
            </a:endParaRPr>
          </a:p>
        </p:txBody>
      </p:sp>
      <p:sp>
        <p:nvSpPr>
          <p:cNvPr id="163858" name="Text Box 18"/>
          <p:cNvSpPr txBox="1">
            <a:spLocks noChangeArrowheads="1"/>
          </p:cNvSpPr>
          <p:nvPr/>
        </p:nvSpPr>
        <p:spPr bwMode="auto">
          <a:xfrm>
            <a:off x="8061325" y="4014788"/>
            <a:ext cx="773113" cy="336550"/>
          </a:xfrm>
          <a:prstGeom prst="rect">
            <a:avLst/>
          </a:prstGeom>
          <a:noFill/>
          <a:ln w="9525" algn="ctr">
            <a:noFill/>
            <a:miter lim="800000"/>
            <a:headEnd/>
            <a:tailEnd/>
          </a:ln>
        </p:spPr>
        <p:txBody>
          <a:bodyPr wrap="none">
            <a:spAutoFit/>
          </a:bodyPr>
          <a:lstStyle/>
          <a:p>
            <a:pPr>
              <a:buFontTx/>
              <a:buNone/>
            </a:pPr>
            <a:r>
              <a:rPr lang="nl-BE" sz="1600">
                <a:solidFill>
                  <a:srgbClr val="FF0000"/>
                </a:solidFill>
              </a:rPr>
              <a:t>0.025</a:t>
            </a:r>
            <a:endParaRPr lang="en-US" sz="1600">
              <a:solidFill>
                <a:srgbClr val="FF0000"/>
              </a:solidFill>
            </a:endParaRPr>
          </a:p>
        </p:txBody>
      </p:sp>
      <p:sp>
        <p:nvSpPr>
          <p:cNvPr id="46098" name="Line 19"/>
          <p:cNvSpPr>
            <a:spLocks noChangeShapeType="1"/>
          </p:cNvSpPr>
          <p:nvPr/>
        </p:nvSpPr>
        <p:spPr bwMode="auto">
          <a:xfrm flipH="1">
            <a:off x="2268538" y="3500438"/>
            <a:ext cx="287337" cy="360362"/>
          </a:xfrm>
          <a:prstGeom prst="line">
            <a:avLst/>
          </a:prstGeom>
          <a:noFill/>
          <a:ln w="9525">
            <a:solidFill>
              <a:srgbClr val="FF0000"/>
            </a:solidFill>
            <a:round/>
            <a:headEnd/>
            <a:tailEnd type="triangle" w="med" len="med"/>
          </a:ln>
        </p:spPr>
        <p:txBody>
          <a:bodyPr>
            <a:spAutoFit/>
          </a:bodyPr>
          <a:lstStyle/>
          <a:p>
            <a:endParaRPr lang="nl-BE"/>
          </a:p>
        </p:txBody>
      </p:sp>
      <p:sp>
        <p:nvSpPr>
          <p:cNvPr id="46099" name="Line 21"/>
          <p:cNvSpPr>
            <a:spLocks noChangeShapeType="1"/>
          </p:cNvSpPr>
          <p:nvPr/>
        </p:nvSpPr>
        <p:spPr bwMode="auto">
          <a:xfrm>
            <a:off x="3492500" y="3500438"/>
            <a:ext cx="358775" cy="360362"/>
          </a:xfrm>
          <a:prstGeom prst="line">
            <a:avLst/>
          </a:prstGeom>
          <a:noFill/>
          <a:ln w="9525">
            <a:solidFill>
              <a:srgbClr val="FF0000"/>
            </a:solidFill>
            <a:round/>
            <a:headEnd/>
            <a:tailEnd type="triangle" w="med" len="med"/>
          </a:ln>
        </p:spPr>
        <p:txBody>
          <a:bodyPr>
            <a:spAutoFit/>
          </a:bodyPr>
          <a:lstStyle/>
          <a:p>
            <a:endParaRPr lang="nl-BE"/>
          </a:p>
        </p:txBody>
      </p:sp>
      <p:sp>
        <p:nvSpPr>
          <p:cNvPr id="46100" name="Text Box 22"/>
          <p:cNvSpPr txBox="1">
            <a:spLocks noChangeArrowheads="1"/>
          </p:cNvSpPr>
          <p:nvPr/>
        </p:nvSpPr>
        <p:spPr bwMode="auto">
          <a:xfrm>
            <a:off x="6135688" y="1343025"/>
            <a:ext cx="2397125" cy="381000"/>
          </a:xfrm>
          <a:prstGeom prst="rect">
            <a:avLst/>
          </a:prstGeom>
          <a:noFill/>
          <a:ln w="9525" algn="ctr">
            <a:noFill/>
            <a:miter lim="800000"/>
            <a:headEnd/>
            <a:tailEnd/>
          </a:ln>
        </p:spPr>
        <p:txBody>
          <a:bodyPr wrap="none">
            <a:spAutoFit/>
          </a:bodyPr>
          <a:lstStyle/>
          <a:p>
            <a:pPr>
              <a:buFontTx/>
              <a:buNone/>
            </a:pPr>
            <a:r>
              <a:rPr lang="en-US" sz="1900">
                <a:solidFill>
                  <a:schemeClr val="tx1"/>
                </a:solidFill>
              </a:rPr>
              <a:t>tweezijdig toetsen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4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1" grpId="0" animBg="1"/>
      <p:bldP spid="163853" grpId="0"/>
      <p:bldP spid="163857" grpId="0"/>
      <p:bldP spid="1638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nl-BE" sz="2000" dirty="0" smtClean="0"/>
              <a:t>Alternatief gedemonstreerd:</a:t>
            </a:r>
          </a:p>
        </p:txBody>
      </p:sp>
      <p:sp>
        <p:nvSpPr>
          <p:cNvPr id="3" name="Title 2"/>
          <p:cNvSpPr>
            <a:spLocks noGrp="1"/>
          </p:cNvSpPr>
          <p:nvPr>
            <p:ph type="title"/>
          </p:nvPr>
        </p:nvSpPr>
        <p:spPr/>
        <p:txBody>
          <a:bodyPr/>
          <a:lstStyle/>
          <a:p>
            <a:r>
              <a:rPr lang="nl-BE" dirty="0" smtClean="0"/>
              <a:t>Hypothesetoetsing</a:t>
            </a:r>
            <a:endParaRPr lang="nl-BE" dirty="0"/>
          </a:p>
        </p:txBody>
      </p:sp>
      <p:sp>
        <p:nvSpPr>
          <p:cNvPr id="4" name="Slide Number Placeholder 3"/>
          <p:cNvSpPr>
            <a:spLocks noGrp="1"/>
          </p:cNvSpPr>
          <p:nvPr>
            <p:ph type="sldNum" sz="quarter" idx="11"/>
          </p:nvPr>
        </p:nvSpPr>
        <p:spPr/>
        <p:txBody>
          <a:bodyPr/>
          <a:lstStyle/>
          <a:p>
            <a:fld id="{A50698B6-0CCE-4D3A-A30B-15FC38988E03}" type="slidenum">
              <a:rPr lang="en-US" smtClean="0"/>
              <a:pPr/>
              <a:t>31</a:t>
            </a:fld>
            <a:endParaRPr lang="en-US" dirty="0"/>
          </a:p>
        </p:txBody>
      </p:sp>
      <p:pic>
        <p:nvPicPr>
          <p:cNvPr id="104450" name="Picture 2"/>
          <p:cNvPicPr>
            <a:picLocks noChangeAspect="1" noChangeArrowheads="1"/>
          </p:cNvPicPr>
          <p:nvPr/>
        </p:nvPicPr>
        <p:blipFill>
          <a:blip r:embed="rId2" cstate="print"/>
          <a:srcRect/>
          <a:stretch>
            <a:fillRect/>
          </a:stretch>
        </p:blipFill>
        <p:spPr bwMode="auto">
          <a:xfrm>
            <a:off x="857250" y="1777330"/>
            <a:ext cx="74295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BE" sz="2200" dirty="0" smtClean="0">
                <a:sym typeface="Euclid Math Two" pitchFamily="18" charset="2"/>
              </a:rPr>
              <a:t>Tweezijdig toetsen</a:t>
            </a:r>
          </a:p>
          <a:p>
            <a:pPr eaLnBrk="1" hangingPunct="1">
              <a:lnSpc>
                <a:spcPct val="70000"/>
              </a:lnSpc>
              <a:buFont typeface="Verdana" pitchFamily="34" charset="0"/>
              <a:buNone/>
            </a:pPr>
            <a:endParaRPr lang="nl-BE" sz="2200"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H0: µ = 100           geen richting dwz. ligt het gemiddelde</a:t>
            </a:r>
          </a:p>
          <a:p>
            <a:pPr lvl="1" eaLnBrk="1" hangingPunct="1">
              <a:lnSpc>
                <a:spcPct val="70000"/>
              </a:lnSpc>
              <a:buFont typeface="Arial" charset="0"/>
              <a:buNone/>
            </a:pPr>
            <a:r>
              <a:rPr lang="nl-NL" sz="1900" i="1" dirty="0" smtClean="0">
                <a:sym typeface="Euclid Math Two" pitchFamily="18" charset="2"/>
              </a:rPr>
              <a:t>H1: µ ≠ 100           duidelijk boven of duidelijk onder 100?</a:t>
            </a:r>
          </a:p>
          <a:p>
            <a:pPr lvl="1" eaLnBrk="1" hangingPunct="1">
              <a:lnSpc>
                <a:spcPct val="70000"/>
              </a:lnSpc>
              <a:buFont typeface="Arial" charset="0"/>
              <a:buNone/>
            </a:pPr>
            <a:endParaRPr lang="nl-NL" sz="1900" i="1"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We weten dat gegevens in populatie normaal verdeeld zijn met µ = 100 en σ = 20. In steekproef (n = 49)  vinden we een gemiddelde van 106 met standaarddeviatie 18. </a:t>
            </a:r>
          </a:p>
          <a:p>
            <a:pPr lvl="1" eaLnBrk="1" hangingPunct="1">
              <a:lnSpc>
                <a:spcPct val="70000"/>
              </a:lnSpc>
              <a:buFont typeface="Arial" charset="0"/>
              <a:buNone/>
            </a:pPr>
            <a:endParaRPr lang="nl-NL" sz="1900" i="1"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-&gt; Hoe groot is de kans op het vinden van een gemiddelde dat even ver of verder afwijkt van het populatiegemiddelde 100 dan het steekproefgemiddelde 106?</a:t>
            </a:r>
          </a:p>
          <a:p>
            <a:pPr lvl="1" eaLnBrk="1" hangingPunct="1">
              <a:lnSpc>
                <a:spcPct val="70000"/>
              </a:lnSpc>
              <a:buFont typeface="Arial" charset="0"/>
              <a:buNone/>
            </a:pPr>
            <a:endParaRPr lang="nl-NL" sz="1900" i="1"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H0 wordt verworpen als het steekproefgemiddelde </a:t>
            </a:r>
            <a:r>
              <a:rPr lang="nl-NL" sz="1900" b="1" i="1" dirty="0" smtClean="0">
                <a:sym typeface="Euclid Math Two" pitchFamily="18" charset="2"/>
              </a:rPr>
              <a:t>té groot of té klein</a:t>
            </a:r>
            <a:r>
              <a:rPr lang="nl-NL" sz="1900" i="1" dirty="0" smtClean="0">
                <a:sym typeface="Euclid Math Two" pitchFamily="18" charset="2"/>
              </a:rPr>
              <a:t> is in vergelijking met 100</a:t>
            </a:r>
          </a:p>
          <a:p>
            <a:pPr lvl="1" eaLnBrk="1" hangingPunct="1">
              <a:lnSpc>
                <a:spcPct val="70000"/>
              </a:lnSpc>
              <a:buFont typeface="Arial" charset="0"/>
              <a:buNone/>
            </a:pPr>
            <a:endParaRPr lang="en-US" sz="1900" dirty="0" smtClean="0">
              <a:sym typeface="Euclid Math Two" pitchFamily="18" charset="2"/>
            </a:endParaRPr>
          </a:p>
        </p:txBody>
      </p:sp>
      <p:sp>
        <p:nvSpPr>
          <p:cNvPr id="47107"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47108" name="Slide Number Placeholder 4"/>
          <p:cNvSpPr>
            <a:spLocks noGrp="1"/>
          </p:cNvSpPr>
          <p:nvPr>
            <p:ph type="sldNum" sz="quarter" idx="11"/>
          </p:nvPr>
        </p:nvSpPr>
        <p:spPr bwMode="auto">
          <a:ln>
            <a:miter lim="800000"/>
            <a:headEnd/>
            <a:tailEnd/>
          </a:ln>
        </p:spPr>
        <p:txBody>
          <a:bodyPr/>
          <a:lstStyle/>
          <a:p>
            <a:fld id="{6C3383C0-795E-4DC5-859F-2E6102D86175}" type="slidenum">
              <a:rPr lang="en-US"/>
              <a:pPr/>
              <a:t>32</a:t>
            </a:fld>
            <a:endParaRPr lang="en-US"/>
          </a:p>
        </p:txBody>
      </p:sp>
      <p:sp>
        <p:nvSpPr>
          <p:cNvPr id="47109" name="AutoShape 4"/>
          <p:cNvSpPr>
            <a:spLocks/>
          </p:cNvSpPr>
          <p:nvPr/>
        </p:nvSpPr>
        <p:spPr bwMode="auto">
          <a:xfrm>
            <a:off x="2267744" y="1928813"/>
            <a:ext cx="215900" cy="720725"/>
          </a:xfrm>
          <a:prstGeom prst="rightBrace">
            <a:avLst>
              <a:gd name="adj1" fmla="val 27819"/>
              <a:gd name="adj2" fmla="val 50000"/>
            </a:avLst>
          </a:prstGeom>
          <a:noFill/>
          <a:ln w="9525">
            <a:solidFill>
              <a:schemeClr val="tx1"/>
            </a:solidFill>
            <a:round/>
            <a:headEnd/>
            <a:tailEnd/>
          </a:ln>
        </p:spPr>
        <p:txBody>
          <a:bodyPr wrap="none" anchor="ctr"/>
          <a:lstStyle/>
          <a:p>
            <a:endParaRPr lang="nl-BE"/>
          </a:p>
        </p:txBody>
      </p:sp>
      <p:pic>
        <p:nvPicPr>
          <p:cNvPr id="47110" name="Picture 6" descr="ex"/>
          <p:cNvPicPr>
            <a:picLocks noChangeAspect="1" noChangeArrowheads="1"/>
          </p:cNvPicPr>
          <p:nvPr/>
        </p:nvPicPr>
        <p:blipFill>
          <a:blip r:embed="rId3" cstate="print"/>
          <a:srcRect/>
          <a:stretch>
            <a:fillRect/>
          </a:stretch>
        </p:blipFill>
        <p:spPr bwMode="auto">
          <a:xfrm>
            <a:off x="0" y="1952625"/>
            <a:ext cx="539750" cy="539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lvl="2" eaLnBrk="1" hangingPunct="1">
              <a:buFont typeface="Arial" charset="0"/>
              <a:buNone/>
            </a:pPr>
            <a:r>
              <a:rPr lang="en-US" sz="1800" i="1" dirty="0" smtClean="0">
                <a:sym typeface="Euclid Math Two" pitchFamily="18" charset="2"/>
              </a:rPr>
              <a:t>H0: µ = 100          </a:t>
            </a:r>
          </a:p>
          <a:p>
            <a:pPr lvl="2" eaLnBrk="1" hangingPunct="1">
              <a:buFont typeface="Arial" charset="0"/>
              <a:buNone/>
            </a:pPr>
            <a:r>
              <a:rPr lang="en-US" sz="1800" i="1" dirty="0" smtClean="0">
                <a:sym typeface="Euclid Math Two" pitchFamily="18" charset="2"/>
              </a:rPr>
              <a:t>H1: µ ≠ 100 </a:t>
            </a: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nl-BE" sz="1800" i="1" dirty="0" smtClean="0">
                <a:sym typeface="Euclid Math Two" pitchFamily="18" charset="2"/>
              </a:rPr>
              <a:t>X = 106</a:t>
            </a:r>
            <a:endParaRPr lang="en-US" sz="1800" i="1" dirty="0" smtClean="0">
              <a:sym typeface="Euclid Math Two" pitchFamily="18" charset="2"/>
            </a:endParaRP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en-US" sz="1800" i="1" dirty="0" err="1" smtClean="0">
                <a:sym typeface="Euclid Math Two" pitchFamily="18" charset="2"/>
              </a:rPr>
              <a:t>Stap</a:t>
            </a:r>
            <a:r>
              <a:rPr lang="en-US" sz="1800" i="1" dirty="0" smtClean="0">
                <a:sym typeface="Euclid Math Two" pitchFamily="18" charset="2"/>
              </a:rPr>
              <a:t> 1.                                      </a:t>
            </a: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en-US" sz="1800" i="1" dirty="0" err="1" smtClean="0">
                <a:sym typeface="Euclid Math Two" pitchFamily="18" charset="2"/>
              </a:rPr>
              <a:t>Stap</a:t>
            </a:r>
            <a:r>
              <a:rPr lang="en-US" sz="1800" i="1" dirty="0" smtClean="0">
                <a:sym typeface="Euclid Math Two" pitchFamily="18" charset="2"/>
              </a:rPr>
              <a:t> 2. P (z ≥ 2.1) = 0.0179</a:t>
            </a:r>
          </a:p>
          <a:p>
            <a:pPr lvl="1" eaLnBrk="1" hangingPunct="1">
              <a:buFont typeface="Arial" charset="0"/>
              <a:buNone/>
            </a:pPr>
            <a:r>
              <a:rPr lang="nl-BE" sz="1800" b="1" i="1" dirty="0" smtClean="0">
                <a:sym typeface="Euclid Math Two" pitchFamily="18" charset="2"/>
              </a:rPr>
              <a:t>Let op</a:t>
            </a:r>
            <a:r>
              <a:rPr lang="nl-BE" sz="1800" i="1" dirty="0" smtClean="0">
                <a:sym typeface="Euclid Math Two" pitchFamily="18" charset="2"/>
              </a:rPr>
              <a:t>: bij tweezijdig toetsen -&gt;  0.0179 vergelijken met 0.025</a:t>
            </a:r>
          </a:p>
          <a:p>
            <a:pPr lvl="1" eaLnBrk="1" hangingPunct="1">
              <a:buFont typeface="Arial" charset="0"/>
              <a:buNone/>
            </a:pPr>
            <a:r>
              <a:rPr lang="nl-BE" sz="1800" i="1" dirty="0" smtClean="0">
                <a:sym typeface="Euclid Math Two" pitchFamily="18" charset="2"/>
              </a:rPr>
              <a:t>Maar: om </a:t>
            </a:r>
            <a:r>
              <a:rPr lang="nl-BE" sz="1800" i="1" dirty="0" smtClean="0">
                <a:sym typeface="Symbol" pitchFamily="18" charset="2"/>
              </a:rPr>
              <a:t> = 0.05 te behouden in rapportering doen we 0.0179*2 = 0.0358 en we vergelijken met 0.05.</a:t>
            </a:r>
          </a:p>
          <a:p>
            <a:pPr lvl="1" eaLnBrk="1" hangingPunct="1">
              <a:buFont typeface="Arial" charset="0"/>
              <a:buNone/>
            </a:pPr>
            <a:endParaRPr lang="en-US" sz="1800" i="1" dirty="0" smtClean="0">
              <a:sym typeface="Euclid Math Two" pitchFamily="18" charset="2"/>
            </a:endParaRPr>
          </a:p>
        </p:txBody>
      </p:sp>
      <p:sp>
        <p:nvSpPr>
          <p:cNvPr id="11268"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11269" name="Slide Number Placeholder 4"/>
          <p:cNvSpPr>
            <a:spLocks noGrp="1"/>
          </p:cNvSpPr>
          <p:nvPr>
            <p:ph type="sldNum" sz="quarter" idx="11"/>
          </p:nvPr>
        </p:nvSpPr>
        <p:spPr bwMode="auto">
          <a:ln>
            <a:miter lim="800000"/>
            <a:headEnd/>
            <a:tailEnd/>
          </a:ln>
        </p:spPr>
        <p:txBody>
          <a:bodyPr/>
          <a:lstStyle/>
          <a:p>
            <a:fld id="{2C10C437-9FEE-40C7-BBD4-40DD1AA1FF94}" type="slidenum">
              <a:rPr lang="en-US"/>
              <a:pPr/>
              <a:t>33</a:t>
            </a:fld>
            <a:endParaRPr lang="en-US"/>
          </a:p>
        </p:txBody>
      </p:sp>
      <p:graphicFrame>
        <p:nvGraphicFramePr>
          <p:cNvPr id="11266" name="Object 6"/>
          <p:cNvGraphicFramePr>
            <a:graphicFrameLocks noChangeAspect="1"/>
          </p:cNvGraphicFramePr>
          <p:nvPr/>
        </p:nvGraphicFramePr>
        <p:xfrm>
          <a:off x="1928813" y="2924943"/>
          <a:ext cx="3019591" cy="1218431"/>
        </p:xfrm>
        <a:graphic>
          <a:graphicData uri="http://schemas.openxmlformats.org/presentationml/2006/ole">
            <mc:AlternateContent xmlns:mc="http://schemas.openxmlformats.org/markup-compatibility/2006">
              <mc:Choice xmlns:v="urn:schemas-microsoft-com:vml" Requires="v">
                <p:oleObj spid="_x0000_s95269" name="Equation" r:id="rId4" imgW="1511300" imgH="609600" progId="Equation.3">
                  <p:embed/>
                </p:oleObj>
              </mc:Choice>
              <mc:Fallback>
                <p:oleObj name="Equation" r:id="rId4" imgW="1511300" imgH="60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813" y="2924943"/>
                        <a:ext cx="3019591" cy="12184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0" name="Picture 7" descr="ex"/>
          <p:cNvPicPr>
            <a:picLocks noChangeAspect="1" noChangeArrowheads="1"/>
          </p:cNvPicPr>
          <p:nvPr/>
        </p:nvPicPr>
        <p:blipFill>
          <a:blip r:embed="rId6" cstate="print"/>
          <a:srcRect/>
          <a:stretch>
            <a:fillRect/>
          </a:stretch>
        </p:blipFill>
        <p:spPr bwMode="auto">
          <a:xfrm>
            <a:off x="0" y="1268413"/>
            <a:ext cx="539750" cy="539750"/>
          </a:xfrm>
          <a:prstGeom prst="rect">
            <a:avLst/>
          </a:prstGeom>
          <a:noFill/>
          <a:ln w="9525">
            <a:noFill/>
            <a:miter lim="800000"/>
            <a:headEnd/>
            <a:tailEnd/>
          </a:ln>
        </p:spPr>
      </p:pic>
      <p:sp>
        <p:nvSpPr>
          <p:cNvPr id="11271" name="Line 8"/>
          <p:cNvSpPr>
            <a:spLocks noChangeShapeType="1"/>
          </p:cNvSpPr>
          <p:nvPr/>
        </p:nvSpPr>
        <p:spPr bwMode="auto">
          <a:xfrm>
            <a:off x="757238" y="2428875"/>
            <a:ext cx="215900" cy="0"/>
          </a:xfrm>
          <a:prstGeom prst="line">
            <a:avLst/>
          </a:prstGeom>
          <a:noFill/>
          <a:ln w="9525">
            <a:solidFill>
              <a:schemeClr val="tx1"/>
            </a:solidFill>
            <a:round/>
            <a:headEnd/>
            <a:tailEnd/>
          </a:ln>
        </p:spPr>
        <p:txBody>
          <a:bodyPr>
            <a:spAutoFit/>
          </a:bodyPr>
          <a:lstStyle/>
          <a:p>
            <a:endParaRPr lang="nl-BE"/>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buFontTx/>
              <a:buNone/>
            </a:pPr>
            <a:r>
              <a:rPr lang="nl-BE" sz="1600" dirty="0" smtClean="0">
                <a:sym typeface="Euclid Math Two" pitchFamily="18" charset="2"/>
              </a:rPr>
              <a:t>Algemene beslisregels bij hypothesetoetsing:</a:t>
            </a:r>
          </a:p>
          <a:p>
            <a:pPr eaLnBrk="1" hangingPunct="1">
              <a:buFontTx/>
              <a:buNone/>
            </a:pPr>
            <a:endParaRPr lang="nl-BE" sz="1600" dirty="0" smtClean="0">
              <a:sym typeface="Euclid Math Two" pitchFamily="18" charset="2"/>
            </a:endParaRPr>
          </a:p>
          <a:p>
            <a:pPr eaLnBrk="1" hangingPunct="1">
              <a:buFontTx/>
              <a:buNone/>
            </a:pPr>
            <a:r>
              <a:rPr lang="nl-BE" sz="1400" dirty="0" smtClean="0">
                <a:sym typeface="Euclid Math Two" pitchFamily="18" charset="2"/>
              </a:rPr>
              <a:t>notatie: 	P</a:t>
            </a:r>
            <a:r>
              <a:rPr lang="nl-BE" sz="1400" baseline="-25000" dirty="0" smtClean="0">
                <a:sym typeface="Euclid Math Two" pitchFamily="18" charset="2"/>
              </a:rPr>
              <a:t>R</a:t>
            </a:r>
            <a:r>
              <a:rPr lang="nl-BE" sz="1400" dirty="0" smtClean="0">
                <a:sym typeface="Euclid Math Two" pitchFamily="18" charset="2"/>
              </a:rPr>
              <a:t>(Z</a:t>
            </a:r>
            <a:r>
              <a:rPr lang="nl-BE" sz="1400" baseline="-25000" dirty="0" smtClean="0">
                <a:sym typeface="Euclid Math Two" pitchFamily="18" charset="2"/>
              </a:rPr>
              <a:t>X</a:t>
            </a:r>
            <a:r>
              <a:rPr lang="nl-BE" sz="1400" dirty="0" smtClean="0">
                <a:sym typeface="Euclid Math Two" pitchFamily="18" charset="2"/>
              </a:rPr>
              <a:t>) = </a:t>
            </a:r>
            <a:r>
              <a:rPr lang="nl-BE" sz="1400" dirty="0" err="1" smtClean="0">
                <a:sym typeface="Euclid Math Two" pitchFamily="18" charset="2"/>
              </a:rPr>
              <a:t>rechteroverschrijdingskans</a:t>
            </a:r>
            <a:r>
              <a:rPr lang="nl-BE" sz="1400" dirty="0" smtClean="0">
                <a:sym typeface="Euclid Math Two" pitchFamily="18" charset="2"/>
              </a:rPr>
              <a:t> of P(Z ≥ Z</a:t>
            </a:r>
            <a:r>
              <a:rPr lang="nl-BE" sz="1400" baseline="-25000" dirty="0" smtClean="0">
                <a:sym typeface="Euclid Math Two" pitchFamily="18" charset="2"/>
              </a:rPr>
              <a:t>X</a:t>
            </a:r>
            <a:r>
              <a:rPr lang="nl-BE" sz="1400" dirty="0" smtClean="0">
                <a:sym typeface="Euclid Math Two" pitchFamily="18" charset="2"/>
              </a:rPr>
              <a:t>)</a:t>
            </a:r>
          </a:p>
          <a:p>
            <a:pPr eaLnBrk="1" hangingPunct="1">
              <a:buFontTx/>
              <a:buNone/>
            </a:pPr>
            <a:r>
              <a:rPr lang="nl-BE" sz="1400" dirty="0" smtClean="0">
                <a:sym typeface="Euclid Math Two" pitchFamily="18" charset="2"/>
              </a:rPr>
              <a:t>		P</a:t>
            </a:r>
            <a:r>
              <a:rPr lang="nl-BE" sz="1400" baseline="-25000" dirty="0" smtClean="0">
                <a:sym typeface="Euclid Math Two" pitchFamily="18" charset="2"/>
              </a:rPr>
              <a:t>L</a:t>
            </a:r>
            <a:r>
              <a:rPr lang="nl-BE" sz="1400" dirty="0" smtClean="0">
                <a:sym typeface="Euclid Math Two" pitchFamily="18" charset="2"/>
              </a:rPr>
              <a:t>(Z</a:t>
            </a:r>
            <a:r>
              <a:rPr lang="nl-BE" sz="1400" baseline="-25000" dirty="0" smtClean="0">
                <a:sym typeface="Euclid Math Two" pitchFamily="18" charset="2"/>
              </a:rPr>
              <a:t>X</a:t>
            </a:r>
            <a:r>
              <a:rPr lang="nl-BE" sz="1400" dirty="0" smtClean="0">
                <a:sym typeface="Euclid Math Two" pitchFamily="18" charset="2"/>
              </a:rPr>
              <a:t>) = </a:t>
            </a:r>
            <a:r>
              <a:rPr lang="nl-BE" sz="1400" dirty="0" err="1" smtClean="0">
                <a:sym typeface="Euclid Math Two" pitchFamily="18" charset="2"/>
              </a:rPr>
              <a:t>linkeroverschrijdingskans</a:t>
            </a:r>
            <a:r>
              <a:rPr lang="nl-BE" sz="1400" dirty="0" smtClean="0">
                <a:sym typeface="Euclid Math Two" pitchFamily="18" charset="2"/>
              </a:rPr>
              <a:t> of P(Z ≤ Z</a:t>
            </a:r>
            <a:r>
              <a:rPr lang="nl-BE" sz="1400" baseline="-25000" dirty="0" smtClean="0">
                <a:sym typeface="Euclid Math Two" pitchFamily="18" charset="2"/>
              </a:rPr>
              <a:t>X</a:t>
            </a:r>
            <a:r>
              <a:rPr lang="nl-BE" sz="1400" dirty="0" smtClean="0">
                <a:sym typeface="Euclid Math Two" pitchFamily="18" charset="2"/>
              </a:rPr>
              <a:t>)</a:t>
            </a:r>
          </a:p>
          <a:p>
            <a:pPr eaLnBrk="1" hangingPunct="1">
              <a:buFontTx/>
              <a:buNone/>
            </a:pPr>
            <a:endParaRPr lang="nl-BE" sz="1400" dirty="0" smtClean="0">
              <a:sym typeface="Euclid Math Two" pitchFamily="18" charset="2"/>
            </a:endParaRPr>
          </a:p>
          <a:p>
            <a:pPr lvl="2" eaLnBrk="1" hangingPunct="1">
              <a:buFontTx/>
              <a:buNone/>
            </a:pPr>
            <a:r>
              <a:rPr lang="nl-BE" sz="1600" dirty="0" smtClean="0">
                <a:sym typeface="Euclid Math Two" pitchFamily="18" charset="2"/>
              </a:rPr>
              <a:t>H1: steekproefgemiddelde is groter dan </a:t>
            </a:r>
            <a:r>
              <a:rPr lang="en-US" sz="1600" dirty="0" smtClean="0">
                <a:sym typeface="Euclid Math Two" pitchFamily="18" charset="2"/>
              </a:rPr>
              <a:t>µ</a:t>
            </a:r>
          </a:p>
          <a:p>
            <a:pPr lvl="2" eaLnBrk="1" hangingPunct="1">
              <a:buFontTx/>
              <a:buNone/>
            </a:pPr>
            <a:r>
              <a:rPr lang="nl-BE" sz="1600" dirty="0" smtClean="0">
                <a:sym typeface="Wingdings" pitchFamily="2" charset="2"/>
              </a:rPr>
              <a:t> </a:t>
            </a:r>
            <a:r>
              <a:rPr lang="nl-BE" sz="1600" dirty="0" smtClean="0">
                <a:sym typeface="Euclid Math Two" pitchFamily="18" charset="2"/>
              </a:rPr>
              <a:t>H0 verwerpen als P</a:t>
            </a:r>
            <a:r>
              <a:rPr lang="nl-BE" sz="1600" baseline="-25000" dirty="0" smtClean="0">
                <a:sym typeface="Euclid Math Two" pitchFamily="18" charset="2"/>
              </a:rPr>
              <a:t>R</a:t>
            </a:r>
            <a:r>
              <a:rPr lang="nl-BE" sz="1600" dirty="0" smtClean="0">
                <a:sym typeface="Euclid Math Two" pitchFamily="18" charset="2"/>
              </a:rPr>
              <a:t>(Z</a:t>
            </a:r>
            <a:r>
              <a:rPr lang="nl-BE" sz="1600" baseline="-25000" dirty="0" smtClean="0">
                <a:sym typeface="Euclid Math Two" pitchFamily="18" charset="2"/>
              </a:rPr>
              <a:t>X</a:t>
            </a:r>
            <a:r>
              <a:rPr lang="nl-BE" sz="1600" dirty="0" smtClean="0">
                <a:sym typeface="Euclid Math Two" pitchFamily="18" charset="2"/>
              </a:rPr>
              <a:t>) &lt; </a:t>
            </a:r>
            <a:r>
              <a:rPr lang="nl-BE" sz="1600" b="1" dirty="0" smtClean="0">
                <a:sym typeface="Symbol" pitchFamily="18" charset="2"/>
              </a:rPr>
              <a:t></a:t>
            </a:r>
          </a:p>
          <a:p>
            <a:pPr lvl="2" eaLnBrk="1" hangingPunct="1">
              <a:buFontTx/>
              <a:buNone/>
            </a:pPr>
            <a:endParaRPr lang="nl-BE" sz="1600" dirty="0" smtClean="0">
              <a:sym typeface="Euclid Math Two" pitchFamily="18" charset="2"/>
            </a:endParaRPr>
          </a:p>
          <a:p>
            <a:pPr lvl="2" eaLnBrk="1" hangingPunct="1">
              <a:buFontTx/>
              <a:buNone/>
            </a:pPr>
            <a:r>
              <a:rPr lang="nl-BE" sz="1600" dirty="0" smtClean="0">
                <a:sym typeface="Euclid Math Two" pitchFamily="18" charset="2"/>
              </a:rPr>
              <a:t>H1: steekproefgemiddelde is kleiner dan </a:t>
            </a:r>
            <a:r>
              <a:rPr lang="en-US" sz="1600" dirty="0" smtClean="0">
                <a:sym typeface="Euclid Math Two" pitchFamily="18" charset="2"/>
              </a:rPr>
              <a:t>µ</a:t>
            </a:r>
          </a:p>
          <a:p>
            <a:pPr lvl="2" eaLnBrk="1" hangingPunct="1">
              <a:buFontTx/>
              <a:buNone/>
            </a:pPr>
            <a:r>
              <a:rPr lang="nl-BE" sz="1600" dirty="0" smtClean="0">
                <a:sym typeface="Wingdings" pitchFamily="2" charset="2"/>
              </a:rPr>
              <a:t> </a:t>
            </a:r>
            <a:r>
              <a:rPr lang="nl-BE" sz="1600" dirty="0" smtClean="0">
                <a:sym typeface="Euclid Math Two" pitchFamily="18" charset="2"/>
              </a:rPr>
              <a:t>H0 verwerpen als P</a:t>
            </a:r>
            <a:r>
              <a:rPr lang="nl-BE" sz="1600" baseline="-25000" dirty="0" smtClean="0">
                <a:sym typeface="Euclid Math Two" pitchFamily="18" charset="2"/>
              </a:rPr>
              <a:t>L</a:t>
            </a:r>
            <a:r>
              <a:rPr lang="nl-BE" sz="1600" dirty="0" smtClean="0">
                <a:sym typeface="Euclid Math Two" pitchFamily="18" charset="2"/>
              </a:rPr>
              <a:t>(Z</a:t>
            </a:r>
            <a:r>
              <a:rPr lang="nl-BE" sz="1600" baseline="-25000" dirty="0" smtClean="0">
                <a:sym typeface="Euclid Math Two" pitchFamily="18" charset="2"/>
              </a:rPr>
              <a:t>X</a:t>
            </a:r>
            <a:r>
              <a:rPr lang="nl-BE" sz="1600" dirty="0" smtClean="0">
                <a:sym typeface="Euclid Math Two" pitchFamily="18" charset="2"/>
              </a:rPr>
              <a:t>) &lt; </a:t>
            </a:r>
            <a:r>
              <a:rPr lang="nl-BE" sz="1600" b="1" dirty="0" smtClean="0">
                <a:sym typeface="Symbol" pitchFamily="18" charset="2"/>
              </a:rPr>
              <a:t></a:t>
            </a:r>
          </a:p>
          <a:p>
            <a:pPr lvl="2" eaLnBrk="1" hangingPunct="1">
              <a:buFontTx/>
              <a:buNone/>
            </a:pPr>
            <a:endParaRPr lang="nl-BE" sz="1600" dirty="0" smtClean="0">
              <a:sym typeface="Euclid Math Two" pitchFamily="18" charset="2"/>
            </a:endParaRPr>
          </a:p>
          <a:p>
            <a:pPr lvl="2" eaLnBrk="1" hangingPunct="1">
              <a:buFontTx/>
              <a:buNone/>
            </a:pPr>
            <a:r>
              <a:rPr lang="nl-BE" sz="1600" dirty="0" smtClean="0">
                <a:sym typeface="Euclid Math Two" pitchFamily="18" charset="2"/>
              </a:rPr>
              <a:t>H1: steekproefgemiddelde is niet gelijk aan </a:t>
            </a:r>
            <a:r>
              <a:rPr lang="en-US" sz="1600" dirty="0" smtClean="0">
                <a:sym typeface="Euclid Math Two" pitchFamily="18" charset="2"/>
              </a:rPr>
              <a:t>µ</a:t>
            </a:r>
          </a:p>
          <a:p>
            <a:pPr lvl="2" eaLnBrk="1" hangingPunct="1">
              <a:buFontTx/>
              <a:buNone/>
            </a:pPr>
            <a:r>
              <a:rPr lang="nl-BE" sz="1600" dirty="0" smtClean="0">
                <a:sym typeface="Wingdings" pitchFamily="2" charset="2"/>
              </a:rPr>
              <a:t> als X &lt; </a:t>
            </a:r>
            <a:r>
              <a:rPr lang="en-US" sz="1600" dirty="0" smtClean="0">
                <a:sym typeface="Euclid Math Two" pitchFamily="18" charset="2"/>
              </a:rPr>
              <a:t>µ </a:t>
            </a:r>
            <a:r>
              <a:rPr lang="en-US" sz="1600" dirty="0" err="1" smtClean="0">
                <a:sym typeface="Euclid Math Two" pitchFamily="18" charset="2"/>
              </a:rPr>
              <a:t>wordt</a:t>
            </a:r>
            <a:r>
              <a:rPr lang="en-US" sz="1600" dirty="0" smtClean="0">
                <a:sym typeface="Euclid Math Two" pitchFamily="18" charset="2"/>
              </a:rPr>
              <a:t> H0 </a:t>
            </a:r>
            <a:r>
              <a:rPr lang="en-US" sz="1600" dirty="0" err="1" smtClean="0">
                <a:sym typeface="Euclid Math Two" pitchFamily="18" charset="2"/>
              </a:rPr>
              <a:t>verworpen</a:t>
            </a:r>
            <a:r>
              <a:rPr lang="en-US" sz="1600" dirty="0" smtClean="0">
                <a:sym typeface="Euclid Math Two" pitchFamily="18" charset="2"/>
              </a:rPr>
              <a:t> </a:t>
            </a:r>
            <a:r>
              <a:rPr lang="en-US" sz="1600" dirty="0" err="1" smtClean="0">
                <a:sym typeface="Euclid Math Two" pitchFamily="18" charset="2"/>
              </a:rPr>
              <a:t>als</a:t>
            </a:r>
            <a:r>
              <a:rPr lang="en-US" sz="1600" dirty="0" smtClean="0">
                <a:sym typeface="Euclid Math Two" pitchFamily="18" charset="2"/>
              </a:rPr>
              <a:t> 2</a:t>
            </a:r>
            <a:r>
              <a:rPr lang="nl-BE" sz="1600" dirty="0" smtClean="0">
                <a:sym typeface="Euclid Math Two" pitchFamily="18" charset="2"/>
              </a:rPr>
              <a:t>P</a:t>
            </a:r>
            <a:r>
              <a:rPr lang="nl-BE" sz="1600" baseline="-25000" dirty="0" smtClean="0">
                <a:sym typeface="Euclid Math Two" pitchFamily="18" charset="2"/>
              </a:rPr>
              <a:t>L</a:t>
            </a:r>
            <a:r>
              <a:rPr lang="nl-BE" sz="1600" dirty="0" smtClean="0">
                <a:sym typeface="Euclid Math Two" pitchFamily="18" charset="2"/>
              </a:rPr>
              <a:t>(Z</a:t>
            </a:r>
            <a:r>
              <a:rPr lang="nl-BE" sz="1600" baseline="-25000" dirty="0" smtClean="0">
                <a:sym typeface="Euclid Math Two" pitchFamily="18" charset="2"/>
              </a:rPr>
              <a:t>X</a:t>
            </a:r>
            <a:r>
              <a:rPr lang="nl-BE" sz="1600" dirty="0" smtClean="0">
                <a:sym typeface="Euclid Math Two" pitchFamily="18" charset="2"/>
              </a:rPr>
              <a:t>) &lt; </a:t>
            </a:r>
            <a:r>
              <a:rPr lang="nl-BE" sz="1600" b="1" dirty="0" smtClean="0">
                <a:sym typeface="Symbol" pitchFamily="18" charset="2"/>
              </a:rPr>
              <a:t></a:t>
            </a:r>
            <a:r>
              <a:rPr lang="en-US" sz="1600" dirty="0" smtClean="0">
                <a:sym typeface="Euclid Math Two" pitchFamily="18" charset="2"/>
              </a:rPr>
              <a:t> </a:t>
            </a:r>
          </a:p>
          <a:p>
            <a:pPr lvl="2" eaLnBrk="1" hangingPunct="1">
              <a:buFontTx/>
              <a:buNone/>
            </a:pPr>
            <a:r>
              <a:rPr lang="nl-BE" sz="1600" dirty="0" smtClean="0">
                <a:sym typeface="Wingdings" pitchFamily="2" charset="2"/>
              </a:rPr>
              <a:t> als X &gt; </a:t>
            </a:r>
            <a:r>
              <a:rPr lang="en-US" sz="1600" dirty="0" smtClean="0">
                <a:sym typeface="Euclid Math Two" pitchFamily="18" charset="2"/>
              </a:rPr>
              <a:t>µ </a:t>
            </a:r>
            <a:r>
              <a:rPr lang="en-US" sz="1600" dirty="0" err="1" smtClean="0">
                <a:sym typeface="Euclid Math Two" pitchFamily="18" charset="2"/>
              </a:rPr>
              <a:t>wordt</a:t>
            </a:r>
            <a:r>
              <a:rPr lang="en-US" sz="1600" dirty="0" smtClean="0">
                <a:sym typeface="Euclid Math Two" pitchFamily="18" charset="2"/>
              </a:rPr>
              <a:t> H0 </a:t>
            </a:r>
            <a:r>
              <a:rPr lang="en-US" sz="1600" dirty="0" err="1" smtClean="0">
                <a:sym typeface="Euclid Math Two" pitchFamily="18" charset="2"/>
              </a:rPr>
              <a:t>verworpen</a:t>
            </a:r>
            <a:r>
              <a:rPr lang="en-US" sz="1600" dirty="0" smtClean="0">
                <a:sym typeface="Euclid Math Two" pitchFamily="18" charset="2"/>
              </a:rPr>
              <a:t> </a:t>
            </a:r>
            <a:r>
              <a:rPr lang="en-US" sz="1600" dirty="0" err="1" smtClean="0">
                <a:sym typeface="Euclid Math Two" pitchFamily="18" charset="2"/>
              </a:rPr>
              <a:t>als</a:t>
            </a:r>
            <a:r>
              <a:rPr lang="en-US" sz="1600" dirty="0" smtClean="0">
                <a:sym typeface="Euclid Math Two" pitchFamily="18" charset="2"/>
              </a:rPr>
              <a:t> 2</a:t>
            </a:r>
            <a:r>
              <a:rPr lang="nl-BE" sz="1600" dirty="0" smtClean="0">
                <a:sym typeface="Euclid Math Two" pitchFamily="18" charset="2"/>
              </a:rPr>
              <a:t>P</a:t>
            </a:r>
            <a:r>
              <a:rPr lang="nl-BE" sz="1600" baseline="-25000" dirty="0" smtClean="0">
                <a:sym typeface="Euclid Math Two" pitchFamily="18" charset="2"/>
              </a:rPr>
              <a:t>R</a:t>
            </a:r>
            <a:r>
              <a:rPr lang="nl-BE" sz="1600" dirty="0" smtClean="0">
                <a:sym typeface="Euclid Math Two" pitchFamily="18" charset="2"/>
              </a:rPr>
              <a:t>(Z</a:t>
            </a:r>
            <a:r>
              <a:rPr lang="nl-BE" sz="1600" baseline="-25000" dirty="0" smtClean="0">
                <a:sym typeface="Euclid Math Two" pitchFamily="18" charset="2"/>
              </a:rPr>
              <a:t>X</a:t>
            </a:r>
            <a:r>
              <a:rPr lang="nl-BE" sz="1600" dirty="0" smtClean="0">
                <a:sym typeface="Euclid Math Two" pitchFamily="18" charset="2"/>
              </a:rPr>
              <a:t>) </a:t>
            </a:r>
            <a:r>
              <a:rPr lang="nl-BE" sz="1600" b="1" dirty="0" smtClean="0">
                <a:sym typeface="Euclid Math Two" pitchFamily="18" charset="2"/>
              </a:rPr>
              <a:t>&lt;</a:t>
            </a:r>
            <a:r>
              <a:rPr lang="nl-BE" sz="1600" dirty="0" smtClean="0">
                <a:sym typeface="Euclid Math Two" pitchFamily="18" charset="2"/>
              </a:rPr>
              <a:t> </a:t>
            </a:r>
            <a:r>
              <a:rPr lang="nl-BE" sz="1600" b="1" dirty="0" smtClean="0">
                <a:sym typeface="Symbol" pitchFamily="18" charset="2"/>
              </a:rPr>
              <a:t></a:t>
            </a:r>
          </a:p>
        </p:txBody>
      </p:sp>
      <p:sp>
        <p:nvSpPr>
          <p:cNvPr id="39939" name="Rectangle 2"/>
          <p:cNvSpPr>
            <a:spLocks noGrp="1" noChangeArrowheads="1"/>
          </p:cNvSpPr>
          <p:nvPr>
            <p:ph type="title"/>
          </p:nvPr>
        </p:nvSpPr>
        <p:spPr/>
        <p:txBody>
          <a:bodyPr/>
          <a:lstStyle/>
          <a:p>
            <a:pPr eaLnBrk="1" hangingPunct="1"/>
            <a:r>
              <a:rPr lang="nl-BE" smtClean="0"/>
              <a:t>Hypothesetoetsing</a:t>
            </a:r>
            <a:endParaRPr lang="en-US" smtClean="0"/>
          </a:p>
        </p:txBody>
      </p:sp>
      <p:sp>
        <p:nvSpPr>
          <p:cNvPr id="39940"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FD49413E-9FC1-473A-979B-455234E48F1D}" type="slidenum">
              <a:rPr lang="en-US" smtClean="0"/>
              <a:pPr/>
              <a:t>34</a:t>
            </a:fld>
            <a:endParaRPr lang="en-US" smtClean="0"/>
          </a:p>
        </p:txBody>
      </p:sp>
      <p:sp>
        <p:nvSpPr>
          <p:cNvPr id="7" name="Rechthoek 6"/>
          <p:cNvSpPr/>
          <p:nvPr/>
        </p:nvSpPr>
        <p:spPr>
          <a:xfrm>
            <a:off x="1000125" y="2857500"/>
            <a:ext cx="5500688" cy="2928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eaLnBrk="1" hangingPunct="1">
              <a:buFontTx/>
              <a:buNone/>
            </a:pPr>
            <a:endParaRPr lang="nl-BE" sz="2000" dirty="0" smtClean="0"/>
          </a:p>
        </p:txBody>
      </p:sp>
      <p:sp>
        <p:nvSpPr>
          <p:cNvPr id="49155" name="Rectangle 2"/>
          <p:cNvSpPr>
            <a:spLocks noGrp="1" noChangeArrowheads="1"/>
          </p:cNvSpPr>
          <p:nvPr>
            <p:ph type="title"/>
          </p:nvPr>
        </p:nvSpPr>
        <p:spPr/>
        <p:txBody>
          <a:bodyPr/>
          <a:lstStyle/>
          <a:p>
            <a:pPr eaLnBrk="1" hangingPunct="1"/>
            <a:r>
              <a:rPr lang="nl-BE" smtClean="0"/>
              <a:t>Eén- of tweezijdig?</a:t>
            </a:r>
            <a:endParaRPr lang="en-US" smtClean="0"/>
          </a:p>
        </p:txBody>
      </p:sp>
      <p:sp>
        <p:nvSpPr>
          <p:cNvPr id="49156"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67644E60-3DD1-466D-8794-871F2E634869}" type="slidenum">
              <a:rPr lang="en-US" smtClean="0"/>
              <a:pPr/>
              <a:t>35</a:t>
            </a:fld>
            <a:endParaRPr lang="en-US" smtClean="0"/>
          </a:p>
        </p:txBody>
      </p:sp>
      <p:graphicFrame>
        <p:nvGraphicFramePr>
          <p:cNvPr id="5" name="Diagram 4"/>
          <p:cNvGraphicFramePr/>
          <p:nvPr>
            <p:extLst>
              <p:ext uri="{D42A27DB-BD31-4B8C-83A1-F6EECF244321}">
                <p14:modId xmlns:p14="http://schemas.microsoft.com/office/powerpoint/2010/main" val="8847077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marL="381000" indent="-381000" eaLnBrk="1" hangingPunct="1">
              <a:lnSpc>
                <a:spcPct val="80000"/>
              </a:lnSpc>
              <a:buFontTx/>
              <a:buNone/>
            </a:pPr>
            <a:r>
              <a:rPr lang="nl-BE" sz="2000" dirty="0" smtClean="0"/>
              <a:t>De keuze kan bepalend zijn voor significantie!</a:t>
            </a:r>
          </a:p>
          <a:p>
            <a:pPr marL="381000" indent="-381000" eaLnBrk="1" hangingPunct="1">
              <a:lnSpc>
                <a:spcPct val="80000"/>
              </a:lnSpc>
            </a:pPr>
            <a:endParaRPr lang="nl-BE" sz="2000" dirty="0" smtClean="0"/>
          </a:p>
          <a:p>
            <a:pPr marL="838200" lvl="1" indent="-381000" eaLnBrk="1" hangingPunct="1">
              <a:lnSpc>
                <a:spcPct val="80000"/>
              </a:lnSpc>
              <a:buFontTx/>
              <a:buNone/>
            </a:pPr>
            <a:r>
              <a:rPr lang="nl-BE" sz="1800" i="1" dirty="0" smtClean="0"/>
              <a:t>Populariteit van docenten statistiek is in populatie normaal verdeeld met µ = 100 en </a:t>
            </a:r>
            <a:r>
              <a:rPr lang="el-GR" sz="1800" i="1" dirty="0" smtClean="0"/>
              <a:t>σ</a:t>
            </a:r>
            <a:r>
              <a:rPr lang="nl-BE" sz="1800" i="1" dirty="0" smtClean="0"/>
              <a:t> = 15. </a:t>
            </a:r>
          </a:p>
          <a:p>
            <a:pPr marL="838200" lvl="1" indent="-381000" eaLnBrk="1" hangingPunct="1">
              <a:lnSpc>
                <a:spcPct val="80000"/>
              </a:lnSpc>
              <a:buFontTx/>
              <a:buNone/>
            </a:pPr>
            <a:endParaRPr lang="nl-BE" sz="1800" i="1" dirty="0" smtClean="0"/>
          </a:p>
          <a:p>
            <a:pPr marL="838200" lvl="1" indent="-381000" eaLnBrk="1" hangingPunct="1">
              <a:lnSpc>
                <a:spcPct val="80000"/>
              </a:lnSpc>
              <a:buFontTx/>
              <a:buNone/>
            </a:pPr>
            <a:r>
              <a:rPr lang="nl-BE" sz="1800" i="1" dirty="0" smtClean="0"/>
              <a:t>Onderzoekshypothese:</a:t>
            </a:r>
          </a:p>
          <a:p>
            <a:pPr marL="838200" lvl="1" indent="-381000" eaLnBrk="1" hangingPunct="1">
              <a:lnSpc>
                <a:spcPct val="80000"/>
              </a:lnSpc>
              <a:buFontTx/>
              <a:buAutoNum type="arabicPeriod"/>
            </a:pPr>
            <a:r>
              <a:rPr lang="nl-BE" sz="1800" i="1" dirty="0" smtClean="0"/>
              <a:t>door doorgedreven training en complete </a:t>
            </a:r>
            <a:r>
              <a:rPr lang="nl-BE" sz="1800" i="1" dirty="0" err="1" smtClean="0"/>
              <a:t>restyling</a:t>
            </a:r>
            <a:r>
              <a:rPr lang="nl-BE" sz="1800" i="1" dirty="0" smtClean="0"/>
              <a:t> kan de populariteitsscore </a:t>
            </a:r>
            <a:r>
              <a:rPr lang="nl-BE" sz="1800" i="1" u="sng" dirty="0" smtClean="0"/>
              <a:t>stijgen</a:t>
            </a:r>
            <a:r>
              <a:rPr lang="nl-BE" sz="1800" i="1" dirty="0" smtClean="0"/>
              <a:t> (= eenzijdig).</a:t>
            </a:r>
          </a:p>
          <a:p>
            <a:pPr marL="838200" lvl="1" indent="-381000" eaLnBrk="1" hangingPunct="1">
              <a:lnSpc>
                <a:spcPct val="80000"/>
              </a:lnSpc>
              <a:buFontTx/>
              <a:buNone/>
            </a:pPr>
            <a:r>
              <a:rPr lang="nl-BE" sz="1800" i="1" dirty="0" smtClean="0"/>
              <a:t>of:</a:t>
            </a:r>
          </a:p>
          <a:p>
            <a:pPr marL="838200" lvl="1" indent="-381000" eaLnBrk="1" hangingPunct="1">
              <a:lnSpc>
                <a:spcPct val="80000"/>
              </a:lnSpc>
              <a:buFontTx/>
              <a:buAutoNum type="arabicPeriod" startAt="2"/>
            </a:pPr>
            <a:r>
              <a:rPr lang="nl-BE" sz="1800" i="1" dirty="0" smtClean="0"/>
              <a:t>door doorgedreven training en complete </a:t>
            </a:r>
            <a:r>
              <a:rPr lang="nl-BE" sz="1800" i="1" dirty="0" err="1" smtClean="0"/>
              <a:t>restyling</a:t>
            </a:r>
            <a:r>
              <a:rPr lang="nl-BE" sz="1800" i="1" dirty="0" smtClean="0"/>
              <a:t> kan de populariteitsscore </a:t>
            </a:r>
            <a:r>
              <a:rPr lang="nl-BE" sz="1800" i="1" u="sng" dirty="0" smtClean="0"/>
              <a:t>veranderen</a:t>
            </a:r>
            <a:r>
              <a:rPr lang="nl-BE" sz="1800" i="1" dirty="0" smtClean="0"/>
              <a:t> (= tweezijdig).</a:t>
            </a:r>
          </a:p>
          <a:p>
            <a:pPr marL="838200" lvl="1" indent="-381000" eaLnBrk="1" hangingPunct="1">
              <a:lnSpc>
                <a:spcPct val="80000"/>
              </a:lnSpc>
              <a:buFontTx/>
              <a:buNone/>
            </a:pPr>
            <a:endParaRPr lang="nl-BE" sz="1800" i="1" dirty="0" smtClean="0"/>
          </a:p>
          <a:p>
            <a:pPr marL="838200" lvl="1" indent="-381000" eaLnBrk="1" hangingPunct="1">
              <a:lnSpc>
                <a:spcPct val="80000"/>
              </a:lnSpc>
              <a:buFontTx/>
              <a:buNone/>
            </a:pPr>
            <a:r>
              <a:rPr lang="nl-BE" sz="1800" i="1" dirty="0" smtClean="0"/>
              <a:t>25 docenten worden getraind. Populariteitsscore na training in deze steekproef = 105.</a:t>
            </a:r>
          </a:p>
        </p:txBody>
      </p:sp>
      <p:sp>
        <p:nvSpPr>
          <p:cNvPr id="50179" name="Rectangle 2"/>
          <p:cNvSpPr>
            <a:spLocks noGrp="1" noChangeArrowheads="1"/>
          </p:cNvSpPr>
          <p:nvPr>
            <p:ph type="title"/>
          </p:nvPr>
        </p:nvSpPr>
        <p:spPr/>
        <p:txBody>
          <a:bodyPr/>
          <a:lstStyle/>
          <a:p>
            <a:pPr eaLnBrk="1" hangingPunct="1"/>
            <a:r>
              <a:rPr lang="nl-BE" smtClean="0"/>
              <a:t>Eén- of tweezijdig?</a:t>
            </a:r>
            <a:endParaRPr lang="en-US" smtClean="0"/>
          </a:p>
        </p:txBody>
      </p:sp>
      <p:sp>
        <p:nvSpPr>
          <p:cNvPr id="50180"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04716FC9-264E-4C34-88AA-24D4D2688BFB}" type="slidenum">
              <a:rPr lang="en-US" smtClean="0"/>
              <a:pPr/>
              <a:t>36</a:t>
            </a:fld>
            <a:endParaRPr lang="en-US" smtClean="0"/>
          </a:p>
        </p:txBody>
      </p:sp>
      <p:pic>
        <p:nvPicPr>
          <p:cNvPr id="50182" name="Picture 4" descr="ex"/>
          <p:cNvPicPr>
            <a:picLocks noChangeAspect="1" noChangeArrowheads="1"/>
          </p:cNvPicPr>
          <p:nvPr/>
        </p:nvPicPr>
        <p:blipFill>
          <a:blip r:embed="rId2" cstate="print"/>
          <a:srcRect/>
          <a:stretch>
            <a:fillRect/>
          </a:stretch>
        </p:blipFill>
        <p:spPr bwMode="auto">
          <a:xfrm>
            <a:off x="0" y="2349500"/>
            <a:ext cx="684213" cy="684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lvl="1" eaLnBrk="1" hangingPunct="1">
              <a:buFontTx/>
              <a:buNone/>
            </a:pPr>
            <a:r>
              <a:rPr lang="nl-BE" sz="2000" i="1" dirty="0" smtClean="0"/>
              <a:t>1. </a:t>
            </a:r>
            <a:r>
              <a:rPr lang="nl-BE" sz="2000" b="1" i="1" dirty="0" smtClean="0">
                <a:solidFill>
                  <a:srgbClr val="FF0000"/>
                </a:solidFill>
              </a:rPr>
              <a:t>Rechtseenzijdig</a:t>
            </a:r>
            <a:r>
              <a:rPr lang="nl-BE" sz="2000" i="1" dirty="0" smtClean="0"/>
              <a:t> toetsen:</a:t>
            </a:r>
          </a:p>
          <a:p>
            <a:pPr lvl="1" eaLnBrk="1" hangingPunct="1">
              <a:buFontTx/>
              <a:buNone/>
            </a:pPr>
            <a:r>
              <a:rPr lang="nl-BE" sz="2000" i="1" dirty="0" smtClean="0"/>
              <a:t>H0: µ ≤ 100</a:t>
            </a:r>
          </a:p>
          <a:p>
            <a:pPr lvl="1" eaLnBrk="1" hangingPunct="1">
              <a:buFontTx/>
              <a:buNone/>
            </a:pPr>
            <a:r>
              <a:rPr lang="nl-BE" sz="2000" i="1" dirty="0" smtClean="0"/>
              <a:t>H1: µ &gt; 100</a:t>
            </a:r>
          </a:p>
          <a:p>
            <a:pPr lvl="1" eaLnBrk="1" hangingPunct="1">
              <a:buFontTx/>
              <a:buNone/>
            </a:pPr>
            <a:endParaRPr lang="nl-BE" sz="2000" i="1" dirty="0" smtClean="0"/>
          </a:p>
          <a:p>
            <a:pPr lvl="1" eaLnBrk="1" hangingPunct="1">
              <a:buFontTx/>
              <a:buNone/>
            </a:pPr>
            <a:endParaRPr lang="nl-BE" sz="2000" i="1" dirty="0" smtClean="0"/>
          </a:p>
          <a:p>
            <a:pPr lvl="1" eaLnBrk="1" hangingPunct="1">
              <a:buFontTx/>
              <a:buNone/>
            </a:pPr>
            <a:endParaRPr lang="nl-BE" sz="2000" i="1" dirty="0" smtClean="0"/>
          </a:p>
          <a:p>
            <a:pPr lvl="1" eaLnBrk="1" hangingPunct="1">
              <a:buFontTx/>
              <a:buNone/>
            </a:pPr>
            <a:endParaRPr lang="pt-BR" sz="2000" i="1" dirty="0" smtClean="0"/>
          </a:p>
          <a:p>
            <a:pPr lvl="1" eaLnBrk="1" hangingPunct="1">
              <a:buFontTx/>
              <a:buNone/>
            </a:pPr>
            <a:r>
              <a:rPr lang="pt-BR" sz="2000" i="1" dirty="0" err="1" smtClean="0"/>
              <a:t>Pr</a:t>
            </a:r>
            <a:r>
              <a:rPr lang="pt-BR" sz="2000" i="1" dirty="0" smtClean="0"/>
              <a:t> (1.67) 	= 0.0475                                                                                                  		= 0.048</a:t>
            </a:r>
          </a:p>
          <a:p>
            <a:pPr lvl="1" eaLnBrk="1" hangingPunct="1">
              <a:buFontTx/>
              <a:buNone/>
            </a:pPr>
            <a:endParaRPr lang="nl-BE" sz="2000" i="1" dirty="0" smtClean="0"/>
          </a:p>
          <a:p>
            <a:pPr lvl="1" eaLnBrk="1" hangingPunct="1">
              <a:buFontTx/>
              <a:buNone/>
            </a:pPr>
            <a:r>
              <a:rPr lang="nl-NL" sz="2000" i="1" dirty="0" smtClean="0"/>
              <a:t>Is 0.048 ≤ 0.05?</a:t>
            </a:r>
          </a:p>
          <a:p>
            <a:pPr lvl="1" eaLnBrk="1" hangingPunct="1">
              <a:buFontTx/>
              <a:buNone/>
            </a:pPr>
            <a:r>
              <a:rPr lang="nl-NL" sz="2000" i="1" dirty="0" smtClean="0"/>
              <a:t>		-&gt; ja, dus verwerp H0 µ ≤ 100</a:t>
            </a:r>
          </a:p>
          <a:p>
            <a:pPr lvl="1" eaLnBrk="1" hangingPunct="1">
              <a:buFontTx/>
              <a:buNone/>
            </a:pPr>
            <a:endParaRPr lang="nl-BE" sz="2000" i="1" dirty="0" smtClean="0"/>
          </a:p>
        </p:txBody>
      </p:sp>
      <p:sp>
        <p:nvSpPr>
          <p:cNvPr id="3076" name="Rectangle 2"/>
          <p:cNvSpPr>
            <a:spLocks noGrp="1" noChangeArrowheads="1"/>
          </p:cNvSpPr>
          <p:nvPr>
            <p:ph type="title"/>
          </p:nvPr>
        </p:nvSpPr>
        <p:spPr/>
        <p:txBody>
          <a:bodyPr/>
          <a:lstStyle/>
          <a:p>
            <a:pPr eaLnBrk="1" hangingPunct="1"/>
            <a:r>
              <a:rPr lang="nl-BE" smtClean="0"/>
              <a:t>Eén- of tweezijdig?</a:t>
            </a:r>
            <a:endParaRPr lang="en-US" smtClean="0"/>
          </a:p>
        </p:txBody>
      </p:sp>
      <p:sp>
        <p:nvSpPr>
          <p:cNvPr id="3077"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21509510-50FB-4524-B8C5-33D20A274335}" type="slidenum">
              <a:rPr lang="en-US" smtClean="0"/>
              <a:pPr/>
              <a:t>37</a:t>
            </a:fld>
            <a:endParaRPr lang="en-US" smtClean="0"/>
          </a:p>
        </p:txBody>
      </p:sp>
      <p:graphicFrame>
        <p:nvGraphicFramePr>
          <p:cNvPr id="3074" name="Object 4"/>
          <p:cNvGraphicFramePr>
            <a:graphicFrameLocks noChangeAspect="1"/>
          </p:cNvGraphicFramePr>
          <p:nvPr/>
        </p:nvGraphicFramePr>
        <p:xfrm>
          <a:off x="827088" y="2636838"/>
          <a:ext cx="4048125" cy="1055687"/>
        </p:xfrm>
        <a:graphic>
          <a:graphicData uri="http://schemas.openxmlformats.org/presentationml/2006/ole">
            <mc:AlternateContent xmlns:mc="http://schemas.openxmlformats.org/markup-compatibility/2006">
              <mc:Choice xmlns:v="urn:schemas-microsoft-com:vml" Requires="v">
                <p:oleObj spid="_x0000_s96293" name="Equation" r:id="rId3" imgW="2336800" imgH="609600" progId="Equation.3">
                  <p:embed/>
                </p:oleObj>
              </mc:Choice>
              <mc:Fallback>
                <p:oleObj name="Equation" r:id="rId3" imgW="23368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636838"/>
                        <a:ext cx="4048125" cy="10556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lvl="1" eaLnBrk="1" hangingPunct="1">
              <a:buFontTx/>
              <a:buNone/>
            </a:pPr>
            <a:r>
              <a:rPr lang="nl-BE" sz="2000" i="1" dirty="0" smtClean="0"/>
              <a:t>2. </a:t>
            </a:r>
            <a:r>
              <a:rPr lang="nl-BE" sz="2000" b="1" i="1" dirty="0" smtClean="0">
                <a:solidFill>
                  <a:srgbClr val="FF0000"/>
                </a:solidFill>
              </a:rPr>
              <a:t>Tweezijdig</a:t>
            </a:r>
            <a:r>
              <a:rPr lang="nl-BE" sz="2000" i="1" dirty="0" smtClean="0"/>
              <a:t> toetsen:</a:t>
            </a:r>
          </a:p>
          <a:p>
            <a:pPr lvl="1" eaLnBrk="1" hangingPunct="1">
              <a:buFontTx/>
              <a:buNone/>
            </a:pPr>
            <a:r>
              <a:rPr lang="nl-BE" sz="2000" i="1" dirty="0" smtClean="0"/>
              <a:t>H0: µ = 100</a:t>
            </a:r>
          </a:p>
          <a:p>
            <a:pPr lvl="1" eaLnBrk="1" hangingPunct="1">
              <a:buFontTx/>
              <a:buNone/>
            </a:pPr>
            <a:r>
              <a:rPr lang="nl-BE" sz="2000" i="1" dirty="0" smtClean="0"/>
              <a:t>H1: µ ≠ 100</a:t>
            </a:r>
          </a:p>
          <a:p>
            <a:pPr lvl="1" eaLnBrk="1" hangingPunct="1">
              <a:buFontTx/>
              <a:buNone/>
            </a:pPr>
            <a:endParaRPr lang="nl-BE" sz="2000" i="1" dirty="0" smtClean="0"/>
          </a:p>
          <a:p>
            <a:pPr lvl="1" eaLnBrk="1" hangingPunct="1">
              <a:buFontTx/>
              <a:buNone/>
            </a:pPr>
            <a:endParaRPr lang="nl-BE" sz="2000" i="1" dirty="0" smtClean="0"/>
          </a:p>
          <a:p>
            <a:pPr lvl="1" eaLnBrk="1" hangingPunct="1">
              <a:buFontTx/>
              <a:buNone/>
            </a:pPr>
            <a:endParaRPr lang="nl-BE" sz="2000" i="1" dirty="0" smtClean="0"/>
          </a:p>
          <a:p>
            <a:pPr lvl="1" eaLnBrk="1" hangingPunct="1">
              <a:buFontTx/>
              <a:buNone/>
            </a:pPr>
            <a:endParaRPr lang="pt-BR" sz="2000" i="1" dirty="0" smtClean="0"/>
          </a:p>
          <a:p>
            <a:pPr lvl="1" eaLnBrk="1" hangingPunct="1">
              <a:buFontTx/>
              <a:buNone/>
            </a:pPr>
            <a:r>
              <a:rPr lang="pt-BR" sz="2000" i="1" dirty="0" smtClean="0"/>
              <a:t>Pd (1.67)=  2 * Pr (1.67) = 2 * 0.0475 = 0.095</a:t>
            </a:r>
          </a:p>
          <a:p>
            <a:pPr lvl="1" eaLnBrk="1" hangingPunct="1">
              <a:buFontTx/>
              <a:buNone/>
            </a:pPr>
            <a:endParaRPr lang="nl-BE" sz="2000" i="1" dirty="0" smtClean="0"/>
          </a:p>
          <a:p>
            <a:pPr lvl="1" eaLnBrk="1" hangingPunct="1">
              <a:buFontTx/>
              <a:buNone/>
            </a:pPr>
            <a:r>
              <a:rPr lang="nl-NL" sz="2000" i="1" dirty="0" smtClean="0"/>
              <a:t>Is 0.095 ≤ 0.05?</a:t>
            </a:r>
          </a:p>
          <a:p>
            <a:pPr lvl="1" eaLnBrk="1" hangingPunct="1">
              <a:buFontTx/>
              <a:buNone/>
            </a:pPr>
            <a:r>
              <a:rPr lang="nl-NL" sz="2000" i="1" dirty="0" smtClean="0"/>
              <a:t>		-&gt; neen,  dus verwerp H0 µ = 100 niet</a:t>
            </a:r>
          </a:p>
          <a:p>
            <a:pPr lvl="1" eaLnBrk="1" hangingPunct="1">
              <a:buFontTx/>
              <a:buNone/>
            </a:pPr>
            <a:endParaRPr lang="nl-BE" sz="2000" i="1" dirty="0" smtClean="0"/>
          </a:p>
        </p:txBody>
      </p:sp>
      <p:sp>
        <p:nvSpPr>
          <p:cNvPr id="4100" name="Rectangle 2"/>
          <p:cNvSpPr>
            <a:spLocks noGrp="1" noChangeArrowheads="1"/>
          </p:cNvSpPr>
          <p:nvPr>
            <p:ph type="title"/>
          </p:nvPr>
        </p:nvSpPr>
        <p:spPr/>
        <p:txBody>
          <a:bodyPr/>
          <a:lstStyle/>
          <a:p>
            <a:pPr eaLnBrk="1" hangingPunct="1"/>
            <a:r>
              <a:rPr lang="nl-BE" smtClean="0"/>
              <a:t>Eén- of tweezijdig?</a:t>
            </a:r>
            <a:endParaRPr lang="en-US" smtClean="0"/>
          </a:p>
        </p:txBody>
      </p:sp>
      <p:sp>
        <p:nvSpPr>
          <p:cNvPr id="4101"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8403429E-E284-433A-A1FC-E2C59D39F39F}" type="slidenum">
              <a:rPr lang="en-US" smtClean="0"/>
              <a:pPr/>
              <a:t>38</a:t>
            </a:fld>
            <a:endParaRPr lang="en-US" smtClean="0"/>
          </a:p>
        </p:txBody>
      </p:sp>
      <p:graphicFrame>
        <p:nvGraphicFramePr>
          <p:cNvPr id="4098" name="Object 4"/>
          <p:cNvGraphicFramePr>
            <a:graphicFrameLocks noChangeAspect="1"/>
          </p:cNvGraphicFramePr>
          <p:nvPr/>
        </p:nvGraphicFramePr>
        <p:xfrm>
          <a:off x="827088" y="2636838"/>
          <a:ext cx="4048125" cy="1055687"/>
        </p:xfrm>
        <a:graphic>
          <a:graphicData uri="http://schemas.openxmlformats.org/presentationml/2006/ole">
            <mc:AlternateContent xmlns:mc="http://schemas.openxmlformats.org/markup-compatibility/2006">
              <mc:Choice xmlns:v="urn:schemas-microsoft-com:vml" Requires="v">
                <p:oleObj spid="_x0000_s97317" name="Equation" r:id="rId3" imgW="2336800" imgH="609600" progId="Equation.3">
                  <p:embed/>
                </p:oleObj>
              </mc:Choice>
              <mc:Fallback>
                <p:oleObj name="Equation" r:id="rId3" imgW="23368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636838"/>
                        <a:ext cx="4048125" cy="10556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normAutofit/>
          </a:bodyPr>
          <a:lstStyle/>
          <a:p>
            <a:pPr eaLnBrk="1" hangingPunct="1">
              <a:buFontTx/>
              <a:buNone/>
            </a:pPr>
            <a:r>
              <a:rPr lang="nl-BE" sz="2000" dirty="0" smtClean="0"/>
              <a:t>In SPSS meestal </a:t>
            </a:r>
            <a:r>
              <a:rPr lang="nl-BE" sz="2000" b="1" dirty="0" smtClean="0">
                <a:solidFill>
                  <a:srgbClr val="FF0000"/>
                </a:solidFill>
              </a:rPr>
              <a:t>tweezijdige</a:t>
            </a:r>
            <a:r>
              <a:rPr lang="nl-BE" sz="2000" dirty="0" smtClean="0">
                <a:solidFill>
                  <a:srgbClr val="FF0000"/>
                </a:solidFill>
              </a:rPr>
              <a:t> </a:t>
            </a:r>
            <a:r>
              <a:rPr lang="nl-BE" sz="2000" dirty="0" smtClean="0"/>
              <a:t>overschrijdingskans!</a:t>
            </a:r>
          </a:p>
        </p:txBody>
      </p:sp>
      <p:sp>
        <p:nvSpPr>
          <p:cNvPr id="51203" name="Rectangle 2"/>
          <p:cNvSpPr>
            <a:spLocks noGrp="1" noChangeArrowheads="1"/>
          </p:cNvSpPr>
          <p:nvPr>
            <p:ph type="title"/>
          </p:nvPr>
        </p:nvSpPr>
        <p:spPr/>
        <p:txBody>
          <a:bodyPr/>
          <a:lstStyle/>
          <a:p>
            <a:pPr eaLnBrk="1" hangingPunct="1"/>
            <a:r>
              <a:rPr lang="nl-BE" smtClean="0"/>
              <a:t>Eén- of tweezijdig?</a:t>
            </a:r>
            <a:endParaRPr lang="en-US" smtClean="0"/>
          </a:p>
        </p:txBody>
      </p:sp>
      <p:sp>
        <p:nvSpPr>
          <p:cNvPr id="5120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8E6FA5D8-A67D-4065-80A6-CED183918AAF}" type="slidenum">
              <a:rPr lang="en-US" smtClean="0"/>
              <a:pPr/>
              <a:t>39</a:t>
            </a:fld>
            <a:endParaRPr lang="en-US" smtClean="0"/>
          </a:p>
        </p:txBody>
      </p:sp>
      <p:pic>
        <p:nvPicPr>
          <p:cNvPr id="51206" name="Picture 6"/>
          <p:cNvPicPr>
            <a:picLocks noChangeAspect="1" noChangeArrowheads="1"/>
          </p:cNvPicPr>
          <p:nvPr/>
        </p:nvPicPr>
        <p:blipFill>
          <a:blip r:embed="rId2" cstate="print"/>
          <a:srcRect/>
          <a:stretch>
            <a:fillRect/>
          </a:stretch>
        </p:blipFill>
        <p:spPr bwMode="auto">
          <a:xfrm>
            <a:off x="7809681" y="260648"/>
            <a:ext cx="866775" cy="552450"/>
          </a:xfrm>
          <a:prstGeom prst="rect">
            <a:avLst/>
          </a:prstGeom>
          <a:noFill/>
          <a:ln w="9525">
            <a:noFill/>
            <a:miter lim="800000"/>
            <a:headEnd/>
            <a:tailEnd/>
          </a:ln>
        </p:spPr>
      </p:pic>
      <p:pic>
        <p:nvPicPr>
          <p:cNvPr id="51207" name="Picture 7"/>
          <p:cNvPicPr>
            <a:picLocks noChangeAspect="1" noChangeArrowheads="1"/>
          </p:cNvPicPr>
          <p:nvPr/>
        </p:nvPicPr>
        <p:blipFill rotWithShape="1">
          <a:blip r:embed="rId3" cstate="print"/>
          <a:srcRect t="3985" b="3990"/>
          <a:stretch/>
        </p:blipFill>
        <p:spPr bwMode="auto">
          <a:xfrm>
            <a:off x="396875" y="1700808"/>
            <a:ext cx="8496300" cy="1935679"/>
          </a:xfrm>
          <a:prstGeom prst="rect">
            <a:avLst/>
          </a:prstGeom>
          <a:noFill/>
          <a:ln w="9525">
            <a:noFill/>
            <a:miter lim="800000"/>
            <a:headEnd/>
            <a:tailEnd/>
          </a:ln>
        </p:spPr>
      </p:pic>
      <p:sp>
        <p:nvSpPr>
          <p:cNvPr id="51208" name="Oval 8"/>
          <p:cNvSpPr>
            <a:spLocks noChangeArrowheads="1"/>
          </p:cNvSpPr>
          <p:nvPr/>
        </p:nvSpPr>
        <p:spPr bwMode="auto">
          <a:xfrm>
            <a:off x="4643438" y="2569067"/>
            <a:ext cx="1081087" cy="504825"/>
          </a:xfrm>
          <a:prstGeom prst="ellipse">
            <a:avLst/>
          </a:prstGeom>
          <a:noFill/>
          <a:ln w="19050" algn="ctr">
            <a:solidFill>
              <a:srgbClr val="FF0000"/>
            </a:solidFill>
            <a:round/>
            <a:headEnd/>
            <a:tailEnd/>
          </a:ln>
        </p:spPr>
        <p:txBody>
          <a:bodyPr wrap="none" anchor="ctr">
            <a:spAutoFit/>
          </a:bodyPr>
          <a:lstStyle/>
          <a:p>
            <a:endParaRPr lang="nl-BE"/>
          </a:p>
        </p:txBody>
      </p:sp>
      <p:sp>
        <p:nvSpPr>
          <p:cNvPr id="2" name="Rounded Rectangle 1"/>
          <p:cNvSpPr/>
          <p:nvPr/>
        </p:nvSpPr>
        <p:spPr>
          <a:xfrm>
            <a:off x="396875" y="3710782"/>
            <a:ext cx="4787106" cy="94235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buNone/>
            </a:pPr>
            <a:r>
              <a:rPr lang="nl-BE" dirty="0" err="1" smtClean="0"/>
              <a:t>éénzijdige</a:t>
            </a:r>
            <a:r>
              <a:rPr lang="nl-BE" dirty="0" smtClean="0"/>
              <a:t> </a:t>
            </a:r>
            <a:r>
              <a:rPr lang="nl-NL" dirty="0"/>
              <a:t>overschrijdingskans nodig? </a:t>
            </a:r>
            <a:endParaRPr lang="nl-NL" dirty="0" smtClean="0"/>
          </a:p>
          <a:p>
            <a:pPr>
              <a:buNone/>
            </a:pPr>
            <a:r>
              <a:rPr lang="nl-NL" dirty="0" smtClean="0"/>
              <a:t>=&gt; </a:t>
            </a:r>
            <a:r>
              <a:rPr lang="nl-NL" dirty="0" err="1" smtClean="0"/>
              <a:t>sig</a:t>
            </a:r>
            <a:r>
              <a:rPr lang="nl-NL" dirty="0" smtClean="0"/>
              <a:t> (2-tailed) / 2 en </a:t>
            </a:r>
            <a:r>
              <a:rPr lang="nl-NL" dirty="0" err="1" smtClean="0"/>
              <a:t>vgl</a:t>
            </a:r>
            <a:r>
              <a:rPr lang="nl-NL" dirty="0" smtClean="0"/>
              <a:t> met </a:t>
            </a:r>
            <a:r>
              <a:rPr lang="nl-NL" dirty="0">
                <a:latin typeface="Arial" pitchFamily="34" charset="0"/>
                <a:cs typeface="Arial" pitchFamily="34" charset="0"/>
              </a:rPr>
              <a:t>α</a:t>
            </a:r>
            <a:r>
              <a:rPr lang="nl-NL" dirty="0" smtClean="0"/>
              <a:t> </a:t>
            </a:r>
            <a:endParaRPr lang="en-US" dirty="0"/>
          </a:p>
        </p:txBody>
      </p:sp>
      <p:sp>
        <p:nvSpPr>
          <p:cNvPr id="9" name="Rounded Rectangle 8"/>
          <p:cNvSpPr/>
          <p:nvPr/>
        </p:nvSpPr>
        <p:spPr>
          <a:xfrm>
            <a:off x="4139952" y="4797152"/>
            <a:ext cx="4895205" cy="10801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buNone/>
            </a:pPr>
            <a:r>
              <a:rPr lang="nl-BE" dirty="0" smtClean="0"/>
              <a:t>tweezijdige </a:t>
            </a:r>
            <a:r>
              <a:rPr lang="nl-NL" dirty="0"/>
              <a:t>overschrijdingskans nodig? </a:t>
            </a:r>
            <a:endParaRPr lang="nl-NL" dirty="0" smtClean="0"/>
          </a:p>
          <a:p>
            <a:pPr>
              <a:buNone/>
            </a:pPr>
            <a:r>
              <a:rPr lang="nl-NL" dirty="0" smtClean="0"/>
              <a:t>=&gt; </a:t>
            </a:r>
            <a:r>
              <a:rPr lang="nl-NL" dirty="0" err="1" smtClean="0"/>
              <a:t>sig</a:t>
            </a:r>
            <a:r>
              <a:rPr lang="nl-NL" dirty="0" smtClean="0"/>
              <a:t> (2-tailed) direct </a:t>
            </a:r>
            <a:r>
              <a:rPr lang="nl-NL" dirty="0" err="1" smtClean="0"/>
              <a:t>vgl</a:t>
            </a:r>
            <a:r>
              <a:rPr lang="nl-NL" dirty="0" smtClean="0"/>
              <a:t> met </a:t>
            </a:r>
            <a:r>
              <a:rPr lang="nl-NL" dirty="0">
                <a:latin typeface="Arial" pitchFamily="34" charset="0"/>
                <a:cs typeface="Arial" pitchFamily="34" charset="0"/>
              </a:rPr>
              <a:t>α</a:t>
            </a:r>
            <a:r>
              <a:rPr lang="nl-NL" dirty="0" smtClean="0"/>
              <a:t> </a:t>
            </a:r>
            <a:endParaRPr lang="en-US" dirty="0"/>
          </a:p>
        </p:txBody>
      </p:sp>
      <p:cxnSp>
        <p:nvCxnSpPr>
          <p:cNvPr id="4" name="Straight Arrow Connector 3"/>
          <p:cNvCxnSpPr>
            <a:stCxn id="51208" idx="3"/>
            <a:endCxn id="51207" idx="2"/>
          </p:cNvCxnSpPr>
          <p:nvPr/>
        </p:nvCxnSpPr>
        <p:spPr>
          <a:xfrm flipH="1">
            <a:off x="4645025" y="2999962"/>
            <a:ext cx="156735" cy="6365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51208" idx="5"/>
            <a:endCxn id="9" idx="0"/>
          </p:cNvCxnSpPr>
          <p:nvPr/>
        </p:nvCxnSpPr>
        <p:spPr>
          <a:xfrm>
            <a:off x="5566203" y="2999962"/>
            <a:ext cx="1021352" cy="179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normAutofit/>
          </a:bodyPr>
          <a:lstStyle/>
          <a:p>
            <a:pPr eaLnBrk="1" hangingPunct="1">
              <a:buFontTx/>
              <a:buNone/>
            </a:pPr>
            <a:endParaRPr lang="nl-NL" sz="1800" dirty="0" smtClean="0"/>
          </a:p>
        </p:txBody>
      </p:sp>
      <p:sp>
        <p:nvSpPr>
          <p:cNvPr id="54275"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54276" name="Slide Number Placeholder 4"/>
          <p:cNvSpPr>
            <a:spLocks noGrp="1"/>
          </p:cNvSpPr>
          <p:nvPr>
            <p:ph type="sldNum" sz="quarter" idx="11"/>
          </p:nvPr>
        </p:nvSpPr>
        <p:spPr bwMode="auto">
          <a:ln>
            <a:miter lim="800000"/>
            <a:headEnd/>
            <a:tailEnd/>
          </a:ln>
        </p:spPr>
        <p:txBody>
          <a:bodyPr/>
          <a:lstStyle/>
          <a:p>
            <a:fld id="{1DEC3502-215C-41C8-92DD-6D20CDD8EE51}" type="slidenum">
              <a:rPr lang="en-US"/>
              <a:pPr/>
              <a:t>4</a:t>
            </a:fld>
            <a:endParaRPr lang="en-US"/>
          </a:p>
        </p:txBody>
      </p:sp>
      <p:graphicFrame>
        <p:nvGraphicFramePr>
          <p:cNvPr id="3" name="Diagram 2"/>
          <p:cNvGraphicFramePr/>
          <p:nvPr>
            <p:extLst>
              <p:ext uri="{D42A27DB-BD31-4B8C-83A1-F6EECF244321}">
                <p14:modId xmlns:p14="http://schemas.microsoft.com/office/powerpoint/2010/main" val="167802432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eaLnBrk="1" hangingPunct="1">
              <a:buFontTx/>
              <a:buNone/>
            </a:pPr>
            <a:r>
              <a:rPr lang="nl-BE" sz="2400" dirty="0" smtClean="0"/>
              <a:t>Kritieke waarden en </a:t>
            </a:r>
            <a:r>
              <a:rPr lang="nl-BE" sz="2400" dirty="0" err="1" smtClean="0"/>
              <a:t>verwerpingsgebied</a:t>
            </a:r>
            <a:endParaRPr lang="nl-BE" sz="2400" dirty="0" smtClean="0"/>
          </a:p>
          <a:p>
            <a:pPr eaLnBrk="1" hangingPunct="1">
              <a:buFontTx/>
              <a:buNone/>
            </a:pPr>
            <a:endParaRPr lang="nl-BE" sz="2000" dirty="0" smtClean="0"/>
          </a:p>
          <a:p>
            <a:pPr eaLnBrk="1" hangingPunct="1"/>
            <a:r>
              <a:rPr lang="nl-BE" sz="2000" dirty="0" smtClean="0"/>
              <a:t>Tot nu toe: toetsen door de </a:t>
            </a:r>
            <a:r>
              <a:rPr lang="nl-BE" sz="2000" dirty="0" err="1" smtClean="0"/>
              <a:t>Z-waarde</a:t>
            </a:r>
            <a:r>
              <a:rPr lang="nl-BE" sz="2000" dirty="0" smtClean="0"/>
              <a:t> te berekenen en de bijhorende kans uit de tabel af te lezen. Als de kans kleiner is dan .05, verwerpen we de nulhypothese </a:t>
            </a:r>
          </a:p>
          <a:p>
            <a:pPr lvl="1" eaLnBrk="1" hangingPunct="1">
              <a:buFontTx/>
              <a:buNone/>
            </a:pPr>
            <a:r>
              <a:rPr lang="nl-BE" sz="2000" dirty="0" smtClean="0"/>
              <a:t>= toetsen via overschrijdingskansen</a:t>
            </a:r>
          </a:p>
          <a:p>
            <a:pPr eaLnBrk="1" hangingPunct="1"/>
            <a:endParaRPr lang="nl-BE" sz="2000" dirty="0" smtClean="0"/>
          </a:p>
          <a:p>
            <a:pPr eaLnBrk="1" hangingPunct="1"/>
            <a:r>
              <a:rPr lang="nl-BE" sz="2000" dirty="0" smtClean="0"/>
              <a:t>Ook mogelijk: toetsen door eerst de </a:t>
            </a:r>
            <a:r>
              <a:rPr lang="nl-BE" sz="2000" dirty="0" err="1" smtClean="0"/>
              <a:t>Z-waarde</a:t>
            </a:r>
            <a:r>
              <a:rPr lang="nl-BE" sz="2000" dirty="0" smtClean="0"/>
              <a:t> behorende bij .05 te zoeken (=kritieke waarde) en daarna de berekende </a:t>
            </a:r>
            <a:r>
              <a:rPr lang="nl-BE" sz="2000" dirty="0" err="1" smtClean="0"/>
              <a:t>Z-waarde</a:t>
            </a:r>
            <a:r>
              <a:rPr lang="nl-BE" sz="2000" dirty="0" smtClean="0"/>
              <a:t> hiermee te vergelijken </a:t>
            </a:r>
          </a:p>
          <a:p>
            <a:pPr lvl="1" eaLnBrk="1" hangingPunct="1">
              <a:buFontTx/>
              <a:buNone/>
            </a:pPr>
            <a:r>
              <a:rPr lang="nl-BE" sz="2000" dirty="0" smtClean="0"/>
              <a:t>= toetsen via kritieke waarde</a:t>
            </a:r>
            <a:endParaRPr lang="en-US" sz="2000" dirty="0" smtClean="0"/>
          </a:p>
        </p:txBody>
      </p:sp>
      <p:sp>
        <p:nvSpPr>
          <p:cNvPr id="44035" name="Rectangle 2"/>
          <p:cNvSpPr>
            <a:spLocks noGrp="1" noChangeArrowheads="1"/>
          </p:cNvSpPr>
          <p:nvPr>
            <p:ph type="title"/>
          </p:nvPr>
        </p:nvSpPr>
        <p:spPr/>
        <p:txBody>
          <a:bodyPr/>
          <a:lstStyle/>
          <a:p>
            <a:pPr eaLnBrk="1" hangingPunct="1"/>
            <a:r>
              <a:rPr lang="nl-BE" smtClean="0"/>
              <a:t>Kritieke waarden</a:t>
            </a:r>
            <a:endParaRPr lang="en-US" smtClean="0"/>
          </a:p>
        </p:txBody>
      </p:sp>
      <p:sp>
        <p:nvSpPr>
          <p:cNvPr id="44036"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BE03B83F-6A11-4085-85D2-EA0D09B4D975}" type="slidenum">
              <a:rPr lang="en-US" smtClean="0"/>
              <a:pPr/>
              <a:t>40</a:t>
            </a:fld>
            <a:endParaRPr lang="en-US"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p:txBody>
          <a:bodyPr>
            <a:normAutofit/>
          </a:bodyPr>
          <a:lstStyle/>
          <a:p>
            <a:pPr eaLnBrk="1" hangingPunct="1">
              <a:lnSpc>
                <a:spcPct val="70000"/>
              </a:lnSpc>
              <a:buFont typeface="Verdana" pitchFamily="34" charset="0"/>
              <a:buNone/>
            </a:pPr>
            <a:r>
              <a:rPr lang="nl-BE" sz="2200" dirty="0" smtClean="0">
                <a:sym typeface="Euclid Math Two" pitchFamily="18" charset="2"/>
              </a:rPr>
              <a:t>Toetsen met kritieke waarden</a:t>
            </a:r>
          </a:p>
          <a:p>
            <a:pPr eaLnBrk="1" hangingPunct="1">
              <a:lnSpc>
                <a:spcPct val="70000"/>
              </a:lnSpc>
              <a:buFont typeface="Verdana" pitchFamily="34" charset="0"/>
              <a:buNone/>
            </a:pPr>
            <a:endParaRPr lang="nl-BE" sz="2200"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H0: µ = 100</a:t>
            </a:r>
          </a:p>
          <a:p>
            <a:pPr lvl="1" eaLnBrk="1" hangingPunct="1">
              <a:lnSpc>
                <a:spcPct val="70000"/>
              </a:lnSpc>
              <a:buFont typeface="Arial" charset="0"/>
              <a:buNone/>
            </a:pPr>
            <a:r>
              <a:rPr lang="nl-NL" sz="1900" i="1" dirty="0" smtClean="0">
                <a:sym typeface="Euclid Math Two" pitchFamily="18" charset="2"/>
              </a:rPr>
              <a:t>H1: µ ≠ 100</a:t>
            </a:r>
          </a:p>
          <a:p>
            <a:pPr lvl="1" eaLnBrk="1" hangingPunct="1">
              <a:lnSpc>
                <a:spcPct val="70000"/>
              </a:lnSpc>
              <a:buFont typeface="Arial" charset="0"/>
              <a:buNone/>
            </a:pPr>
            <a:endParaRPr lang="nl-NL" sz="1900" i="1"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We weten dat gegevens in populatie normaal verdeeld zijn met µ = 100 en σ = 20. In steekproef (n = 49)  vinden we een gemiddelde van 106 met standaarddeviatie 18. </a:t>
            </a:r>
          </a:p>
          <a:p>
            <a:pPr lvl="1" eaLnBrk="1" hangingPunct="1">
              <a:lnSpc>
                <a:spcPct val="70000"/>
              </a:lnSpc>
              <a:buFont typeface="Arial" charset="0"/>
              <a:buNone/>
            </a:pPr>
            <a:endParaRPr lang="nl-NL" sz="1900" i="1" dirty="0" smtClean="0">
              <a:sym typeface="Euclid Math Two" pitchFamily="18" charset="2"/>
            </a:endParaRPr>
          </a:p>
          <a:p>
            <a:pPr lvl="1" eaLnBrk="1" hangingPunct="1">
              <a:lnSpc>
                <a:spcPct val="70000"/>
              </a:lnSpc>
              <a:buFont typeface="Arial" charset="0"/>
              <a:buNone/>
            </a:pPr>
            <a:r>
              <a:rPr lang="nl-NL" sz="1900" i="1" dirty="0" smtClean="0">
                <a:sym typeface="Euclid Math Two" pitchFamily="18" charset="2"/>
              </a:rPr>
              <a:t>H0 verwerpen of niet?</a:t>
            </a:r>
          </a:p>
          <a:p>
            <a:pPr lvl="1" eaLnBrk="1" hangingPunct="1">
              <a:lnSpc>
                <a:spcPct val="70000"/>
              </a:lnSpc>
              <a:buFont typeface="Arial" charset="0"/>
              <a:buNone/>
            </a:pPr>
            <a:r>
              <a:rPr lang="nl-NL" sz="1900" i="1" dirty="0" smtClean="0">
                <a:sym typeface="Euclid Math Two" pitchFamily="18" charset="2"/>
              </a:rPr>
              <a:t>H0 wordt verworpen als het steekproefgemiddelde té groot of té klein is in vergelijking met 100. </a:t>
            </a:r>
          </a:p>
          <a:p>
            <a:pPr lvl="1" eaLnBrk="1" hangingPunct="1">
              <a:lnSpc>
                <a:spcPct val="70000"/>
              </a:lnSpc>
              <a:buFont typeface="Arial" charset="0"/>
              <a:buNone/>
            </a:pPr>
            <a:r>
              <a:rPr lang="en-US" sz="1900" i="1" dirty="0" smtClean="0">
                <a:sym typeface="Euclid Math Two" pitchFamily="18" charset="2"/>
              </a:rPr>
              <a:t>Kunnen we </a:t>
            </a:r>
            <a:r>
              <a:rPr lang="en-US" sz="1900" i="1" dirty="0" err="1" smtClean="0">
                <a:sym typeface="Euclid Math Two" pitchFamily="18" charset="2"/>
              </a:rPr>
              <a:t>beslissen</a:t>
            </a:r>
            <a:r>
              <a:rPr lang="en-US" sz="1900" i="1" dirty="0" smtClean="0">
                <a:sym typeface="Euclid Math Two" pitchFamily="18" charset="2"/>
              </a:rPr>
              <a:t> door z-</a:t>
            </a:r>
            <a:r>
              <a:rPr lang="en-US" sz="1900" i="1" dirty="0" err="1" smtClean="0">
                <a:sym typeface="Euclid Math Two" pitchFamily="18" charset="2"/>
              </a:rPr>
              <a:t>waarde</a:t>
            </a:r>
            <a:r>
              <a:rPr lang="en-US" sz="1900" i="1" dirty="0" smtClean="0">
                <a:sym typeface="Euclid Math Two" pitchFamily="18" charset="2"/>
              </a:rPr>
              <a:t> van het </a:t>
            </a:r>
            <a:r>
              <a:rPr lang="en-US" sz="1900" i="1" dirty="0" err="1" smtClean="0">
                <a:sym typeface="Euclid Math Two" pitchFamily="18" charset="2"/>
              </a:rPr>
              <a:t>steekproefgemiddelde</a:t>
            </a:r>
            <a:r>
              <a:rPr lang="en-US" sz="1900" i="1" dirty="0" smtClean="0">
                <a:sym typeface="Euclid Math Two" pitchFamily="18" charset="2"/>
              </a:rPr>
              <a:t> </a:t>
            </a:r>
            <a:r>
              <a:rPr lang="en-US" sz="1900" i="1" dirty="0" err="1" smtClean="0">
                <a:sym typeface="Euclid Math Two" pitchFamily="18" charset="2"/>
              </a:rPr>
              <a:t>te</a:t>
            </a:r>
            <a:r>
              <a:rPr lang="en-US" sz="1900" i="1" dirty="0" smtClean="0">
                <a:sym typeface="Euclid Math Two" pitchFamily="18" charset="2"/>
              </a:rPr>
              <a:t> </a:t>
            </a:r>
            <a:r>
              <a:rPr lang="en-US" sz="1900" i="1" dirty="0" err="1" smtClean="0">
                <a:sym typeface="Euclid Math Two" pitchFamily="18" charset="2"/>
              </a:rPr>
              <a:t>vergelijken</a:t>
            </a:r>
            <a:r>
              <a:rPr lang="en-US" sz="1900" i="1" dirty="0" smtClean="0">
                <a:sym typeface="Euclid Math Two" pitchFamily="18" charset="2"/>
              </a:rPr>
              <a:t> met de </a:t>
            </a:r>
            <a:r>
              <a:rPr lang="en-US" sz="1900" b="1" i="1" dirty="0" err="1" smtClean="0">
                <a:sym typeface="Euclid Math Two" pitchFamily="18" charset="2"/>
              </a:rPr>
              <a:t>kritieke</a:t>
            </a:r>
            <a:r>
              <a:rPr lang="en-US" sz="1900" b="1" i="1" dirty="0" smtClean="0">
                <a:sym typeface="Euclid Math Two" pitchFamily="18" charset="2"/>
              </a:rPr>
              <a:t> z-</a:t>
            </a:r>
            <a:r>
              <a:rPr lang="en-US" sz="1900" b="1" i="1" dirty="0" err="1" smtClean="0">
                <a:sym typeface="Euclid Math Two" pitchFamily="18" charset="2"/>
              </a:rPr>
              <a:t>waarden</a:t>
            </a:r>
            <a:r>
              <a:rPr lang="en-US" sz="1900" b="1" i="1" dirty="0" smtClean="0">
                <a:sym typeface="Euclid Math Two" pitchFamily="18" charset="2"/>
              </a:rPr>
              <a:t> </a:t>
            </a:r>
            <a:r>
              <a:rPr lang="en-US" sz="1900" b="1" i="1" dirty="0" err="1" smtClean="0">
                <a:sym typeface="Euclid Math Two" pitchFamily="18" charset="2"/>
              </a:rPr>
              <a:t>bij</a:t>
            </a:r>
            <a:r>
              <a:rPr lang="en-US" sz="1900" b="1" i="1" dirty="0" smtClean="0">
                <a:sym typeface="Euclid Math Two" pitchFamily="18" charset="2"/>
              </a:rPr>
              <a:t> </a:t>
            </a:r>
            <a:r>
              <a:rPr lang="el-GR" sz="1900" b="1" i="1" dirty="0" smtClean="0">
                <a:sym typeface="Euclid Math Two" pitchFamily="18" charset="2"/>
              </a:rPr>
              <a:t>α</a:t>
            </a:r>
            <a:r>
              <a:rPr lang="nl-BE" sz="1900" b="1" i="1" dirty="0" smtClean="0">
                <a:sym typeface="Euclid Math Two" pitchFamily="18" charset="2"/>
              </a:rPr>
              <a:t> = .05</a:t>
            </a:r>
            <a:r>
              <a:rPr lang="nl-BE" sz="1900" i="1" dirty="0" smtClean="0">
                <a:sym typeface="Euclid Math Two" pitchFamily="18" charset="2"/>
              </a:rPr>
              <a:t>.</a:t>
            </a:r>
            <a:endParaRPr lang="en-US" sz="1900" i="1" dirty="0" smtClean="0">
              <a:sym typeface="Euclid Math Two" pitchFamily="18" charset="2"/>
            </a:endParaRPr>
          </a:p>
        </p:txBody>
      </p:sp>
      <p:sp>
        <p:nvSpPr>
          <p:cNvPr id="47107" name="Rectangle 2"/>
          <p:cNvSpPr>
            <a:spLocks noGrp="1" noChangeArrowheads="1"/>
          </p:cNvSpPr>
          <p:nvPr>
            <p:ph type="title"/>
          </p:nvPr>
        </p:nvSpPr>
        <p:spPr/>
        <p:txBody>
          <a:bodyPr/>
          <a:lstStyle/>
          <a:p>
            <a:r>
              <a:rPr lang="nl-BE" dirty="0" smtClean="0"/>
              <a:t>Kritieke waarden</a:t>
            </a:r>
            <a:endParaRPr lang="en-US" dirty="0" smtClean="0"/>
          </a:p>
        </p:txBody>
      </p:sp>
      <p:sp>
        <p:nvSpPr>
          <p:cNvPr id="47108" name="Slide Number Placeholder 4"/>
          <p:cNvSpPr>
            <a:spLocks noGrp="1"/>
          </p:cNvSpPr>
          <p:nvPr>
            <p:ph type="sldNum" sz="quarter" idx="11"/>
          </p:nvPr>
        </p:nvSpPr>
        <p:spPr bwMode="auto">
          <a:ln>
            <a:miter lim="800000"/>
            <a:headEnd/>
            <a:tailEnd/>
          </a:ln>
        </p:spPr>
        <p:txBody>
          <a:bodyPr/>
          <a:lstStyle/>
          <a:p>
            <a:fld id="{6C3383C0-795E-4DC5-859F-2E6102D86175}" type="slidenum">
              <a:rPr lang="en-US"/>
              <a:pPr/>
              <a:t>41</a:t>
            </a:fld>
            <a:endParaRPr lang="en-US"/>
          </a:p>
        </p:txBody>
      </p:sp>
      <p:pic>
        <p:nvPicPr>
          <p:cNvPr id="47110" name="Picture 6" descr="ex"/>
          <p:cNvPicPr>
            <a:picLocks noChangeAspect="1" noChangeArrowheads="1"/>
          </p:cNvPicPr>
          <p:nvPr/>
        </p:nvPicPr>
        <p:blipFill>
          <a:blip r:embed="rId2" cstate="print"/>
          <a:srcRect/>
          <a:stretch>
            <a:fillRect/>
          </a:stretch>
        </p:blipFill>
        <p:spPr bwMode="auto">
          <a:xfrm>
            <a:off x="0" y="1952625"/>
            <a:ext cx="539750" cy="539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a:bodyPr>
          <a:lstStyle/>
          <a:p>
            <a:pPr marL="360363" lvl="2" indent="-3175">
              <a:buNone/>
            </a:pPr>
            <a:r>
              <a:rPr lang="en-US" sz="1800" i="1" dirty="0" err="1" smtClean="0">
                <a:sym typeface="Euclid Math Two" pitchFamily="18" charset="2"/>
              </a:rPr>
              <a:t>Dus</a:t>
            </a:r>
            <a:r>
              <a:rPr lang="en-US" sz="1800" i="1" dirty="0" smtClean="0">
                <a:sym typeface="Euclid Math Two" pitchFamily="18" charset="2"/>
              </a:rPr>
              <a:t>: </a:t>
            </a:r>
            <a:r>
              <a:rPr lang="en-US" sz="1800" i="1" dirty="0" err="1" smtClean="0">
                <a:sym typeface="Euclid Math Two" pitchFamily="18" charset="2"/>
              </a:rPr>
              <a:t>welke</a:t>
            </a:r>
            <a:r>
              <a:rPr lang="en-US" sz="1800" i="1" dirty="0" smtClean="0">
                <a:sym typeface="Euclid Math Two" pitchFamily="18" charset="2"/>
              </a:rPr>
              <a:t> </a:t>
            </a:r>
            <a:r>
              <a:rPr lang="en-US" sz="1800" i="1" dirty="0" err="1" smtClean="0">
                <a:sym typeface="Euclid Math Two" pitchFamily="18" charset="2"/>
              </a:rPr>
              <a:t>kritieke</a:t>
            </a:r>
            <a:r>
              <a:rPr lang="en-US" sz="1800" i="1" dirty="0" smtClean="0">
                <a:sym typeface="Euclid Math Two" pitchFamily="18" charset="2"/>
              </a:rPr>
              <a:t> z-</a:t>
            </a:r>
            <a:r>
              <a:rPr lang="en-US" sz="1800" i="1" dirty="0" err="1" smtClean="0">
                <a:sym typeface="Euclid Math Two" pitchFamily="18" charset="2"/>
              </a:rPr>
              <a:t>waarden</a:t>
            </a:r>
            <a:r>
              <a:rPr lang="en-US" sz="1800" i="1" dirty="0" smtClean="0">
                <a:sym typeface="Euclid Math Two" pitchFamily="18" charset="2"/>
              </a:rPr>
              <a:t> </a:t>
            </a:r>
            <a:r>
              <a:rPr lang="en-US" sz="1800" i="1" dirty="0" err="1" smtClean="0">
                <a:sym typeface="Euclid Math Two" pitchFamily="18" charset="2"/>
              </a:rPr>
              <a:t>horen</a:t>
            </a:r>
            <a:r>
              <a:rPr lang="en-US" sz="1800" i="1" dirty="0" smtClean="0">
                <a:sym typeface="Euclid Math Two" pitchFamily="18" charset="2"/>
              </a:rPr>
              <a:t> </a:t>
            </a:r>
            <a:r>
              <a:rPr lang="en-US" sz="1800" i="1" dirty="0" err="1" smtClean="0">
                <a:sym typeface="Euclid Math Two" pitchFamily="18" charset="2"/>
              </a:rPr>
              <a:t>bij</a:t>
            </a:r>
            <a:r>
              <a:rPr lang="en-US" sz="1800" i="1" dirty="0" smtClean="0">
                <a:sym typeface="Euclid Math Two" pitchFamily="18" charset="2"/>
              </a:rPr>
              <a:t> </a:t>
            </a:r>
            <a:r>
              <a:rPr lang="nl-BE" sz="1800" i="1" dirty="0" smtClean="0">
                <a:sym typeface="Symbol" pitchFamily="18" charset="2"/>
              </a:rPr>
              <a:t> = 0.05 ? </a:t>
            </a:r>
          </a:p>
          <a:p>
            <a:pPr marL="360363" lvl="2" indent="-3175">
              <a:buFont typeface="Wingdings"/>
              <a:buChar char="è"/>
            </a:pPr>
            <a:r>
              <a:rPr lang="nl-BE" sz="1800" i="1" dirty="0" smtClean="0">
                <a:sym typeface="Wingdings" pitchFamily="2" charset="2"/>
              </a:rPr>
              <a:t>zie tabel: 	-1.64 en +1.64 (bij </a:t>
            </a:r>
            <a:r>
              <a:rPr lang="nl-BE" sz="1800" i="1" dirty="0" err="1" smtClean="0">
                <a:sym typeface="Wingdings" pitchFamily="2" charset="2"/>
              </a:rPr>
              <a:t>éénzijdig</a:t>
            </a:r>
            <a:r>
              <a:rPr lang="nl-BE" sz="1800" i="1" dirty="0" smtClean="0">
                <a:sym typeface="Wingdings" pitchFamily="2" charset="2"/>
              </a:rPr>
              <a:t> toetsen)</a:t>
            </a:r>
          </a:p>
          <a:p>
            <a:pPr marL="360363" lvl="2" indent="-3175">
              <a:buNone/>
            </a:pPr>
            <a:r>
              <a:rPr lang="nl-BE" sz="1800" i="1" dirty="0" smtClean="0">
                <a:sym typeface="Wingdings" pitchFamily="2" charset="2"/>
              </a:rPr>
              <a:t>			-1.96 en +1.96 </a:t>
            </a:r>
            <a:r>
              <a:rPr lang="en-US" sz="1800" i="1" dirty="0" smtClean="0">
                <a:sym typeface="Euclid Math Two" pitchFamily="18" charset="2"/>
              </a:rPr>
              <a:t>(</a:t>
            </a:r>
            <a:r>
              <a:rPr lang="en-US" sz="1800" i="1" dirty="0" err="1" smtClean="0">
                <a:sym typeface="Euclid Math Two" pitchFamily="18" charset="2"/>
              </a:rPr>
              <a:t>bij</a:t>
            </a:r>
            <a:r>
              <a:rPr lang="en-US" sz="1800" i="1" dirty="0" smtClean="0">
                <a:sym typeface="Euclid Math Two" pitchFamily="18" charset="2"/>
              </a:rPr>
              <a:t> </a:t>
            </a:r>
            <a:r>
              <a:rPr lang="en-US" sz="1800" i="1" dirty="0" err="1" smtClean="0">
                <a:sym typeface="Euclid Math Two" pitchFamily="18" charset="2"/>
              </a:rPr>
              <a:t>tweezijdig</a:t>
            </a:r>
            <a:r>
              <a:rPr lang="en-US" sz="1800" i="1" dirty="0" smtClean="0">
                <a:sym typeface="Euclid Math Two" pitchFamily="18" charset="2"/>
              </a:rPr>
              <a:t> </a:t>
            </a:r>
            <a:r>
              <a:rPr lang="en-US" sz="1800" i="1" dirty="0" err="1" smtClean="0">
                <a:sym typeface="Euclid Math Two" pitchFamily="18" charset="2"/>
              </a:rPr>
              <a:t>toetsen</a:t>
            </a:r>
            <a:r>
              <a:rPr lang="en-US" sz="1800" i="1" dirty="0" smtClean="0">
                <a:sym typeface="Euclid Math Two" pitchFamily="18" charset="2"/>
              </a:rPr>
              <a:t>)</a:t>
            </a: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nl-BE" sz="1800" i="1" dirty="0" smtClean="0">
                <a:sym typeface="Euclid Math Two" pitchFamily="18" charset="2"/>
              </a:rPr>
              <a:t>Vervolgens: X omrekenen naar z-waarde:</a:t>
            </a:r>
            <a:endParaRPr lang="en-US" sz="1800" i="1" dirty="0" smtClean="0">
              <a:sym typeface="Euclid Math Two" pitchFamily="18" charset="2"/>
            </a:endParaRP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en-US" sz="1800" i="1" dirty="0" smtClean="0">
                <a:sym typeface="Euclid Math Two" pitchFamily="18" charset="2"/>
              </a:rPr>
              <a:t>                                      </a:t>
            </a: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en-US" sz="1800" i="1" dirty="0" smtClean="0">
                <a:sym typeface="Euclid Math Two" pitchFamily="18" charset="2"/>
              </a:rPr>
              <a:t>En: Z</a:t>
            </a:r>
            <a:r>
              <a:rPr lang="en-US" sz="1800" i="1" baseline="-25000" dirty="0" smtClean="0">
                <a:sym typeface="Euclid Math Two" pitchFamily="18" charset="2"/>
              </a:rPr>
              <a:t>X</a:t>
            </a:r>
            <a:r>
              <a:rPr lang="en-US" sz="1800" i="1" dirty="0" smtClean="0">
                <a:sym typeface="Euclid Math Two" pitchFamily="18" charset="2"/>
              </a:rPr>
              <a:t> </a:t>
            </a:r>
            <a:r>
              <a:rPr lang="en-US" sz="1800" i="1" dirty="0" err="1" smtClean="0">
                <a:sym typeface="Euclid Math Two" pitchFamily="18" charset="2"/>
              </a:rPr>
              <a:t>vergelijken</a:t>
            </a:r>
            <a:r>
              <a:rPr lang="en-US" sz="1800" i="1" dirty="0" smtClean="0">
                <a:sym typeface="Euclid Math Two" pitchFamily="18" charset="2"/>
              </a:rPr>
              <a:t> met </a:t>
            </a:r>
            <a:r>
              <a:rPr lang="en-US" sz="1800" i="1" dirty="0" err="1" smtClean="0">
                <a:sym typeface="Euclid Math Two" pitchFamily="18" charset="2"/>
              </a:rPr>
              <a:t>Z</a:t>
            </a:r>
            <a:r>
              <a:rPr lang="en-US" sz="1800" i="1" baseline="-25000" dirty="0" err="1" smtClean="0">
                <a:sym typeface="Euclid Math Two" pitchFamily="18" charset="2"/>
              </a:rPr>
              <a:t>kritiek</a:t>
            </a:r>
            <a:r>
              <a:rPr lang="en-US" sz="1800" i="1" dirty="0" smtClean="0">
                <a:sym typeface="Euclid Math Two" pitchFamily="18" charset="2"/>
              </a:rPr>
              <a:t>:  1.96 &lt; 2.1 </a:t>
            </a:r>
          </a:p>
          <a:p>
            <a:pPr lvl="1" eaLnBrk="1" hangingPunct="1">
              <a:buFont typeface="Arial" charset="0"/>
              <a:buNone/>
            </a:pPr>
            <a:endParaRPr lang="en-US" sz="1800" i="1" dirty="0" smtClean="0">
              <a:sym typeface="Euclid Math Two" pitchFamily="18" charset="2"/>
            </a:endParaRPr>
          </a:p>
          <a:p>
            <a:pPr lvl="1" eaLnBrk="1" hangingPunct="1">
              <a:buFont typeface="Arial" charset="0"/>
              <a:buNone/>
            </a:pPr>
            <a:r>
              <a:rPr lang="en-US" sz="1800" i="1" dirty="0" err="1" smtClean="0">
                <a:sym typeface="Euclid Math Two" pitchFamily="18" charset="2"/>
              </a:rPr>
              <a:t>Dus</a:t>
            </a:r>
            <a:r>
              <a:rPr lang="en-US" sz="1800" i="1" dirty="0" smtClean="0">
                <a:sym typeface="Euclid Math Two" pitchFamily="18" charset="2"/>
              </a:rPr>
              <a:t> de z-</a:t>
            </a:r>
            <a:r>
              <a:rPr lang="en-US" sz="1800" i="1" dirty="0" err="1" smtClean="0">
                <a:sym typeface="Euclid Math Two" pitchFamily="18" charset="2"/>
              </a:rPr>
              <a:t>waarde</a:t>
            </a:r>
            <a:r>
              <a:rPr lang="en-US" sz="1800" i="1" dirty="0" smtClean="0">
                <a:sym typeface="Euclid Math Two" pitchFamily="18" charset="2"/>
              </a:rPr>
              <a:t> van het </a:t>
            </a:r>
            <a:r>
              <a:rPr lang="en-US" sz="1800" i="1" dirty="0" err="1" smtClean="0">
                <a:sym typeface="Euclid Math Two" pitchFamily="18" charset="2"/>
              </a:rPr>
              <a:t>steekproefgemiddelde</a:t>
            </a:r>
            <a:r>
              <a:rPr lang="en-US" sz="1800" i="1" dirty="0" smtClean="0">
                <a:sym typeface="Euclid Math Two" pitchFamily="18" charset="2"/>
              </a:rPr>
              <a:t> </a:t>
            </a:r>
            <a:r>
              <a:rPr lang="en-US" sz="1800" i="1" dirty="0" err="1" smtClean="0">
                <a:sym typeface="Euclid Math Two" pitchFamily="18" charset="2"/>
              </a:rPr>
              <a:t>overschrijdt</a:t>
            </a:r>
            <a:r>
              <a:rPr lang="en-US" sz="1800" i="1" dirty="0" smtClean="0">
                <a:sym typeface="Euclid Math Two" pitchFamily="18" charset="2"/>
              </a:rPr>
              <a:t> de </a:t>
            </a:r>
            <a:r>
              <a:rPr lang="en-US" sz="1800" i="1" dirty="0" err="1" smtClean="0">
                <a:sym typeface="Euclid Math Two" pitchFamily="18" charset="2"/>
              </a:rPr>
              <a:t>kritieke</a:t>
            </a:r>
            <a:r>
              <a:rPr lang="en-US" sz="1800" i="1" dirty="0" smtClean="0">
                <a:sym typeface="Euclid Math Two" pitchFamily="18" charset="2"/>
              </a:rPr>
              <a:t> </a:t>
            </a:r>
            <a:r>
              <a:rPr lang="en-US" sz="1800" i="1" dirty="0" err="1" smtClean="0">
                <a:sym typeface="Euclid Math Two" pitchFamily="18" charset="2"/>
              </a:rPr>
              <a:t>waarde</a:t>
            </a:r>
            <a:r>
              <a:rPr lang="en-US" sz="1800" i="1" dirty="0" smtClean="0">
                <a:sym typeface="Euclid Math Two" pitchFamily="18" charset="2"/>
              </a:rPr>
              <a:t> – </a:t>
            </a:r>
            <a:r>
              <a:rPr lang="en-US" sz="1800" i="1" dirty="0" err="1" smtClean="0">
                <a:sym typeface="Euclid Math Two" pitchFamily="18" charset="2"/>
              </a:rPr>
              <a:t>nulhypothese</a:t>
            </a:r>
            <a:r>
              <a:rPr lang="en-US" sz="1800" i="1" dirty="0" smtClean="0">
                <a:sym typeface="Euclid Math Two" pitchFamily="18" charset="2"/>
              </a:rPr>
              <a:t> </a:t>
            </a:r>
            <a:r>
              <a:rPr lang="en-US" sz="1800" i="1" dirty="0" err="1" smtClean="0">
                <a:sym typeface="Euclid Math Two" pitchFamily="18" charset="2"/>
              </a:rPr>
              <a:t>kan</a:t>
            </a:r>
            <a:r>
              <a:rPr lang="en-US" sz="1800" i="1" dirty="0" smtClean="0">
                <a:sym typeface="Euclid Math Two" pitchFamily="18" charset="2"/>
              </a:rPr>
              <a:t> </a:t>
            </a:r>
            <a:r>
              <a:rPr lang="en-US" sz="1800" i="1" dirty="0" err="1" smtClean="0">
                <a:sym typeface="Euclid Math Two" pitchFamily="18" charset="2"/>
              </a:rPr>
              <a:t>verworpen</a:t>
            </a:r>
            <a:r>
              <a:rPr lang="en-US" sz="1800" i="1" dirty="0" smtClean="0">
                <a:sym typeface="Euclid Math Two" pitchFamily="18" charset="2"/>
              </a:rPr>
              <a:t> </a:t>
            </a:r>
            <a:r>
              <a:rPr lang="en-US" sz="1800" i="1" dirty="0" err="1" smtClean="0">
                <a:sym typeface="Euclid Math Two" pitchFamily="18" charset="2"/>
              </a:rPr>
              <a:t>worden</a:t>
            </a:r>
            <a:r>
              <a:rPr lang="en-US" sz="1800" i="1" dirty="0" smtClean="0">
                <a:sym typeface="Euclid Math Two" pitchFamily="18" charset="2"/>
              </a:rPr>
              <a:t>.</a:t>
            </a:r>
          </a:p>
        </p:txBody>
      </p:sp>
      <p:sp>
        <p:nvSpPr>
          <p:cNvPr id="11268" name="Rectangle 2"/>
          <p:cNvSpPr>
            <a:spLocks noGrp="1" noChangeArrowheads="1"/>
          </p:cNvSpPr>
          <p:nvPr>
            <p:ph type="title"/>
          </p:nvPr>
        </p:nvSpPr>
        <p:spPr/>
        <p:txBody>
          <a:bodyPr/>
          <a:lstStyle/>
          <a:p>
            <a:r>
              <a:rPr lang="nl-BE" dirty="0" smtClean="0"/>
              <a:t>Kritieke waarden</a:t>
            </a:r>
            <a:endParaRPr lang="en-US" dirty="0" smtClean="0"/>
          </a:p>
        </p:txBody>
      </p:sp>
      <p:sp>
        <p:nvSpPr>
          <p:cNvPr id="11269" name="Slide Number Placeholder 4"/>
          <p:cNvSpPr>
            <a:spLocks noGrp="1"/>
          </p:cNvSpPr>
          <p:nvPr>
            <p:ph type="sldNum" sz="quarter" idx="11"/>
          </p:nvPr>
        </p:nvSpPr>
        <p:spPr bwMode="auto">
          <a:ln>
            <a:miter lim="800000"/>
            <a:headEnd/>
            <a:tailEnd/>
          </a:ln>
        </p:spPr>
        <p:txBody>
          <a:bodyPr/>
          <a:lstStyle/>
          <a:p>
            <a:fld id="{2C10C437-9FEE-40C7-BBD4-40DD1AA1FF94}" type="slidenum">
              <a:rPr lang="en-US"/>
              <a:pPr/>
              <a:t>42</a:t>
            </a:fld>
            <a:endParaRPr lang="en-US"/>
          </a:p>
        </p:txBody>
      </p:sp>
      <p:graphicFrame>
        <p:nvGraphicFramePr>
          <p:cNvPr id="11266" name="Object 6"/>
          <p:cNvGraphicFramePr>
            <a:graphicFrameLocks noChangeAspect="1"/>
          </p:cNvGraphicFramePr>
          <p:nvPr/>
        </p:nvGraphicFramePr>
        <p:xfrm>
          <a:off x="1835697" y="3233189"/>
          <a:ext cx="2448272" cy="987899"/>
        </p:xfrm>
        <a:graphic>
          <a:graphicData uri="http://schemas.openxmlformats.org/presentationml/2006/ole">
            <mc:AlternateContent xmlns:mc="http://schemas.openxmlformats.org/markup-compatibility/2006">
              <mc:Choice xmlns:v="urn:schemas-microsoft-com:vml" Requires="v">
                <p:oleObj spid="_x0000_s98342" name="Equation" r:id="rId3" imgW="1511300" imgH="609600" progId="Equation.3">
                  <p:embed/>
                </p:oleObj>
              </mc:Choice>
              <mc:Fallback>
                <p:oleObj name="Equation" r:id="rId3" imgW="15113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7" y="3233189"/>
                        <a:ext cx="2448272" cy="9878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0" name="Picture 7" descr="ex"/>
          <p:cNvPicPr>
            <a:picLocks noChangeAspect="1" noChangeArrowheads="1"/>
          </p:cNvPicPr>
          <p:nvPr/>
        </p:nvPicPr>
        <p:blipFill>
          <a:blip r:embed="rId5" cstate="print"/>
          <a:srcRect/>
          <a:stretch>
            <a:fillRect/>
          </a:stretch>
        </p:blipFill>
        <p:spPr bwMode="auto">
          <a:xfrm>
            <a:off x="0" y="1268413"/>
            <a:ext cx="539750" cy="539750"/>
          </a:xfrm>
          <a:prstGeom prst="rect">
            <a:avLst/>
          </a:prstGeom>
          <a:noFill/>
          <a:ln w="9525">
            <a:noFill/>
            <a:miter lim="800000"/>
            <a:headEnd/>
            <a:tailEnd/>
          </a:ln>
        </p:spPr>
      </p:pic>
      <p:sp>
        <p:nvSpPr>
          <p:cNvPr id="11271" name="Line 8"/>
          <p:cNvSpPr>
            <a:spLocks noChangeShapeType="1"/>
          </p:cNvSpPr>
          <p:nvPr/>
        </p:nvSpPr>
        <p:spPr bwMode="auto">
          <a:xfrm>
            <a:off x="1998000" y="2780928"/>
            <a:ext cx="215900" cy="0"/>
          </a:xfrm>
          <a:prstGeom prst="line">
            <a:avLst/>
          </a:prstGeom>
          <a:noFill/>
          <a:ln w="9525">
            <a:solidFill>
              <a:schemeClr val="tx1"/>
            </a:solidFill>
            <a:round/>
            <a:headEnd/>
            <a:tailEnd/>
          </a:ln>
        </p:spPr>
        <p:txBody>
          <a:bodyPr>
            <a:spAutoFit/>
          </a:bodyPr>
          <a:lstStyle/>
          <a:p>
            <a:endParaRPr lang="nl-BE"/>
          </a:p>
        </p:txBody>
      </p:sp>
      <p:sp>
        <p:nvSpPr>
          <p:cNvPr id="304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304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a:p>
        </p:txBody>
      </p:sp>
      <p:sp>
        <p:nvSpPr>
          <p:cNvPr id="13" name="Line 8"/>
          <p:cNvSpPr>
            <a:spLocks noChangeShapeType="1"/>
          </p:cNvSpPr>
          <p:nvPr/>
        </p:nvSpPr>
        <p:spPr bwMode="auto">
          <a:xfrm>
            <a:off x="1283313" y="4629386"/>
            <a:ext cx="143892" cy="0"/>
          </a:xfrm>
          <a:prstGeom prst="line">
            <a:avLst/>
          </a:prstGeom>
          <a:noFill/>
          <a:ln w="9525">
            <a:solidFill>
              <a:schemeClr val="tx1"/>
            </a:solidFill>
            <a:round/>
            <a:headEnd/>
            <a:tailEnd/>
          </a:ln>
        </p:spPr>
        <p:txBody>
          <a:bodyPr wrap="square">
            <a:spAutoFit/>
          </a:bodyPr>
          <a:lstStyle/>
          <a:p>
            <a:endParaRPr lang="nl-BE"/>
          </a:p>
        </p:txBody>
      </p:sp>
      <p:grpSp>
        <p:nvGrpSpPr>
          <p:cNvPr id="3" name="Group 2"/>
          <p:cNvGrpSpPr/>
          <p:nvPr/>
        </p:nvGrpSpPr>
        <p:grpSpPr>
          <a:xfrm>
            <a:off x="2032298" y="0"/>
            <a:ext cx="7111702" cy="5943596"/>
            <a:chOff x="2032298" y="0"/>
            <a:chExt cx="7111702" cy="5943596"/>
          </a:xfrm>
        </p:grpSpPr>
        <p:pic>
          <p:nvPicPr>
            <p:cNvPr id="9833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298" y="0"/>
              <a:ext cx="7111702" cy="594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2080" y="4629386"/>
              <a:ext cx="576064" cy="239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tangle 13"/>
            <p:cNvSpPr/>
            <p:nvPr/>
          </p:nvSpPr>
          <p:spPr>
            <a:xfrm>
              <a:off x="6576349" y="5409599"/>
              <a:ext cx="576064" cy="239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inhoud 16"/>
          <p:cNvSpPr>
            <a:spLocks noGrp="1"/>
          </p:cNvSpPr>
          <p:nvPr>
            <p:ph idx="1"/>
          </p:nvPr>
        </p:nvSpPr>
        <p:spPr/>
        <p:txBody>
          <a:bodyPr>
            <a:normAutofit fontScale="70000" lnSpcReduction="20000"/>
          </a:bodyPr>
          <a:lstStyle/>
          <a:p>
            <a:pPr>
              <a:buNone/>
            </a:pPr>
            <a:r>
              <a:rPr lang="nl-BE" b="1" dirty="0" smtClean="0"/>
              <a:t>Rechtseenzijdig toetsen</a:t>
            </a:r>
          </a:p>
          <a:p>
            <a:pPr>
              <a:buNone/>
            </a:pPr>
            <a:r>
              <a:rPr lang="nl-BE" dirty="0" smtClean="0"/>
              <a:t>Vb. H0: µ ≤ 100</a:t>
            </a:r>
          </a:p>
          <a:p>
            <a:pPr>
              <a:buNone/>
            </a:pPr>
            <a:r>
              <a:rPr lang="nl-BE" dirty="0" smtClean="0"/>
              <a:t>      H1: µ &gt; 100</a:t>
            </a:r>
          </a:p>
          <a:p>
            <a:pPr>
              <a:buNone/>
            </a:pPr>
            <a:r>
              <a:rPr lang="nl-BE" dirty="0" smtClean="0"/>
              <a:t>-&gt; is het steekproefgemiddelde voldoende groter dan 100?</a:t>
            </a:r>
          </a:p>
          <a:p>
            <a:pPr>
              <a:buNone/>
            </a:pPr>
            <a:r>
              <a:rPr lang="nl-BE" dirty="0" smtClean="0"/>
              <a:t>-&gt; is P r (z x) ≤ 0.05?</a:t>
            </a:r>
          </a:p>
          <a:p>
            <a:pPr>
              <a:buNone/>
            </a:pPr>
            <a:r>
              <a:rPr lang="nl-BE" dirty="0" smtClean="0"/>
              <a:t>	ja: verwerp H0                                                   </a:t>
            </a:r>
          </a:p>
          <a:p>
            <a:pPr>
              <a:buNone/>
            </a:pPr>
            <a:r>
              <a:rPr lang="nl-BE" dirty="0" smtClean="0"/>
              <a:t>	neen: verwerp H0 niet</a:t>
            </a:r>
          </a:p>
          <a:p>
            <a:pPr>
              <a:buNone/>
            </a:pPr>
            <a:r>
              <a:rPr lang="nl-BE" dirty="0" smtClean="0"/>
              <a:t>                = toetsen via overschrijdingskansen</a:t>
            </a:r>
          </a:p>
          <a:p>
            <a:pPr>
              <a:buNone/>
            </a:pPr>
            <a:endParaRPr lang="nl-BE" dirty="0" smtClean="0"/>
          </a:p>
          <a:p>
            <a:pPr>
              <a:buNone/>
            </a:pPr>
            <a:r>
              <a:rPr lang="nl-BE" dirty="0" smtClean="0"/>
              <a:t>-&gt; is z x  ≥ 1.64?</a:t>
            </a:r>
          </a:p>
          <a:p>
            <a:pPr>
              <a:buNone/>
            </a:pPr>
            <a:r>
              <a:rPr lang="nl-BE" dirty="0" smtClean="0"/>
              <a:t>	ja: verwerp H0</a:t>
            </a:r>
          </a:p>
          <a:p>
            <a:pPr>
              <a:buNone/>
            </a:pPr>
            <a:r>
              <a:rPr lang="nl-BE" dirty="0" smtClean="0"/>
              <a:t>	neen: verwerp H0 niet</a:t>
            </a:r>
          </a:p>
          <a:p>
            <a:pPr>
              <a:buNone/>
            </a:pPr>
            <a:r>
              <a:rPr lang="nl-BE" dirty="0" smtClean="0"/>
              <a:t>                = toetsen via kritieke waarden          </a:t>
            </a:r>
          </a:p>
          <a:p>
            <a:pPr>
              <a:buNone/>
            </a:pPr>
            <a:endParaRPr lang="nl-BE" dirty="0" smtClean="0"/>
          </a:p>
          <a:p>
            <a:pPr>
              <a:buNone/>
            </a:pPr>
            <a:endParaRPr lang="nl-BE" dirty="0"/>
          </a:p>
        </p:txBody>
      </p:sp>
      <p:sp>
        <p:nvSpPr>
          <p:cNvPr id="45059" name="Rectangle 2"/>
          <p:cNvSpPr>
            <a:spLocks noGrp="1" noChangeArrowheads="1"/>
          </p:cNvSpPr>
          <p:nvPr>
            <p:ph type="title"/>
          </p:nvPr>
        </p:nvSpPr>
        <p:spPr/>
        <p:txBody>
          <a:bodyPr/>
          <a:lstStyle/>
          <a:p>
            <a:r>
              <a:rPr lang="nl-BE" dirty="0" smtClean="0"/>
              <a:t>Kritieke waarden</a:t>
            </a:r>
            <a:endParaRPr lang="en-US" dirty="0" smtClean="0"/>
          </a:p>
        </p:txBody>
      </p:sp>
      <p:sp>
        <p:nvSpPr>
          <p:cNvPr id="45060" name="Slide Number Placeholder 4"/>
          <p:cNvSpPr>
            <a:spLocks noGrp="1"/>
          </p:cNvSpPr>
          <p:nvPr>
            <p:ph type="sldNum" sz="quarter" idx="11"/>
          </p:nvPr>
        </p:nvSpPr>
        <p:spPr/>
        <p:txBody>
          <a:bodyPr/>
          <a:lstStyle/>
          <a:p>
            <a:fld id="{028C4F06-5E80-4D98-A7A1-753FA53F18F3}" type="slidenum">
              <a:rPr lang="en-US" smtClean="0"/>
              <a:pPr/>
              <a:t>43</a:t>
            </a:fld>
            <a:endParaRPr lang="en-US" smtClean="0"/>
          </a:p>
        </p:txBody>
      </p:sp>
      <p:pic>
        <p:nvPicPr>
          <p:cNvPr id="45062" name="Picture 5"/>
          <p:cNvPicPr>
            <a:picLocks noChangeAspect="1" noChangeArrowheads="1"/>
          </p:cNvPicPr>
          <p:nvPr/>
        </p:nvPicPr>
        <p:blipFill>
          <a:blip r:embed="rId2" cstate="print"/>
          <a:srcRect/>
          <a:stretch>
            <a:fillRect/>
          </a:stretch>
        </p:blipFill>
        <p:spPr bwMode="auto">
          <a:xfrm>
            <a:off x="6092856" y="3411538"/>
            <a:ext cx="2979738" cy="2146300"/>
          </a:xfrm>
          <a:prstGeom prst="rect">
            <a:avLst/>
          </a:prstGeom>
          <a:noFill/>
          <a:ln w="9525">
            <a:noFill/>
            <a:miter lim="800000"/>
            <a:headEnd/>
            <a:tailEnd/>
          </a:ln>
        </p:spPr>
      </p:pic>
      <p:sp>
        <p:nvSpPr>
          <p:cNvPr id="45063" name="Rectangle 6"/>
          <p:cNvSpPr>
            <a:spLocks noChangeArrowheads="1"/>
          </p:cNvSpPr>
          <p:nvPr/>
        </p:nvSpPr>
        <p:spPr bwMode="auto">
          <a:xfrm>
            <a:off x="251396" y="2571744"/>
            <a:ext cx="4392612" cy="1071563"/>
          </a:xfrm>
          <a:prstGeom prst="rect">
            <a:avLst/>
          </a:prstGeom>
          <a:noFill/>
          <a:ln w="9525">
            <a:solidFill>
              <a:schemeClr val="hlink"/>
            </a:solidFill>
            <a:miter lim="800000"/>
            <a:headEnd/>
            <a:tailEnd/>
          </a:ln>
        </p:spPr>
        <p:txBody>
          <a:bodyPr wrap="none" anchor="ctr"/>
          <a:lstStyle/>
          <a:p>
            <a:endParaRPr lang="nl-BE"/>
          </a:p>
        </p:txBody>
      </p:sp>
      <p:sp>
        <p:nvSpPr>
          <p:cNvPr id="45064" name="Rectangle 7"/>
          <p:cNvSpPr>
            <a:spLocks noChangeArrowheads="1"/>
          </p:cNvSpPr>
          <p:nvPr/>
        </p:nvSpPr>
        <p:spPr bwMode="auto">
          <a:xfrm>
            <a:off x="251520" y="4221088"/>
            <a:ext cx="4392612" cy="992758"/>
          </a:xfrm>
          <a:prstGeom prst="rect">
            <a:avLst/>
          </a:prstGeom>
          <a:noFill/>
          <a:ln w="9525">
            <a:solidFill>
              <a:schemeClr val="hlink"/>
            </a:solidFill>
            <a:miter lim="800000"/>
            <a:headEnd/>
            <a:tailEnd/>
          </a:ln>
        </p:spPr>
        <p:txBody>
          <a:bodyPr wrap="none" anchor="ctr"/>
          <a:lstStyle/>
          <a:p>
            <a:endParaRPr lang="nl-BE"/>
          </a:p>
        </p:txBody>
      </p:sp>
      <p:sp>
        <p:nvSpPr>
          <p:cNvPr id="45065" name="Line 11"/>
          <p:cNvSpPr>
            <a:spLocks noChangeShapeType="1"/>
          </p:cNvSpPr>
          <p:nvPr/>
        </p:nvSpPr>
        <p:spPr bwMode="auto">
          <a:xfrm flipV="1">
            <a:off x="8253444" y="4405313"/>
            <a:ext cx="142875" cy="793750"/>
          </a:xfrm>
          <a:prstGeom prst="line">
            <a:avLst/>
          </a:prstGeom>
          <a:noFill/>
          <a:ln w="9525">
            <a:solidFill>
              <a:schemeClr val="tx1"/>
            </a:solidFill>
            <a:round/>
            <a:headEnd/>
            <a:tailEnd type="triangle" w="med" len="med"/>
          </a:ln>
        </p:spPr>
        <p:txBody>
          <a:bodyPr wrap="none" anchor="ctr"/>
          <a:lstStyle/>
          <a:p>
            <a:endParaRPr lang="nl-BE"/>
          </a:p>
        </p:txBody>
      </p:sp>
      <p:sp>
        <p:nvSpPr>
          <p:cNvPr id="45066" name="Line 12"/>
          <p:cNvSpPr>
            <a:spLocks noChangeShapeType="1"/>
          </p:cNvSpPr>
          <p:nvPr/>
        </p:nvSpPr>
        <p:spPr bwMode="auto">
          <a:xfrm flipV="1">
            <a:off x="7677181" y="5341938"/>
            <a:ext cx="503238" cy="360362"/>
          </a:xfrm>
          <a:prstGeom prst="line">
            <a:avLst/>
          </a:prstGeom>
          <a:noFill/>
          <a:ln w="9525">
            <a:solidFill>
              <a:schemeClr val="tx1"/>
            </a:solidFill>
            <a:round/>
            <a:headEnd/>
            <a:tailEnd type="triangle" w="med" len="med"/>
          </a:ln>
        </p:spPr>
        <p:txBody>
          <a:bodyPr wrap="none" anchor="ctr"/>
          <a:lstStyle/>
          <a:p>
            <a:endParaRPr lang="nl-BE"/>
          </a:p>
        </p:txBody>
      </p:sp>
      <p:sp>
        <p:nvSpPr>
          <p:cNvPr id="45067" name="Text Box 13"/>
          <p:cNvSpPr txBox="1">
            <a:spLocks noChangeArrowheads="1"/>
          </p:cNvSpPr>
          <p:nvPr/>
        </p:nvSpPr>
        <p:spPr bwMode="auto">
          <a:xfrm>
            <a:off x="8002619" y="4100513"/>
            <a:ext cx="1042987" cy="304800"/>
          </a:xfrm>
          <a:prstGeom prst="rect">
            <a:avLst/>
          </a:prstGeom>
          <a:noFill/>
          <a:ln w="9525" algn="ctr">
            <a:noFill/>
            <a:miter lim="800000"/>
            <a:headEnd/>
            <a:tailEnd/>
          </a:ln>
        </p:spPr>
        <p:txBody>
          <a:bodyPr>
            <a:spAutoFit/>
          </a:bodyPr>
          <a:lstStyle/>
          <a:p>
            <a:pPr>
              <a:spcBef>
                <a:spcPct val="50000"/>
              </a:spcBef>
              <a:buFontTx/>
              <a:buNone/>
            </a:pPr>
            <a:r>
              <a:rPr lang="nl-BE" sz="1400">
                <a:solidFill>
                  <a:schemeClr val="tx2"/>
                </a:solidFill>
              </a:rPr>
              <a:t>Pr = .05</a:t>
            </a:r>
            <a:endParaRPr lang="en-US" sz="1400">
              <a:solidFill>
                <a:schemeClr val="tx2"/>
              </a:solidFill>
            </a:endParaRPr>
          </a:p>
        </p:txBody>
      </p:sp>
      <p:sp>
        <p:nvSpPr>
          <p:cNvPr id="45068" name="Text Box 14"/>
          <p:cNvSpPr txBox="1">
            <a:spLocks noChangeArrowheads="1"/>
          </p:cNvSpPr>
          <p:nvPr/>
        </p:nvSpPr>
        <p:spPr bwMode="auto">
          <a:xfrm>
            <a:off x="7296181" y="5695950"/>
            <a:ext cx="979488" cy="304800"/>
          </a:xfrm>
          <a:prstGeom prst="rect">
            <a:avLst/>
          </a:prstGeom>
          <a:noFill/>
          <a:ln w="9525" algn="ctr">
            <a:noFill/>
            <a:miter lim="800000"/>
            <a:headEnd/>
            <a:tailEnd/>
          </a:ln>
        </p:spPr>
        <p:txBody>
          <a:bodyPr wrap="none">
            <a:spAutoFit/>
          </a:bodyPr>
          <a:lstStyle/>
          <a:p>
            <a:pPr>
              <a:buFontTx/>
              <a:buNone/>
            </a:pPr>
            <a:r>
              <a:rPr lang="nl-BE" sz="1400">
                <a:solidFill>
                  <a:schemeClr val="tx2"/>
                </a:solidFill>
              </a:rPr>
              <a:t>Z = 1.64</a:t>
            </a:r>
            <a:endParaRPr lang="en-US" sz="1400">
              <a:solidFill>
                <a:schemeClr val="tx2"/>
              </a:solidFill>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inhoud 12"/>
          <p:cNvSpPr>
            <a:spLocks noGrp="1"/>
          </p:cNvSpPr>
          <p:nvPr>
            <p:ph idx="1"/>
          </p:nvPr>
        </p:nvSpPr>
        <p:spPr/>
        <p:txBody>
          <a:bodyPr>
            <a:normAutofit lnSpcReduction="10000"/>
          </a:bodyPr>
          <a:lstStyle/>
          <a:p>
            <a:pPr eaLnBrk="1" hangingPunct="1">
              <a:buFont typeface="Verdana" pitchFamily="34" charset="0"/>
              <a:buNone/>
            </a:pPr>
            <a:r>
              <a:rPr lang="nl-BE" sz="1800" b="1" dirty="0" smtClean="0"/>
              <a:t>Linkseenzijdig toetsen</a:t>
            </a:r>
          </a:p>
          <a:p>
            <a:pPr eaLnBrk="1" hangingPunct="1">
              <a:buFont typeface="Verdana" pitchFamily="34" charset="0"/>
              <a:buNone/>
            </a:pPr>
            <a:r>
              <a:rPr lang="nl-BE" sz="1800" dirty="0" smtClean="0"/>
              <a:t>Vb. H0: µ ≥ 100</a:t>
            </a:r>
          </a:p>
          <a:p>
            <a:pPr eaLnBrk="1" hangingPunct="1">
              <a:buFont typeface="Verdana" pitchFamily="34" charset="0"/>
              <a:buNone/>
            </a:pPr>
            <a:r>
              <a:rPr lang="nl-BE" sz="1800" dirty="0" smtClean="0"/>
              <a:t>      H1: µ &lt; 100</a:t>
            </a:r>
          </a:p>
          <a:p>
            <a:pPr eaLnBrk="1" hangingPunct="1">
              <a:buFont typeface="Verdana" pitchFamily="34" charset="0"/>
              <a:buNone/>
            </a:pPr>
            <a:r>
              <a:rPr lang="nl-BE" sz="1800" dirty="0" smtClean="0"/>
              <a:t>-&gt; is het steekproefgemiddelde voldoende kleiner dan 100?</a:t>
            </a:r>
          </a:p>
          <a:p>
            <a:pPr eaLnBrk="1" hangingPunct="1">
              <a:buFont typeface="Verdana" pitchFamily="34" charset="0"/>
              <a:buNone/>
            </a:pPr>
            <a:r>
              <a:rPr lang="nl-BE" sz="1800" dirty="0" smtClean="0"/>
              <a:t>-&gt; is P l (z x) ≤ 0.05?</a:t>
            </a:r>
          </a:p>
          <a:p>
            <a:pPr eaLnBrk="1" hangingPunct="1">
              <a:buFont typeface="Verdana" pitchFamily="34" charset="0"/>
              <a:buNone/>
            </a:pPr>
            <a:r>
              <a:rPr lang="nl-BE" sz="1800" dirty="0" smtClean="0"/>
              <a:t>	ja: verwerp H0                                                   </a:t>
            </a:r>
          </a:p>
          <a:p>
            <a:pPr eaLnBrk="1" hangingPunct="1">
              <a:buFont typeface="Verdana" pitchFamily="34" charset="0"/>
              <a:buNone/>
            </a:pPr>
            <a:r>
              <a:rPr lang="nl-BE" sz="1800" dirty="0" smtClean="0"/>
              <a:t>	neen: verwerp H0 niet</a:t>
            </a:r>
          </a:p>
          <a:p>
            <a:pPr eaLnBrk="1" hangingPunct="1">
              <a:buFont typeface="Verdana" pitchFamily="34" charset="0"/>
              <a:buNone/>
            </a:pPr>
            <a:r>
              <a:rPr lang="nl-BE" sz="1800" dirty="0" smtClean="0"/>
              <a:t>	= toetsen via overschrijdingskansen</a:t>
            </a:r>
          </a:p>
          <a:p>
            <a:pPr eaLnBrk="1" hangingPunct="1">
              <a:buFont typeface="Verdana" pitchFamily="34" charset="0"/>
              <a:buNone/>
            </a:pPr>
            <a:endParaRPr lang="nl-BE" sz="1800" dirty="0" smtClean="0"/>
          </a:p>
          <a:p>
            <a:pPr eaLnBrk="1" hangingPunct="1">
              <a:buFont typeface="Verdana" pitchFamily="34" charset="0"/>
              <a:buNone/>
            </a:pPr>
            <a:r>
              <a:rPr lang="nl-BE" sz="1800" dirty="0" smtClean="0"/>
              <a:t>-&gt; is z x  ≤ -1.64?</a:t>
            </a:r>
          </a:p>
          <a:p>
            <a:pPr eaLnBrk="1" hangingPunct="1">
              <a:buFont typeface="Verdana" pitchFamily="34" charset="0"/>
              <a:buNone/>
            </a:pPr>
            <a:r>
              <a:rPr lang="nl-BE" sz="1800" dirty="0" smtClean="0"/>
              <a:t>	ja: verwerp H0</a:t>
            </a:r>
          </a:p>
          <a:p>
            <a:pPr eaLnBrk="1" hangingPunct="1">
              <a:buFont typeface="Verdana" pitchFamily="34" charset="0"/>
              <a:buNone/>
            </a:pPr>
            <a:r>
              <a:rPr lang="nl-BE" sz="1800" dirty="0" smtClean="0"/>
              <a:t>	neen: verwerp H0 niet </a:t>
            </a:r>
          </a:p>
          <a:p>
            <a:pPr eaLnBrk="1" hangingPunct="1">
              <a:buFont typeface="Verdana" pitchFamily="34" charset="0"/>
              <a:buNone/>
            </a:pPr>
            <a:r>
              <a:rPr lang="nl-BE" sz="1800" dirty="0" smtClean="0"/>
              <a:t>	= toetsen via kritieke waarden</a:t>
            </a:r>
          </a:p>
        </p:txBody>
      </p:sp>
      <p:sp>
        <p:nvSpPr>
          <p:cNvPr id="46083" name="Rectangle 2"/>
          <p:cNvSpPr>
            <a:spLocks noGrp="1" noChangeArrowheads="1"/>
          </p:cNvSpPr>
          <p:nvPr>
            <p:ph type="title"/>
          </p:nvPr>
        </p:nvSpPr>
        <p:spPr/>
        <p:txBody>
          <a:bodyPr/>
          <a:lstStyle/>
          <a:p>
            <a:pPr eaLnBrk="1" hangingPunct="1"/>
            <a:r>
              <a:rPr lang="nl-BE" smtClean="0"/>
              <a:t>Kritieke waarden</a:t>
            </a:r>
            <a:endParaRPr lang="en-US" smtClean="0"/>
          </a:p>
        </p:txBody>
      </p:sp>
      <p:sp>
        <p:nvSpPr>
          <p:cNvPr id="4608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24700DB6-9219-447A-A4B1-FC9153187768}" type="slidenum">
              <a:rPr lang="en-US" smtClean="0"/>
              <a:pPr/>
              <a:t>44</a:t>
            </a:fld>
            <a:endParaRPr lang="en-US" smtClean="0"/>
          </a:p>
        </p:txBody>
      </p:sp>
      <p:pic>
        <p:nvPicPr>
          <p:cNvPr id="46086" name="Picture 12"/>
          <p:cNvPicPr>
            <a:picLocks noChangeAspect="1" noChangeArrowheads="1"/>
          </p:cNvPicPr>
          <p:nvPr/>
        </p:nvPicPr>
        <p:blipFill>
          <a:blip r:embed="rId2" cstate="print"/>
          <a:srcRect/>
          <a:stretch>
            <a:fillRect/>
          </a:stretch>
        </p:blipFill>
        <p:spPr bwMode="auto">
          <a:xfrm>
            <a:off x="6119813" y="3357563"/>
            <a:ext cx="3024187" cy="2178050"/>
          </a:xfrm>
          <a:prstGeom prst="rect">
            <a:avLst/>
          </a:prstGeom>
          <a:noFill/>
          <a:ln w="9525">
            <a:noFill/>
            <a:miter lim="800000"/>
            <a:headEnd/>
            <a:tailEnd/>
          </a:ln>
        </p:spPr>
      </p:pic>
      <p:sp>
        <p:nvSpPr>
          <p:cNvPr id="46087" name="Rectangle 5"/>
          <p:cNvSpPr>
            <a:spLocks noChangeArrowheads="1"/>
          </p:cNvSpPr>
          <p:nvPr/>
        </p:nvSpPr>
        <p:spPr bwMode="auto">
          <a:xfrm>
            <a:off x="250825" y="2573461"/>
            <a:ext cx="4321175" cy="1071563"/>
          </a:xfrm>
          <a:prstGeom prst="rect">
            <a:avLst/>
          </a:prstGeom>
          <a:noFill/>
          <a:ln w="9525">
            <a:solidFill>
              <a:schemeClr val="hlink"/>
            </a:solidFill>
            <a:miter lim="800000"/>
            <a:headEnd/>
            <a:tailEnd/>
          </a:ln>
        </p:spPr>
        <p:txBody>
          <a:bodyPr wrap="none" anchor="ctr"/>
          <a:lstStyle/>
          <a:p>
            <a:endParaRPr lang="nl-BE"/>
          </a:p>
        </p:txBody>
      </p:sp>
      <p:sp>
        <p:nvSpPr>
          <p:cNvPr id="46088" name="Rectangle 6"/>
          <p:cNvSpPr>
            <a:spLocks noChangeArrowheads="1"/>
          </p:cNvSpPr>
          <p:nvPr/>
        </p:nvSpPr>
        <p:spPr bwMode="auto">
          <a:xfrm>
            <a:off x="250825" y="4221088"/>
            <a:ext cx="4321175" cy="1000125"/>
          </a:xfrm>
          <a:prstGeom prst="rect">
            <a:avLst/>
          </a:prstGeom>
          <a:noFill/>
          <a:ln w="9525">
            <a:solidFill>
              <a:schemeClr val="hlink"/>
            </a:solidFill>
            <a:miter lim="800000"/>
            <a:headEnd/>
            <a:tailEnd/>
          </a:ln>
        </p:spPr>
        <p:txBody>
          <a:bodyPr wrap="none" anchor="ctr"/>
          <a:lstStyle/>
          <a:p>
            <a:endParaRPr lang="nl-BE"/>
          </a:p>
        </p:txBody>
      </p:sp>
      <p:sp>
        <p:nvSpPr>
          <p:cNvPr id="46089" name="Line 7"/>
          <p:cNvSpPr>
            <a:spLocks noChangeShapeType="1"/>
          </p:cNvSpPr>
          <p:nvPr/>
        </p:nvSpPr>
        <p:spPr bwMode="auto">
          <a:xfrm flipH="1" flipV="1">
            <a:off x="6588125" y="4510088"/>
            <a:ext cx="215900" cy="649287"/>
          </a:xfrm>
          <a:prstGeom prst="line">
            <a:avLst/>
          </a:prstGeom>
          <a:noFill/>
          <a:ln w="9525">
            <a:solidFill>
              <a:schemeClr val="tx1"/>
            </a:solidFill>
            <a:round/>
            <a:headEnd/>
            <a:tailEnd type="triangle" w="med" len="med"/>
          </a:ln>
        </p:spPr>
        <p:txBody>
          <a:bodyPr wrap="none" anchor="ctr"/>
          <a:lstStyle/>
          <a:p>
            <a:endParaRPr lang="nl-BE"/>
          </a:p>
        </p:txBody>
      </p:sp>
      <p:sp>
        <p:nvSpPr>
          <p:cNvPr id="46090" name="Line 8"/>
          <p:cNvSpPr>
            <a:spLocks noChangeShapeType="1"/>
          </p:cNvSpPr>
          <p:nvPr/>
        </p:nvSpPr>
        <p:spPr bwMode="auto">
          <a:xfrm flipV="1">
            <a:off x="6516688" y="5302250"/>
            <a:ext cx="503237" cy="360363"/>
          </a:xfrm>
          <a:prstGeom prst="line">
            <a:avLst/>
          </a:prstGeom>
          <a:noFill/>
          <a:ln w="9525">
            <a:solidFill>
              <a:schemeClr val="tx1"/>
            </a:solidFill>
            <a:round/>
            <a:headEnd/>
            <a:tailEnd type="triangle" w="med" len="med"/>
          </a:ln>
        </p:spPr>
        <p:txBody>
          <a:bodyPr wrap="none" anchor="ctr"/>
          <a:lstStyle/>
          <a:p>
            <a:endParaRPr lang="nl-BE"/>
          </a:p>
        </p:txBody>
      </p:sp>
      <p:sp>
        <p:nvSpPr>
          <p:cNvPr id="46091" name="Text Box 9"/>
          <p:cNvSpPr txBox="1">
            <a:spLocks noChangeArrowheads="1"/>
          </p:cNvSpPr>
          <p:nvPr/>
        </p:nvSpPr>
        <p:spPr bwMode="auto">
          <a:xfrm>
            <a:off x="5940425" y="4222750"/>
            <a:ext cx="1042988" cy="304800"/>
          </a:xfrm>
          <a:prstGeom prst="rect">
            <a:avLst/>
          </a:prstGeom>
          <a:noFill/>
          <a:ln w="9525" algn="ctr">
            <a:noFill/>
            <a:miter lim="800000"/>
            <a:headEnd/>
            <a:tailEnd/>
          </a:ln>
        </p:spPr>
        <p:txBody>
          <a:bodyPr>
            <a:spAutoFit/>
          </a:bodyPr>
          <a:lstStyle/>
          <a:p>
            <a:pPr>
              <a:spcBef>
                <a:spcPct val="50000"/>
              </a:spcBef>
              <a:buFontTx/>
              <a:buNone/>
            </a:pPr>
            <a:r>
              <a:rPr lang="nl-BE" sz="1400">
                <a:solidFill>
                  <a:schemeClr val="tx2"/>
                </a:solidFill>
              </a:rPr>
              <a:t>Pr = .05</a:t>
            </a:r>
            <a:endParaRPr lang="en-US" sz="1400">
              <a:solidFill>
                <a:schemeClr val="tx2"/>
              </a:solidFill>
            </a:endParaRPr>
          </a:p>
        </p:txBody>
      </p:sp>
      <p:sp>
        <p:nvSpPr>
          <p:cNvPr id="46092" name="Text Box 10"/>
          <p:cNvSpPr txBox="1">
            <a:spLocks noChangeArrowheads="1"/>
          </p:cNvSpPr>
          <p:nvPr/>
        </p:nvSpPr>
        <p:spPr bwMode="auto">
          <a:xfrm>
            <a:off x="5867400" y="5662613"/>
            <a:ext cx="1060450" cy="304800"/>
          </a:xfrm>
          <a:prstGeom prst="rect">
            <a:avLst/>
          </a:prstGeom>
          <a:noFill/>
          <a:ln w="9525" algn="ctr">
            <a:noFill/>
            <a:miter lim="800000"/>
            <a:headEnd/>
            <a:tailEnd/>
          </a:ln>
        </p:spPr>
        <p:txBody>
          <a:bodyPr wrap="none">
            <a:spAutoFit/>
          </a:bodyPr>
          <a:lstStyle/>
          <a:p>
            <a:pPr>
              <a:buFontTx/>
              <a:buNone/>
            </a:pPr>
            <a:r>
              <a:rPr lang="nl-BE" sz="1400">
                <a:solidFill>
                  <a:schemeClr val="tx2"/>
                </a:solidFill>
              </a:rPr>
              <a:t>Z = -1.64</a:t>
            </a:r>
            <a:endParaRPr lang="en-US" sz="1400">
              <a:solidFill>
                <a:schemeClr val="tx2"/>
              </a:solidFill>
            </a:endParaRPr>
          </a:p>
        </p:txBody>
      </p:sp>
      <p:sp>
        <p:nvSpPr>
          <p:cNvPr id="46093" name="Text Box 11"/>
          <p:cNvSpPr txBox="1">
            <a:spLocks noChangeArrowheads="1"/>
          </p:cNvSpPr>
          <p:nvPr/>
        </p:nvSpPr>
        <p:spPr bwMode="auto">
          <a:xfrm>
            <a:off x="215900" y="981075"/>
            <a:ext cx="8748713" cy="461963"/>
          </a:xfrm>
          <a:prstGeom prst="rect">
            <a:avLst/>
          </a:prstGeom>
          <a:noFill/>
          <a:ln w="9525">
            <a:noFill/>
            <a:miter lim="800000"/>
            <a:headEnd/>
            <a:tailEnd/>
          </a:ln>
        </p:spPr>
        <p:txBody>
          <a:bodyPr>
            <a:spAutoFit/>
          </a:bodyPr>
          <a:lstStyle/>
          <a:p>
            <a:pPr algn="just">
              <a:spcBef>
                <a:spcPct val="50000"/>
              </a:spcBef>
              <a:buFontTx/>
              <a:buNone/>
            </a:pPr>
            <a:r>
              <a:rPr lang="nl-BE" sz="2400">
                <a:solidFill>
                  <a:schemeClr val="accent2"/>
                </a:solidFill>
                <a:latin typeface="Arial" charset="0"/>
              </a:rPr>
              <a:t>     </a:t>
            </a:r>
            <a:endParaRPr lang="nl-BE" sz="2400">
              <a:solidFill>
                <a:schemeClr val="accent2"/>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inhoud 16"/>
          <p:cNvSpPr>
            <a:spLocks noGrp="1"/>
          </p:cNvSpPr>
          <p:nvPr>
            <p:ph idx="1"/>
          </p:nvPr>
        </p:nvSpPr>
        <p:spPr/>
        <p:txBody>
          <a:bodyPr>
            <a:normAutofit lnSpcReduction="10000"/>
          </a:bodyPr>
          <a:lstStyle/>
          <a:p>
            <a:pPr eaLnBrk="1" hangingPunct="1">
              <a:buFont typeface="Verdana" pitchFamily="34" charset="0"/>
              <a:buNone/>
            </a:pPr>
            <a:r>
              <a:rPr lang="nl-BE" sz="1800" b="1" smtClean="0"/>
              <a:t>Tweezijdig toetsen</a:t>
            </a:r>
          </a:p>
          <a:p>
            <a:pPr eaLnBrk="1" hangingPunct="1">
              <a:buFont typeface="Verdana" pitchFamily="34" charset="0"/>
              <a:buNone/>
            </a:pPr>
            <a:r>
              <a:rPr lang="nl-BE" sz="1800" smtClean="0"/>
              <a:t>Vb. H0: µ = 100</a:t>
            </a:r>
          </a:p>
          <a:p>
            <a:pPr eaLnBrk="1" hangingPunct="1">
              <a:buFont typeface="Verdana" pitchFamily="34" charset="0"/>
              <a:buNone/>
            </a:pPr>
            <a:r>
              <a:rPr lang="nl-BE" sz="1800" smtClean="0"/>
              <a:t>      H1: µ ≠ 100</a:t>
            </a:r>
          </a:p>
          <a:p>
            <a:pPr eaLnBrk="1" hangingPunct="1">
              <a:buFont typeface="Verdana" pitchFamily="34" charset="0"/>
              <a:buNone/>
            </a:pPr>
            <a:r>
              <a:rPr lang="nl-BE" sz="1800" smtClean="0"/>
              <a:t>-&gt; is het steekproefgemiddelde voldoende kleiner of groter dan 100?</a:t>
            </a:r>
          </a:p>
          <a:p>
            <a:pPr eaLnBrk="1" hangingPunct="1">
              <a:buFont typeface="Verdana" pitchFamily="34" charset="0"/>
              <a:buNone/>
            </a:pPr>
            <a:r>
              <a:rPr lang="nl-BE" sz="1800" smtClean="0"/>
              <a:t>-&gt; is P d (z x) ≤ 0.05?</a:t>
            </a:r>
          </a:p>
          <a:p>
            <a:pPr eaLnBrk="1" hangingPunct="1">
              <a:buFont typeface="Verdana" pitchFamily="34" charset="0"/>
              <a:buNone/>
            </a:pPr>
            <a:r>
              <a:rPr lang="nl-BE" sz="1800" smtClean="0"/>
              <a:t>	ja: verwerp H0                                                   </a:t>
            </a:r>
          </a:p>
          <a:p>
            <a:pPr eaLnBrk="1" hangingPunct="1">
              <a:buFont typeface="Verdana" pitchFamily="34" charset="0"/>
              <a:buNone/>
            </a:pPr>
            <a:r>
              <a:rPr lang="nl-BE" sz="1800" smtClean="0"/>
              <a:t>	neen: verwerp H0 niet</a:t>
            </a:r>
          </a:p>
          <a:p>
            <a:pPr eaLnBrk="1" hangingPunct="1">
              <a:buFont typeface="Verdana" pitchFamily="34" charset="0"/>
              <a:buNone/>
            </a:pPr>
            <a:r>
              <a:rPr lang="nl-BE" sz="1800" smtClean="0"/>
              <a:t>	= toetsen via overschrijdingskansen    </a:t>
            </a:r>
          </a:p>
          <a:p>
            <a:pPr eaLnBrk="1" hangingPunct="1">
              <a:buFont typeface="Verdana" pitchFamily="34" charset="0"/>
              <a:buNone/>
            </a:pPr>
            <a:endParaRPr lang="nl-BE" sz="1800" smtClean="0"/>
          </a:p>
          <a:p>
            <a:pPr eaLnBrk="1" hangingPunct="1">
              <a:buFont typeface="Verdana" pitchFamily="34" charset="0"/>
              <a:buNone/>
            </a:pPr>
            <a:r>
              <a:rPr lang="nl-BE" sz="1800" smtClean="0"/>
              <a:t>-&gt; is z x  ≤ -1.96 of z x ≥ 1.96?</a:t>
            </a:r>
          </a:p>
          <a:p>
            <a:pPr eaLnBrk="1" hangingPunct="1">
              <a:buFont typeface="Verdana" pitchFamily="34" charset="0"/>
              <a:buNone/>
            </a:pPr>
            <a:r>
              <a:rPr lang="nl-BE" sz="1800" smtClean="0"/>
              <a:t>	ja: verwerp H0</a:t>
            </a:r>
          </a:p>
          <a:p>
            <a:pPr eaLnBrk="1" hangingPunct="1">
              <a:buFont typeface="Verdana" pitchFamily="34" charset="0"/>
              <a:buNone/>
            </a:pPr>
            <a:r>
              <a:rPr lang="nl-BE" sz="1800" smtClean="0"/>
              <a:t>	neen: verwerp H0 niet</a:t>
            </a:r>
          </a:p>
          <a:p>
            <a:pPr eaLnBrk="1" hangingPunct="1">
              <a:buFont typeface="Verdana" pitchFamily="34" charset="0"/>
              <a:buNone/>
            </a:pPr>
            <a:r>
              <a:rPr lang="nl-BE" sz="1800" smtClean="0"/>
              <a:t>	= toetsen via kritieke waarden</a:t>
            </a:r>
          </a:p>
          <a:p>
            <a:pPr eaLnBrk="1" hangingPunct="1">
              <a:buFont typeface="Verdana" pitchFamily="34" charset="0"/>
              <a:buNone/>
            </a:pPr>
            <a:endParaRPr lang="nl-BE" sz="1800" smtClean="0"/>
          </a:p>
        </p:txBody>
      </p:sp>
      <p:sp>
        <p:nvSpPr>
          <p:cNvPr id="47107" name="Rectangle 3"/>
          <p:cNvSpPr>
            <a:spLocks noGrp="1" noChangeArrowheads="1"/>
          </p:cNvSpPr>
          <p:nvPr>
            <p:ph type="title"/>
          </p:nvPr>
        </p:nvSpPr>
        <p:spPr/>
        <p:txBody>
          <a:bodyPr/>
          <a:lstStyle/>
          <a:p>
            <a:pPr eaLnBrk="1" hangingPunct="1"/>
            <a:r>
              <a:rPr lang="nl-BE" smtClean="0"/>
              <a:t>Kritieke waarden</a:t>
            </a:r>
            <a:endParaRPr lang="en-US" smtClean="0"/>
          </a:p>
        </p:txBody>
      </p:sp>
      <p:sp>
        <p:nvSpPr>
          <p:cNvPr id="47108"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477B5056-3076-4E24-B8A7-F26706B35F8D}" type="slidenum">
              <a:rPr lang="en-US" smtClean="0"/>
              <a:pPr/>
              <a:t>45</a:t>
            </a:fld>
            <a:endParaRPr lang="en-US" smtClean="0"/>
          </a:p>
        </p:txBody>
      </p:sp>
      <p:sp>
        <p:nvSpPr>
          <p:cNvPr id="47110" name="Rectangle 4"/>
          <p:cNvSpPr>
            <a:spLocks noChangeArrowheads="1"/>
          </p:cNvSpPr>
          <p:nvPr/>
        </p:nvSpPr>
        <p:spPr bwMode="auto">
          <a:xfrm>
            <a:off x="393576" y="2564904"/>
            <a:ext cx="3962400" cy="1081088"/>
          </a:xfrm>
          <a:prstGeom prst="rect">
            <a:avLst/>
          </a:prstGeom>
          <a:noFill/>
          <a:ln w="9525">
            <a:solidFill>
              <a:schemeClr val="hlink"/>
            </a:solidFill>
            <a:miter lim="800000"/>
            <a:headEnd/>
            <a:tailEnd/>
          </a:ln>
        </p:spPr>
        <p:txBody>
          <a:bodyPr wrap="none" anchor="ctr"/>
          <a:lstStyle/>
          <a:p>
            <a:endParaRPr lang="nl-BE"/>
          </a:p>
        </p:txBody>
      </p:sp>
      <p:sp>
        <p:nvSpPr>
          <p:cNvPr id="47111" name="Rectangle 5"/>
          <p:cNvSpPr>
            <a:spLocks noChangeArrowheads="1"/>
          </p:cNvSpPr>
          <p:nvPr/>
        </p:nvSpPr>
        <p:spPr bwMode="auto">
          <a:xfrm>
            <a:off x="393576" y="4149080"/>
            <a:ext cx="3962400" cy="1071562"/>
          </a:xfrm>
          <a:prstGeom prst="rect">
            <a:avLst/>
          </a:prstGeom>
          <a:noFill/>
          <a:ln w="9525">
            <a:solidFill>
              <a:schemeClr val="hlink"/>
            </a:solidFill>
            <a:miter lim="800000"/>
            <a:headEnd/>
            <a:tailEnd/>
          </a:ln>
        </p:spPr>
        <p:txBody>
          <a:bodyPr wrap="none" anchor="ctr"/>
          <a:lstStyle/>
          <a:p>
            <a:endParaRPr lang="nl-BE"/>
          </a:p>
        </p:txBody>
      </p:sp>
      <p:sp>
        <p:nvSpPr>
          <p:cNvPr id="47112" name="Line 6"/>
          <p:cNvSpPr>
            <a:spLocks noChangeShapeType="1"/>
          </p:cNvSpPr>
          <p:nvPr/>
        </p:nvSpPr>
        <p:spPr bwMode="auto">
          <a:xfrm flipH="1" flipV="1">
            <a:off x="5940425" y="4286250"/>
            <a:ext cx="215900" cy="649288"/>
          </a:xfrm>
          <a:prstGeom prst="line">
            <a:avLst/>
          </a:prstGeom>
          <a:noFill/>
          <a:ln w="9525">
            <a:solidFill>
              <a:schemeClr val="tx1"/>
            </a:solidFill>
            <a:round/>
            <a:headEnd/>
            <a:tailEnd type="triangle" w="med" len="med"/>
          </a:ln>
        </p:spPr>
        <p:txBody>
          <a:bodyPr wrap="none" anchor="ctr"/>
          <a:lstStyle/>
          <a:p>
            <a:endParaRPr lang="nl-BE"/>
          </a:p>
        </p:txBody>
      </p:sp>
      <p:sp>
        <p:nvSpPr>
          <p:cNvPr id="47113" name="Line 7"/>
          <p:cNvSpPr>
            <a:spLocks noChangeShapeType="1"/>
          </p:cNvSpPr>
          <p:nvPr/>
        </p:nvSpPr>
        <p:spPr bwMode="auto">
          <a:xfrm flipV="1">
            <a:off x="6300788" y="5089525"/>
            <a:ext cx="71437" cy="576263"/>
          </a:xfrm>
          <a:prstGeom prst="line">
            <a:avLst/>
          </a:prstGeom>
          <a:noFill/>
          <a:ln w="9525">
            <a:solidFill>
              <a:schemeClr val="tx1"/>
            </a:solidFill>
            <a:round/>
            <a:headEnd/>
            <a:tailEnd type="triangle" w="med" len="med"/>
          </a:ln>
        </p:spPr>
        <p:txBody>
          <a:bodyPr wrap="none" anchor="ctr"/>
          <a:lstStyle/>
          <a:p>
            <a:endParaRPr lang="nl-BE"/>
          </a:p>
        </p:txBody>
      </p:sp>
      <p:sp>
        <p:nvSpPr>
          <p:cNvPr id="47114" name="Text Box 8"/>
          <p:cNvSpPr txBox="1">
            <a:spLocks noChangeArrowheads="1"/>
          </p:cNvSpPr>
          <p:nvPr/>
        </p:nvSpPr>
        <p:spPr bwMode="auto">
          <a:xfrm>
            <a:off x="7885113" y="4008438"/>
            <a:ext cx="1042987" cy="304800"/>
          </a:xfrm>
          <a:prstGeom prst="rect">
            <a:avLst/>
          </a:prstGeom>
          <a:noFill/>
          <a:ln w="9525" algn="ctr">
            <a:noFill/>
            <a:miter lim="800000"/>
            <a:headEnd/>
            <a:tailEnd/>
          </a:ln>
        </p:spPr>
        <p:txBody>
          <a:bodyPr>
            <a:spAutoFit/>
          </a:bodyPr>
          <a:lstStyle/>
          <a:p>
            <a:pPr>
              <a:spcBef>
                <a:spcPct val="50000"/>
              </a:spcBef>
              <a:buFontTx/>
              <a:buNone/>
            </a:pPr>
            <a:r>
              <a:rPr lang="nl-BE" sz="1400">
                <a:solidFill>
                  <a:schemeClr val="tx2"/>
                </a:solidFill>
              </a:rPr>
              <a:t>Pr = .025</a:t>
            </a:r>
            <a:endParaRPr lang="en-US" sz="1400">
              <a:solidFill>
                <a:schemeClr val="tx2"/>
              </a:solidFill>
            </a:endParaRPr>
          </a:p>
        </p:txBody>
      </p:sp>
      <p:sp>
        <p:nvSpPr>
          <p:cNvPr id="47115" name="Text Box 9"/>
          <p:cNvSpPr txBox="1">
            <a:spLocks noChangeArrowheads="1"/>
          </p:cNvSpPr>
          <p:nvPr/>
        </p:nvSpPr>
        <p:spPr bwMode="auto">
          <a:xfrm>
            <a:off x="5651500" y="5665788"/>
            <a:ext cx="1060450" cy="304800"/>
          </a:xfrm>
          <a:prstGeom prst="rect">
            <a:avLst/>
          </a:prstGeom>
          <a:noFill/>
          <a:ln w="9525" algn="ctr">
            <a:noFill/>
            <a:miter lim="800000"/>
            <a:headEnd/>
            <a:tailEnd/>
          </a:ln>
        </p:spPr>
        <p:txBody>
          <a:bodyPr wrap="none">
            <a:spAutoFit/>
          </a:bodyPr>
          <a:lstStyle/>
          <a:p>
            <a:pPr>
              <a:buFontTx/>
              <a:buNone/>
            </a:pPr>
            <a:r>
              <a:rPr lang="nl-BE" sz="1400">
                <a:solidFill>
                  <a:schemeClr val="tx2"/>
                </a:solidFill>
              </a:rPr>
              <a:t>Z = -1.96</a:t>
            </a:r>
            <a:endParaRPr lang="en-US" sz="1400">
              <a:solidFill>
                <a:schemeClr val="tx2"/>
              </a:solidFill>
            </a:endParaRPr>
          </a:p>
        </p:txBody>
      </p:sp>
      <p:pic>
        <p:nvPicPr>
          <p:cNvPr id="47116" name="Picture 12"/>
          <p:cNvPicPr>
            <a:picLocks noChangeAspect="1" noChangeArrowheads="1"/>
          </p:cNvPicPr>
          <p:nvPr/>
        </p:nvPicPr>
        <p:blipFill>
          <a:blip r:embed="rId2" cstate="print"/>
          <a:srcRect/>
          <a:stretch>
            <a:fillRect/>
          </a:stretch>
        </p:blipFill>
        <p:spPr bwMode="auto">
          <a:xfrm>
            <a:off x="5481638" y="2857500"/>
            <a:ext cx="3482975" cy="2508250"/>
          </a:xfrm>
          <a:prstGeom prst="rect">
            <a:avLst/>
          </a:prstGeom>
          <a:noFill/>
          <a:ln w="9525">
            <a:noFill/>
            <a:miter lim="800000"/>
            <a:headEnd/>
            <a:tailEnd/>
          </a:ln>
        </p:spPr>
      </p:pic>
      <p:sp>
        <p:nvSpPr>
          <p:cNvPr id="47117" name="Text Box 13"/>
          <p:cNvSpPr txBox="1">
            <a:spLocks noChangeArrowheads="1"/>
          </p:cNvSpPr>
          <p:nvPr/>
        </p:nvSpPr>
        <p:spPr bwMode="auto">
          <a:xfrm>
            <a:off x="5508625" y="4008438"/>
            <a:ext cx="1042988" cy="304800"/>
          </a:xfrm>
          <a:prstGeom prst="rect">
            <a:avLst/>
          </a:prstGeom>
          <a:noFill/>
          <a:ln w="9525" algn="ctr">
            <a:noFill/>
            <a:miter lim="800000"/>
            <a:headEnd/>
            <a:tailEnd/>
          </a:ln>
        </p:spPr>
        <p:txBody>
          <a:bodyPr>
            <a:spAutoFit/>
          </a:bodyPr>
          <a:lstStyle/>
          <a:p>
            <a:pPr>
              <a:spcBef>
                <a:spcPct val="50000"/>
              </a:spcBef>
              <a:buFontTx/>
              <a:buNone/>
            </a:pPr>
            <a:r>
              <a:rPr lang="nl-BE" sz="1400">
                <a:solidFill>
                  <a:schemeClr val="tx2"/>
                </a:solidFill>
              </a:rPr>
              <a:t>Pr = .025</a:t>
            </a:r>
            <a:endParaRPr lang="en-US" sz="1400">
              <a:solidFill>
                <a:schemeClr val="tx2"/>
              </a:solidFill>
            </a:endParaRPr>
          </a:p>
        </p:txBody>
      </p:sp>
      <p:sp>
        <p:nvSpPr>
          <p:cNvPr id="47118" name="Text Box 14"/>
          <p:cNvSpPr txBox="1">
            <a:spLocks noChangeArrowheads="1"/>
          </p:cNvSpPr>
          <p:nvPr/>
        </p:nvSpPr>
        <p:spPr bwMode="auto">
          <a:xfrm>
            <a:off x="7596188" y="5665788"/>
            <a:ext cx="979487" cy="304800"/>
          </a:xfrm>
          <a:prstGeom prst="rect">
            <a:avLst/>
          </a:prstGeom>
          <a:noFill/>
          <a:ln w="9525" algn="ctr">
            <a:noFill/>
            <a:miter lim="800000"/>
            <a:headEnd/>
            <a:tailEnd/>
          </a:ln>
        </p:spPr>
        <p:txBody>
          <a:bodyPr wrap="none">
            <a:spAutoFit/>
          </a:bodyPr>
          <a:lstStyle/>
          <a:p>
            <a:pPr>
              <a:buFontTx/>
              <a:buNone/>
            </a:pPr>
            <a:r>
              <a:rPr lang="nl-BE" sz="1400">
                <a:solidFill>
                  <a:schemeClr val="tx2"/>
                </a:solidFill>
              </a:rPr>
              <a:t>Z = 1.96</a:t>
            </a:r>
            <a:endParaRPr lang="en-US" sz="1400">
              <a:solidFill>
                <a:schemeClr val="tx2"/>
              </a:solidFill>
            </a:endParaRPr>
          </a:p>
        </p:txBody>
      </p:sp>
      <p:sp>
        <p:nvSpPr>
          <p:cNvPr id="47119" name="Line 15"/>
          <p:cNvSpPr>
            <a:spLocks noChangeShapeType="1"/>
          </p:cNvSpPr>
          <p:nvPr/>
        </p:nvSpPr>
        <p:spPr bwMode="auto">
          <a:xfrm flipV="1">
            <a:off x="8316913" y="4368800"/>
            <a:ext cx="71437" cy="577850"/>
          </a:xfrm>
          <a:prstGeom prst="line">
            <a:avLst/>
          </a:prstGeom>
          <a:noFill/>
          <a:ln w="9525">
            <a:solidFill>
              <a:schemeClr val="tx1"/>
            </a:solidFill>
            <a:round/>
            <a:headEnd/>
            <a:tailEnd type="triangle" w="med" len="med"/>
          </a:ln>
        </p:spPr>
        <p:txBody>
          <a:bodyPr wrap="none" anchor="ctr"/>
          <a:lstStyle/>
          <a:p>
            <a:endParaRPr lang="nl-BE"/>
          </a:p>
        </p:txBody>
      </p:sp>
      <p:sp>
        <p:nvSpPr>
          <p:cNvPr id="47120" name="Line 16"/>
          <p:cNvSpPr>
            <a:spLocks noChangeShapeType="1"/>
          </p:cNvSpPr>
          <p:nvPr/>
        </p:nvSpPr>
        <p:spPr bwMode="auto">
          <a:xfrm flipH="1" flipV="1">
            <a:off x="8027988" y="5089525"/>
            <a:ext cx="73025" cy="576263"/>
          </a:xfrm>
          <a:prstGeom prst="line">
            <a:avLst/>
          </a:prstGeom>
          <a:noFill/>
          <a:ln w="9525">
            <a:solidFill>
              <a:schemeClr val="tx1"/>
            </a:solidFill>
            <a:round/>
            <a:headEnd/>
            <a:tailEnd type="triangle" w="med" len="med"/>
          </a:ln>
        </p:spPr>
        <p:txBody>
          <a:bodyPr wrap="none" anchor="ctr"/>
          <a:lstStyle/>
          <a:p>
            <a:endParaRPr lang="nl-BE"/>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eaLnBrk="1" hangingPunct="1">
              <a:buFontTx/>
              <a:buNone/>
            </a:pPr>
            <a:r>
              <a:rPr lang="nl-BE" sz="2000" smtClean="0"/>
              <a:t>Overschrijdingskansen of kritieke waarden zijn dus twee methodes om hetzelfde te doen!</a:t>
            </a:r>
          </a:p>
          <a:p>
            <a:pPr eaLnBrk="1" hangingPunct="1">
              <a:buFontTx/>
              <a:buNone/>
            </a:pPr>
            <a:endParaRPr lang="nl-BE" sz="2000" smtClean="0"/>
          </a:p>
          <a:p>
            <a:pPr eaLnBrk="1" hangingPunct="1">
              <a:buFontTx/>
              <a:buNone/>
            </a:pPr>
            <a:r>
              <a:rPr lang="nl-BE" sz="2000" smtClean="0"/>
              <a:t>Het “verwerpingsgebied” bestaat dan uit alle waarden die groter zijn dan bv. 1.64 (bij rechtseenzijdig toetsen) of alle waarden die kleiner zijn dan -1.64 (linkseenzijdig toetsen). Bij tweezijdig toetsen bestaat het verwerpingsgebied uit alle waarden die kleiner zijn dan -1.96 of groter dan 1.96.</a:t>
            </a:r>
          </a:p>
          <a:p>
            <a:pPr eaLnBrk="1" hangingPunct="1">
              <a:buFontTx/>
              <a:buNone/>
            </a:pPr>
            <a:endParaRPr lang="nl-BE" sz="2000" smtClean="0"/>
          </a:p>
          <a:p>
            <a:pPr eaLnBrk="1" hangingPunct="1">
              <a:buFontTx/>
              <a:buNone/>
            </a:pPr>
            <a:r>
              <a:rPr lang="nl-BE" sz="2000" smtClean="0"/>
              <a:t>(telkens bij </a:t>
            </a:r>
            <a:r>
              <a:rPr lang="el-GR" sz="2000" smtClean="0"/>
              <a:t>α </a:t>
            </a:r>
            <a:r>
              <a:rPr lang="nl-BE" sz="2000" smtClean="0"/>
              <a:t>= 0.05 !)</a:t>
            </a:r>
            <a:endParaRPr lang="en-US" sz="2000" smtClean="0"/>
          </a:p>
        </p:txBody>
      </p:sp>
      <p:sp>
        <p:nvSpPr>
          <p:cNvPr id="48131" name="Rectangle 2"/>
          <p:cNvSpPr>
            <a:spLocks noGrp="1" noChangeArrowheads="1"/>
          </p:cNvSpPr>
          <p:nvPr>
            <p:ph type="title"/>
          </p:nvPr>
        </p:nvSpPr>
        <p:spPr/>
        <p:txBody>
          <a:bodyPr/>
          <a:lstStyle/>
          <a:p>
            <a:pPr eaLnBrk="1" hangingPunct="1"/>
            <a:r>
              <a:rPr lang="nl-BE" smtClean="0"/>
              <a:t>Kritieke waarden</a:t>
            </a:r>
            <a:endParaRPr lang="en-US" smtClean="0"/>
          </a:p>
        </p:txBody>
      </p:sp>
      <p:sp>
        <p:nvSpPr>
          <p:cNvPr id="48132"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BE8734A1-4106-4374-B3A8-BCB015BE599F}" type="slidenum">
              <a:rPr lang="en-US" smtClean="0"/>
              <a:pPr/>
              <a:t>46</a:t>
            </a:fld>
            <a:endParaRPr lang="en-US"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buFontTx/>
              <a:buNone/>
            </a:pPr>
            <a:r>
              <a:rPr lang="nl-NL" sz="2000" dirty="0" smtClean="0">
                <a:sym typeface="Euclid Symbol" pitchFamily="18" charset="2"/>
              </a:rPr>
              <a:t>Zijn we daar nu helemaal zeker van?</a:t>
            </a:r>
          </a:p>
          <a:p>
            <a:pPr eaLnBrk="1" hangingPunct="1">
              <a:buFontTx/>
              <a:buNone/>
            </a:pPr>
            <a:endParaRPr lang="nl-NL" sz="2000" dirty="0" smtClean="0">
              <a:sym typeface="Euclid Symbol" pitchFamily="18" charset="2"/>
            </a:endParaRPr>
          </a:p>
          <a:p>
            <a:pPr eaLnBrk="1" hangingPunct="1">
              <a:buFontTx/>
              <a:buNone/>
            </a:pPr>
            <a:r>
              <a:rPr lang="nl-NL" sz="2000" dirty="0" smtClean="0">
                <a:sym typeface="Euclid Symbol" pitchFamily="18" charset="2"/>
              </a:rPr>
              <a:t>&gt;&gt; Neen! Het blijft een kansberekening en er zijn fouten mogelijk:</a:t>
            </a:r>
          </a:p>
        </p:txBody>
      </p:sp>
      <p:sp>
        <p:nvSpPr>
          <p:cNvPr id="40963" name="Rectangle 2"/>
          <p:cNvSpPr>
            <a:spLocks noGrp="1" noChangeArrowheads="1"/>
          </p:cNvSpPr>
          <p:nvPr>
            <p:ph type="title"/>
          </p:nvPr>
        </p:nvSpPr>
        <p:spPr/>
        <p:txBody>
          <a:bodyPr/>
          <a:lstStyle/>
          <a:p>
            <a:pPr eaLnBrk="1" hangingPunct="1"/>
            <a:r>
              <a:rPr lang="nl-BE" dirty="0" smtClean="0"/>
              <a:t>Onzekerheden</a:t>
            </a:r>
            <a:endParaRPr lang="en-US" dirty="0" smtClean="0"/>
          </a:p>
        </p:txBody>
      </p:sp>
      <p:sp>
        <p:nvSpPr>
          <p:cNvPr id="4096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E30FE117-644F-449B-B10B-FCD1B6EC4232}" type="slidenum">
              <a:rPr lang="en-US" smtClean="0"/>
              <a:pPr/>
              <a:t>47</a:t>
            </a:fld>
            <a:endParaRPr lang="en-US" smtClean="0"/>
          </a:p>
        </p:txBody>
      </p:sp>
      <p:graphicFrame>
        <p:nvGraphicFramePr>
          <p:cNvPr id="8" name="Table 7"/>
          <p:cNvGraphicFramePr>
            <a:graphicFrameLocks noGrp="1"/>
          </p:cNvGraphicFramePr>
          <p:nvPr/>
        </p:nvGraphicFramePr>
        <p:xfrm>
          <a:off x="1043608" y="2708920"/>
          <a:ext cx="6264697" cy="3096344"/>
        </p:xfrm>
        <a:graphic>
          <a:graphicData uri="http://schemas.openxmlformats.org/drawingml/2006/table">
            <a:tbl>
              <a:tblPr/>
              <a:tblGrid>
                <a:gridCol w="1252618"/>
                <a:gridCol w="1708992"/>
                <a:gridCol w="1708992"/>
                <a:gridCol w="1594095"/>
              </a:tblGrid>
              <a:tr h="471538">
                <a:tc rowSpan="2">
                  <a:txBody>
                    <a:bodyPr/>
                    <a:lstStyle/>
                    <a:p>
                      <a:pPr>
                        <a:lnSpc>
                          <a:spcPct val="115000"/>
                        </a:lnSpc>
                        <a:spcAft>
                          <a:spcPts val="0"/>
                        </a:spcAft>
                      </a:pPr>
                      <a:endParaRPr lang="nl-BE" sz="18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365F91"/>
                    </a:solidFill>
                  </a:tcPr>
                </a:tc>
                <a:tc>
                  <a:txBody>
                    <a:bodyPr/>
                    <a:lstStyle/>
                    <a:p>
                      <a:pPr>
                        <a:lnSpc>
                          <a:spcPct val="115000"/>
                        </a:lnSpc>
                        <a:spcAft>
                          <a:spcPts val="0"/>
                        </a:spcAft>
                      </a:pPr>
                      <a:endParaRPr lang="nl-BE" sz="18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365F91"/>
                    </a:solidFill>
                  </a:tcPr>
                </a:tc>
                <a:tc gridSpan="2">
                  <a:txBody>
                    <a:bodyPr/>
                    <a:lstStyle/>
                    <a:p>
                      <a:pPr algn="ctr">
                        <a:lnSpc>
                          <a:spcPct val="115000"/>
                        </a:lnSpc>
                        <a:spcAft>
                          <a:spcPts val="0"/>
                        </a:spcAft>
                      </a:pPr>
                      <a:r>
                        <a:rPr lang="nl-BE" sz="1800" b="1">
                          <a:solidFill>
                            <a:srgbClr val="FFFFFF"/>
                          </a:solidFill>
                          <a:latin typeface="Calibri"/>
                          <a:ea typeface="Calibri"/>
                          <a:cs typeface="Times New Roman"/>
                        </a:rPr>
                        <a:t>Beslissing</a:t>
                      </a:r>
                      <a:endParaRPr lang="nl-BE" sz="1800">
                        <a:solidFill>
                          <a:srgbClr val="000000"/>
                        </a:solidFill>
                        <a:latin typeface="Calibri"/>
                        <a:ea typeface="Calibri"/>
                        <a:cs typeface="Times New Roman"/>
                      </a:endParaRPr>
                    </a:p>
                  </a:txBody>
                  <a:tcPr marL="68580" marR="68580" marT="0" marB="0" anchor="ctr">
                    <a:lnL>
                      <a:noFill/>
                    </a:lnL>
                    <a:lnR>
                      <a:noFill/>
                    </a:lnR>
                    <a:lnT>
                      <a:noFill/>
                    </a:lnT>
                    <a:lnB w="12700" cap="flat" cmpd="sng" algn="ctr">
                      <a:solidFill>
                        <a:srgbClr val="FFFFFF"/>
                      </a:solidFill>
                      <a:prstDash val="solid"/>
                      <a:round/>
                      <a:headEnd type="none" w="med" len="med"/>
                      <a:tailEnd type="none" w="med" len="med"/>
                    </a:lnB>
                    <a:solidFill>
                      <a:srgbClr val="365F91"/>
                    </a:solidFill>
                  </a:tcPr>
                </a:tc>
                <a:tc hMerge="1">
                  <a:txBody>
                    <a:bodyPr/>
                    <a:lstStyle/>
                    <a:p>
                      <a:endParaRPr lang="nl-BE"/>
                    </a:p>
                  </a:txBody>
                  <a:tcPr/>
                </a:tc>
              </a:tr>
              <a:tr h="672516">
                <a:tc vMerge="1">
                  <a:txBody>
                    <a:bodyPr/>
                    <a:lstStyle/>
                    <a:p>
                      <a:endParaRPr lang="nl-BE"/>
                    </a:p>
                  </a:txBody>
                  <a:tcPr/>
                </a:tc>
                <a:tc>
                  <a:txBody>
                    <a:bodyPr/>
                    <a:lstStyle/>
                    <a:p>
                      <a:pPr>
                        <a:lnSpc>
                          <a:spcPct val="115000"/>
                        </a:lnSpc>
                        <a:spcAft>
                          <a:spcPts val="0"/>
                        </a:spcAft>
                      </a:pPr>
                      <a:endParaRPr lang="nl-BE" sz="1800">
                        <a:solidFill>
                          <a:srgbClr val="000000"/>
                        </a:solidFill>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nSpc>
                          <a:spcPct val="115000"/>
                        </a:lnSpc>
                        <a:spcAft>
                          <a:spcPts val="0"/>
                        </a:spcAft>
                      </a:pPr>
                      <a:r>
                        <a:rPr lang="nl-BE" sz="1800">
                          <a:solidFill>
                            <a:srgbClr val="000000"/>
                          </a:solidFill>
                          <a:latin typeface="Calibri"/>
                          <a:ea typeface="Calibri"/>
                          <a:cs typeface="Times New Roman"/>
                        </a:rPr>
                        <a:t>H</a:t>
                      </a:r>
                      <a:r>
                        <a:rPr lang="nl-BE" sz="1800" baseline="-25000">
                          <a:solidFill>
                            <a:srgbClr val="000000"/>
                          </a:solidFill>
                          <a:latin typeface="Calibri"/>
                          <a:ea typeface="Calibri"/>
                          <a:cs typeface="Times New Roman"/>
                        </a:rPr>
                        <a:t>0</a:t>
                      </a:r>
                      <a:r>
                        <a:rPr lang="nl-BE" sz="1800">
                          <a:solidFill>
                            <a:srgbClr val="000000"/>
                          </a:solidFill>
                          <a:latin typeface="Calibri"/>
                          <a:ea typeface="Calibri"/>
                          <a:cs typeface="Times New Roman"/>
                        </a:rPr>
                        <a:t> verwerpen</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a:lnSpc>
                          <a:spcPct val="115000"/>
                        </a:lnSpc>
                        <a:spcAft>
                          <a:spcPts val="0"/>
                        </a:spcAft>
                      </a:pPr>
                      <a:r>
                        <a:rPr lang="nl-BE" sz="1800">
                          <a:solidFill>
                            <a:srgbClr val="000000"/>
                          </a:solidFill>
                          <a:latin typeface="Calibri"/>
                          <a:ea typeface="Calibri"/>
                          <a:cs typeface="Times New Roman"/>
                        </a:rPr>
                        <a:t>H</a:t>
                      </a:r>
                      <a:r>
                        <a:rPr lang="nl-BE" sz="1800" baseline="-25000">
                          <a:solidFill>
                            <a:srgbClr val="000000"/>
                          </a:solidFill>
                          <a:latin typeface="Calibri"/>
                          <a:ea typeface="Calibri"/>
                          <a:cs typeface="Times New Roman"/>
                        </a:rPr>
                        <a:t>0</a:t>
                      </a:r>
                      <a:r>
                        <a:rPr lang="nl-BE" sz="1800">
                          <a:solidFill>
                            <a:srgbClr val="000000"/>
                          </a:solidFill>
                          <a:latin typeface="Calibri"/>
                          <a:ea typeface="Calibri"/>
                          <a:cs typeface="Times New Roman"/>
                        </a:rPr>
                        <a:t> niet verwerpen</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976145">
                <a:tc rowSpan="2">
                  <a:txBody>
                    <a:bodyPr/>
                    <a:lstStyle/>
                    <a:p>
                      <a:pPr algn="ctr">
                        <a:lnSpc>
                          <a:spcPct val="115000"/>
                        </a:lnSpc>
                        <a:spcAft>
                          <a:spcPts val="0"/>
                        </a:spcAft>
                      </a:pPr>
                      <a:r>
                        <a:rPr lang="nl-BE" sz="1800">
                          <a:solidFill>
                            <a:srgbClr val="FFFFFF"/>
                          </a:solidFill>
                          <a:latin typeface="Calibri"/>
                          <a:ea typeface="Calibri"/>
                          <a:cs typeface="Times New Roman"/>
                        </a:rPr>
                        <a:t>Realiteit</a:t>
                      </a:r>
                      <a:endParaRPr lang="nl-BE" sz="1800">
                        <a:solidFill>
                          <a:srgbClr val="000000"/>
                        </a:solidFill>
                        <a:latin typeface="Calibri"/>
                        <a:ea typeface="Calibri"/>
                        <a:cs typeface="Times New Roman"/>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a:noFill/>
                    </a:lnB>
                    <a:solidFill>
                      <a:srgbClr val="365F91"/>
                    </a:solidFill>
                  </a:tcPr>
                </a:tc>
                <a:tc>
                  <a:txBody>
                    <a:bodyPr/>
                    <a:lstStyle/>
                    <a:p>
                      <a:pPr>
                        <a:lnSpc>
                          <a:spcPct val="115000"/>
                        </a:lnSpc>
                        <a:spcAft>
                          <a:spcPts val="0"/>
                        </a:spcAft>
                      </a:pPr>
                      <a:r>
                        <a:rPr lang="nl-BE" sz="1800">
                          <a:solidFill>
                            <a:srgbClr val="000000"/>
                          </a:solidFill>
                          <a:latin typeface="Calibri"/>
                          <a:ea typeface="Calibri"/>
                          <a:cs typeface="Times New Roman"/>
                        </a:rPr>
                        <a:t>H</a:t>
                      </a:r>
                      <a:r>
                        <a:rPr lang="nl-BE" sz="1800" baseline="-25000">
                          <a:solidFill>
                            <a:srgbClr val="000000"/>
                          </a:solidFill>
                          <a:latin typeface="Calibri"/>
                          <a:ea typeface="Calibri"/>
                          <a:cs typeface="Times New Roman"/>
                        </a:rPr>
                        <a:t>0</a:t>
                      </a:r>
                      <a:r>
                        <a:rPr lang="nl-BE" sz="1800">
                          <a:solidFill>
                            <a:srgbClr val="000000"/>
                          </a:solidFill>
                          <a:latin typeface="Calibri"/>
                          <a:ea typeface="Calibri"/>
                          <a:cs typeface="Times New Roman"/>
                        </a:rPr>
                        <a:t> is waar</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0"/>
                        </a:spcAft>
                      </a:pPr>
                      <a:r>
                        <a:rPr lang="nl-BE" sz="1800" dirty="0">
                          <a:solidFill>
                            <a:srgbClr val="000000"/>
                          </a:solidFill>
                          <a:latin typeface="Calibri"/>
                          <a:ea typeface="Calibri"/>
                          <a:cs typeface="Times New Roman"/>
                        </a:rPr>
                        <a:t>Type I-fout</a:t>
                      </a:r>
                    </a:p>
                    <a:p>
                      <a:pPr>
                        <a:lnSpc>
                          <a:spcPct val="115000"/>
                        </a:lnSpc>
                        <a:spcAft>
                          <a:spcPts val="0"/>
                        </a:spcAft>
                      </a:pPr>
                      <a:r>
                        <a:rPr lang="nl-BE" sz="1800" dirty="0">
                          <a:solidFill>
                            <a:srgbClr val="000000"/>
                          </a:solidFill>
                          <a:latin typeface="Calibri"/>
                          <a:ea typeface="Calibri"/>
                          <a:cs typeface="Times New Roman"/>
                        </a:rPr>
                        <a:t>= α</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nSpc>
                          <a:spcPct val="115000"/>
                        </a:lnSpc>
                        <a:spcAft>
                          <a:spcPts val="0"/>
                        </a:spcAft>
                      </a:pPr>
                      <a:r>
                        <a:rPr lang="nl-BE" sz="1800" dirty="0">
                          <a:solidFill>
                            <a:srgbClr val="000000"/>
                          </a:solidFill>
                          <a:latin typeface="Calibri"/>
                          <a:ea typeface="Calibri"/>
                          <a:cs typeface="Times New Roman"/>
                        </a:rPr>
                        <a:t>Correct aanvaarden</a:t>
                      </a:r>
                    </a:p>
                    <a:p>
                      <a:pPr>
                        <a:lnSpc>
                          <a:spcPct val="115000"/>
                        </a:lnSpc>
                        <a:spcAft>
                          <a:spcPts val="0"/>
                        </a:spcAft>
                      </a:pPr>
                      <a:r>
                        <a:rPr lang="nl-BE" sz="1800" dirty="0">
                          <a:solidFill>
                            <a:srgbClr val="000000"/>
                          </a:solidFill>
                          <a:latin typeface="Calibri"/>
                          <a:ea typeface="Calibri"/>
                          <a:cs typeface="Times New Roman"/>
                        </a:rPr>
                        <a:t>= 1 - α</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CC00"/>
                    </a:solidFill>
                  </a:tcPr>
                </a:tc>
              </a:tr>
              <a:tr h="976145">
                <a:tc vMerge="1">
                  <a:txBody>
                    <a:bodyPr/>
                    <a:lstStyle/>
                    <a:p>
                      <a:endParaRPr lang="nl-BE"/>
                    </a:p>
                  </a:txBody>
                  <a:tcPr/>
                </a:tc>
                <a:tc>
                  <a:txBody>
                    <a:bodyPr/>
                    <a:lstStyle/>
                    <a:p>
                      <a:pPr>
                        <a:lnSpc>
                          <a:spcPct val="115000"/>
                        </a:lnSpc>
                        <a:spcAft>
                          <a:spcPts val="0"/>
                        </a:spcAft>
                      </a:pPr>
                      <a:r>
                        <a:rPr lang="nl-BE" sz="1800">
                          <a:solidFill>
                            <a:srgbClr val="000000"/>
                          </a:solidFill>
                          <a:latin typeface="Calibri"/>
                          <a:ea typeface="Calibri"/>
                          <a:cs typeface="Times New Roman"/>
                        </a:rPr>
                        <a:t>H</a:t>
                      </a:r>
                      <a:r>
                        <a:rPr lang="nl-BE" sz="1800" baseline="-25000">
                          <a:solidFill>
                            <a:srgbClr val="000000"/>
                          </a:solidFill>
                          <a:latin typeface="Calibri"/>
                          <a:ea typeface="Calibri"/>
                          <a:cs typeface="Times New Roman"/>
                        </a:rPr>
                        <a:t>0</a:t>
                      </a:r>
                      <a:r>
                        <a:rPr lang="nl-BE" sz="1800">
                          <a:solidFill>
                            <a:srgbClr val="000000"/>
                          </a:solidFill>
                          <a:latin typeface="Calibri"/>
                          <a:ea typeface="Calibri"/>
                          <a:cs typeface="Times New Roman"/>
                        </a:rPr>
                        <a:t> is niet waar</a:t>
                      </a: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A7BFDE"/>
                    </a:solidFill>
                  </a:tcPr>
                </a:tc>
                <a:tc>
                  <a:txBody>
                    <a:bodyPr/>
                    <a:lstStyle/>
                    <a:p>
                      <a:pPr>
                        <a:lnSpc>
                          <a:spcPct val="115000"/>
                        </a:lnSpc>
                        <a:spcAft>
                          <a:spcPts val="0"/>
                        </a:spcAft>
                      </a:pPr>
                      <a:r>
                        <a:rPr lang="nl-BE" sz="1800" dirty="0">
                          <a:solidFill>
                            <a:srgbClr val="000000"/>
                          </a:solidFill>
                          <a:latin typeface="Calibri"/>
                          <a:ea typeface="Calibri"/>
                          <a:cs typeface="Times New Roman"/>
                        </a:rPr>
                        <a:t>Correcte verwerping</a:t>
                      </a:r>
                    </a:p>
                    <a:p>
                      <a:pPr>
                        <a:lnSpc>
                          <a:spcPct val="115000"/>
                        </a:lnSpc>
                        <a:spcAft>
                          <a:spcPts val="0"/>
                        </a:spcAft>
                      </a:pPr>
                      <a:r>
                        <a:rPr lang="nl-BE" sz="1800" dirty="0">
                          <a:solidFill>
                            <a:srgbClr val="000000"/>
                          </a:solidFill>
                          <a:latin typeface="Calibri"/>
                          <a:ea typeface="Calibri"/>
                          <a:cs typeface="Times New Roman"/>
                        </a:rPr>
                        <a:t>= 1 - </a:t>
                      </a:r>
                      <a:r>
                        <a:rPr lang="el-GR" sz="1800" dirty="0">
                          <a:solidFill>
                            <a:srgbClr val="000000"/>
                          </a:solidFill>
                          <a:latin typeface="Calibri"/>
                          <a:ea typeface="Calibri"/>
                          <a:cs typeface="Times New Roman"/>
                        </a:rPr>
                        <a:t>β</a:t>
                      </a:r>
                      <a:endParaRPr lang="nl-BE" sz="1800" dirty="0">
                        <a:solidFill>
                          <a:srgbClr val="000000"/>
                        </a:solidFill>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00CC00"/>
                    </a:solidFill>
                  </a:tcPr>
                </a:tc>
                <a:tc>
                  <a:txBody>
                    <a:bodyPr/>
                    <a:lstStyle/>
                    <a:p>
                      <a:pPr>
                        <a:lnSpc>
                          <a:spcPct val="115000"/>
                        </a:lnSpc>
                        <a:spcAft>
                          <a:spcPts val="0"/>
                        </a:spcAft>
                      </a:pPr>
                      <a:r>
                        <a:rPr lang="nl-BE" sz="1800" dirty="0">
                          <a:solidFill>
                            <a:srgbClr val="000000"/>
                          </a:solidFill>
                          <a:latin typeface="Calibri"/>
                          <a:ea typeface="Calibri"/>
                          <a:cs typeface="Times New Roman"/>
                        </a:rPr>
                        <a:t>Type II-fout</a:t>
                      </a:r>
                    </a:p>
                    <a:p>
                      <a:pPr>
                        <a:lnSpc>
                          <a:spcPct val="115000"/>
                        </a:lnSpc>
                        <a:spcAft>
                          <a:spcPts val="0"/>
                        </a:spcAft>
                      </a:pPr>
                      <a:r>
                        <a:rPr lang="nl-BE" sz="1800" dirty="0">
                          <a:solidFill>
                            <a:srgbClr val="000000"/>
                          </a:solidFill>
                          <a:latin typeface="Calibri"/>
                          <a:ea typeface="Calibri"/>
                          <a:cs typeface="Times New Roman"/>
                        </a:rPr>
                        <a:t>= </a:t>
                      </a:r>
                      <a:r>
                        <a:rPr lang="el-GR" sz="1800" dirty="0">
                          <a:solidFill>
                            <a:srgbClr val="000000"/>
                          </a:solidFill>
                          <a:latin typeface="Calibri"/>
                          <a:ea typeface="Calibri"/>
                          <a:cs typeface="Times New Roman"/>
                        </a:rPr>
                        <a:t>β</a:t>
                      </a:r>
                      <a:endParaRPr lang="nl-BE" sz="1800" dirty="0">
                        <a:solidFill>
                          <a:srgbClr val="000000"/>
                        </a:solidFill>
                        <a:latin typeface="Calibri"/>
                        <a:ea typeface="Calibri"/>
                        <a:cs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F0000"/>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jdelijke aanduiding voor inhoud 31"/>
          <p:cNvSpPr>
            <a:spLocks noGrp="1"/>
          </p:cNvSpPr>
          <p:nvPr>
            <p:ph idx="1"/>
          </p:nvPr>
        </p:nvSpPr>
        <p:spPr>
          <a:solidFill>
            <a:schemeClr val="accent2">
              <a:lumMod val="50000"/>
            </a:schemeClr>
          </a:solidFill>
        </p:spPr>
        <p:txBody>
          <a:bodyPr/>
          <a:lstStyle/>
          <a:p>
            <a:pPr eaLnBrk="1" hangingPunct="1">
              <a:buFont typeface="Verdana" pitchFamily="34" charset="0"/>
              <a:buNone/>
            </a:pPr>
            <a:endParaRPr lang="nl-BE" dirty="0" smtClean="0"/>
          </a:p>
        </p:txBody>
      </p:sp>
      <p:sp>
        <p:nvSpPr>
          <p:cNvPr id="1029" name="Rectangle 2"/>
          <p:cNvSpPr>
            <a:spLocks noGrp="1" noChangeArrowheads="1"/>
          </p:cNvSpPr>
          <p:nvPr>
            <p:ph type="title"/>
          </p:nvPr>
        </p:nvSpPr>
        <p:spPr/>
        <p:txBody>
          <a:bodyPr/>
          <a:lstStyle/>
          <a:p>
            <a:r>
              <a:rPr lang="nl-BE" dirty="0"/>
              <a:t>Onzekerheden</a:t>
            </a:r>
            <a:endParaRPr lang="en-US" dirty="0" smtClean="0"/>
          </a:p>
        </p:txBody>
      </p:sp>
      <p:sp>
        <p:nvSpPr>
          <p:cNvPr id="1030"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A61F8E28-1F9E-4EE5-8314-9CB3AC1D1152}" type="slidenum">
              <a:rPr lang="en-US" smtClean="0"/>
              <a:pPr/>
              <a:t>48</a:t>
            </a:fld>
            <a:endParaRPr lang="en-US" smtClean="0"/>
          </a:p>
        </p:txBody>
      </p:sp>
      <p:sp>
        <p:nvSpPr>
          <p:cNvPr id="1032" name="Text Box 3"/>
          <p:cNvSpPr txBox="1">
            <a:spLocks noChangeArrowheads="1"/>
          </p:cNvSpPr>
          <p:nvPr/>
        </p:nvSpPr>
        <p:spPr bwMode="auto">
          <a:xfrm>
            <a:off x="395288" y="1628775"/>
            <a:ext cx="8569325" cy="457200"/>
          </a:xfrm>
          <a:prstGeom prst="rect">
            <a:avLst/>
          </a:prstGeom>
          <a:noFill/>
          <a:ln w="9525">
            <a:noFill/>
            <a:miter lim="800000"/>
            <a:headEnd/>
            <a:tailEnd/>
          </a:ln>
        </p:spPr>
        <p:txBody>
          <a:bodyPr>
            <a:spAutoFit/>
          </a:bodyPr>
          <a:lstStyle/>
          <a:p>
            <a:pPr algn="ctr">
              <a:spcBef>
                <a:spcPct val="50000"/>
              </a:spcBef>
              <a:buFontTx/>
              <a:buNone/>
            </a:pPr>
            <a:endParaRPr lang="nl-BE" sz="2400">
              <a:solidFill>
                <a:schemeClr val="tx1"/>
              </a:solidFill>
              <a:latin typeface="Times New Roman" pitchFamily="18" charset="0"/>
            </a:endParaRPr>
          </a:p>
        </p:txBody>
      </p:sp>
      <p:sp>
        <p:nvSpPr>
          <p:cNvPr id="1033" name="Text Box 4"/>
          <p:cNvSpPr txBox="1">
            <a:spLocks noChangeArrowheads="1"/>
          </p:cNvSpPr>
          <p:nvPr/>
        </p:nvSpPr>
        <p:spPr bwMode="auto">
          <a:xfrm>
            <a:off x="323850" y="1628775"/>
            <a:ext cx="8820150" cy="1309688"/>
          </a:xfrm>
          <a:prstGeom prst="rect">
            <a:avLst/>
          </a:prstGeom>
          <a:noFill/>
          <a:ln w="9525">
            <a:noFill/>
            <a:miter lim="800000"/>
            <a:headEnd/>
            <a:tailEnd/>
          </a:ln>
        </p:spPr>
        <p:txBody>
          <a:bodyPr>
            <a:spAutoFit/>
          </a:bodyPr>
          <a:lstStyle/>
          <a:p>
            <a:pPr>
              <a:spcBef>
                <a:spcPct val="0"/>
              </a:spcBef>
              <a:buFontTx/>
              <a:buNone/>
            </a:pPr>
            <a:endParaRPr lang="nl-BE" sz="4400">
              <a:solidFill>
                <a:srgbClr val="333399"/>
              </a:solidFill>
              <a:latin typeface="Tahoma" pitchFamily="34" charset="0"/>
              <a:cs typeface="Arial" charset="0"/>
            </a:endParaRPr>
          </a:p>
          <a:p>
            <a:pPr algn="just">
              <a:spcBef>
                <a:spcPct val="50000"/>
              </a:spcBef>
              <a:buFontTx/>
              <a:buNone/>
            </a:pPr>
            <a:endParaRPr lang="nl-BE" sz="2400" b="1">
              <a:solidFill>
                <a:srgbClr val="FFFFFF"/>
              </a:solidFill>
              <a:latin typeface="Arial" charset="0"/>
            </a:endParaRPr>
          </a:p>
        </p:txBody>
      </p:sp>
      <p:sp>
        <p:nvSpPr>
          <p:cNvPr id="1034" name="Line 6"/>
          <p:cNvSpPr>
            <a:spLocks noChangeShapeType="1"/>
          </p:cNvSpPr>
          <p:nvPr/>
        </p:nvSpPr>
        <p:spPr bwMode="auto">
          <a:xfrm>
            <a:off x="107950" y="3141663"/>
            <a:ext cx="8893175" cy="0"/>
          </a:xfrm>
          <a:prstGeom prst="line">
            <a:avLst/>
          </a:prstGeom>
          <a:noFill/>
          <a:ln w="57150">
            <a:solidFill>
              <a:srgbClr val="FFFFFF"/>
            </a:solidFill>
            <a:round/>
            <a:headEnd/>
            <a:tailEnd/>
          </a:ln>
        </p:spPr>
        <p:txBody>
          <a:bodyPr wrap="none" anchor="ctr"/>
          <a:lstStyle/>
          <a:p>
            <a:endParaRPr lang="nl-BE"/>
          </a:p>
        </p:txBody>
      </p:sp>
      <p:sp>
        <p:nvSpPr>
          <p:cNvPr id="1035" name="Line 7"/>
          <p:cNvSpPr>
            <a:spLocks noChangeShapeType="1"/>
          </p:cNvSpPr>
          <p:nvPr/>
        </p:nvSpPr>
        <p:spPr bwMode="auto">
          <a:xfrm>
            <a:off x="3259138" y="549275"/>
            <a:ext cx="0" cy="5976938"/>
          </a:xfrm>
          <a:prstGeom prst="line">
            <a:avLst/>
          </a:prstGeom>
          <a:noFill/>
          <a:ln w="9525">
            <a:solidFill>
              <a:srgbClr val="FFFFFF"/>
            </a:solidFill>
            <a:round/>
            <a:headEnd/>
            <a:tailEnd/>
          </a:ln>
        </p:spPr>
        <p:txBody>
          <a:bodyPr wrap="none" anchor="ctr"/>
          <a:lstStyle/>
          <a:p>
            <a:endParaRPr lang="nl-BE"/>
          </a:p>
        </p:txBody>
      </p:sp>
      <p:sp>
        <p:nvSpPr>
          <p:cNvPr id="1036" name="Line 8"/>
          <p:cNvSpPr>
            <a:spLocks noChangeShapeType="1"/>
          </p:cNvSpPr>
          <p:nvPr/>
        </p:nvSpPr>
        <p:spPr bwMode="auto">
          <a:xfrm>
            <a:off x="4859338" y="360363"/>
            <a:ext cx="73025" cy="6165850"/>
          </a:xfrm>
          <a:prstGeom prst="line">
            <a:avLst/>
          </a:prstGeom>
          <a:noFill/>
          <a:ln w="9525">
            <a:solidFill>
              <a:srgbClr val="FFFFFF"/>
            </a:solidFill>
            <a:round/>
            <a:headEnd/>
            <a:tailEnd/>
          </a:ln>
        </p:spPr>
        <p:txBody>
          <a:bodyPr wrap="none" anchor="ctr"/>
          <a:lstStyle/>
          <a:p>
            <a:endParaRPr lang="nl-BE"/>
          </a:p>
        </p:txBody>
      </p:sp>
      <p:pic>
        <p:nvPicPr>
          <p:cNvPr id="243721" name="Picture 9"/>
          <p:cNvPicPr>
            <a:picLocks noChangeAspect="1" noChangeArrowheads="1"/>
          </p:cNvPicPr>
          <p:nvPr/>
        </p:nvPicPr>
        <p:blipFill>
          <a:blip r:embed="rId3" cstate="print"/>
          <a:srcRect/>
          <a:stretch>
            <a:fillRect/>
          </a:stretch>
        </p:blipFill>
        <p:spPr bwMode="auto">
          <a:xfrm>
            <a:off x="3208338" y="3789363"/>
            <a:ext cx="3338512" cy="2403475"/>
          </a:xfrm>
          <a:prstGeom prst="rect">
            <a:avLst/>
          </a:prstGeom>
          <a:noFill/>
          <a:ln w="9525">
            <a:noFill/>
            <a:miter lim="800000"/>
            <a:headEnd/>
            <a:tailEnd/>
          </a:ln>
        </p:spPr>
      </p:pic>
      <p:sp>
        <p:nvSpPr>
          <p:cNvPr id="243722" name="Line 10"/>
          <p:cNvSpPr>
            <a:spLocks noChangeShapeType="1"/>
          </p:cNvSpPr>
          <p:nvPr/>
        </p:nvSpPr>
        <p:spPr bwMode="auto">
          <a:xfrm flipV="1">
            <a:off x="4500563" y="5013325"/>
            <a:ext cx="1655762" cy="360363"/>
          </a:xfrm>
          <a:prstGeom prst="line">
            <a:avLst/>
          </a:prstGeom>
          <a:noFill/>
          <a:ln w="9525">
            <a:solidFill>
              <a:srgbClr val="FF0000"/>
            </a:solidFill>
            <a:round/>
            <a:headEnd/>
            <a:tailEnd type="triangle" w="med" len="med"/>
          </a:ln>
        </p:spPr>
        <p:txBody>
          <a:bodyPr wrap="none" anchor="ctr"/>
          <a:lstStyle/>
          <a:p>
            <a:endParaRPr lang="nl-BE"/>
          </a:p>
        </p:txBody>
      </p:sp>
      <p:sp>
        <p:nvSpPr>
          <p:cNvPr id="243723" name="Text Box 11"/>
          <p:cNvSpPr txBox="1">
            <a:spLocks noChangeArrowheads="1"/>
          </p:cNvSpPr>
          <p:nvPr/>
        </p:nvSpPr>
        <p:spPr bwMode="auto">
          <a:xfrm>
            <a:off x="158750" y="3716338"/>
            <a:ext cx="1652588" cy="336550"/>
          </a:xfrm>
          <a:prstGeom prst="rect">
            <a:avLst/>
          </a:prstGeom>
          <a:noFill/>
          <a:ln w="9525" algn="ctr">
            <a:noFill/>
            <a:miter lim="800000"/>
            <a:headEnd/>
            <a:tailEnd/>
          </a:ln>
        </p:spPr>
        <p:txBody>
          <a:bodyPr wrap="none">
            <a:spAutoFit/>
          </a:bodyPr>
          <a:lstStyle/>
          <a:p>
            <a:pPr>
              <a:buFontTx/>
              <a:buNone/>
            </a:pPr>
            <a:r>
              <a:rPr lang="nl-BE" sz="1600" b="1"/>
              <a:t>H0 niet waar</a:t>
            </a:r>
            <a:endParaRPr lang="en-US" sz="1600" b="1"/>
          </a:p>
        </p:txBody>
      </p:sp>
      <p:sp>
        <p:nvSpPr>
          <p:cNvPr id="1040" name="Text Box 12"/>
          <p:cNvSpPr txBox="1">
            <a:spLocks noChangeArrowheads="1"/>
          </p:cNvSpPr>
          <p:nvPr/>
        </p:nvSpPr>
        <p:spPr bwMode="auto">
          <a:xfrm>
            <a:off x="179388" y="2636838"/>
            <a:ext cx="1141412" cy="336550"/>
          </a:xfrm>
          <a:prstGeom prst="rect">
            <a:avLst/>
          </a:prstGeom>
          <a:noFill/>
          <a:ln w="9525" algn="ctr">
            <a:noFill/>
            <a:miter lim="800000"/>
            <a:headEnd/>
            <a:tailEnd/>
          </a:ln>
        </p:spPr>
        <p:txBody>
          <a:bodyPr wrap="none">
            <a:spAutoFit/>
          </a:bodyPr>
          <a:lstStyle/>
          <a:p>
            <a:pPr>
              <a:buFontTx/>
              <a:buNone/>
            </a:pPr>
            <a:r>
              <a:rPr lang="nl-BE" sz="1600" b="1"/>
              <a:t>H0 waar</a:t>
            </a:r>
            <a:endParaRPr lang="en-US" sz="1600" b="1"/>
          </a:p>
        </p:txBody>
      </p:sp>
      <p:sp>
        <p:nvSpPr>
          <p:cNvPr id="1041" name="Text Box 13"/>
          <p:cNvSpPr txBox="1">
            <a:spLocks noChangeArrowheads="1"/>
          </p:cNvSpPr>
          <p:nvPr/>
        </p:nvSpPr>
        <p:spPr bwMode="auto">
          <a:xfrm>
            <a:off x="1571625" y="3163888"/>
            <a:ext cx="1554163" cy="336550"/>
          </a:xfrm>
          <a:prstGeom prst="rect">
            <a:avLst/>
          </a:prstGeom>
          <a:noFill/>
          <a:ln w="9525" algn="ctr">
            <a:noFill/>
            <a:miter lim="800000"/>
            <a:headEnd/>
            <a:tailEnd/>
          </a:ln>
        </p:spPr>
        <p:txBody>
          <a:bodyPr wrap="none">
            <a:spAutoFit/>
          </a:bodyPr>
          <a:lstStyle/>
          <a:p>
            <a:pPr>
              <a:buFontTx/>
              <a:buNone/>
            </a:pPr>
            <a:r>
              <a:rPr lang="nl-BE" sz="1600"/>
              <a:t>“verwerp H0”</a:t>
            </a:r>
            <a:endParaRPr lang="en-US" sz="1600"/>
          </a:p>
        </p:txBody>
      </p:sp>
      <p:sp>
        <p:nvSpPr>
          <p:cNvPr id="1042" name="Text Box 14"/>
          <p:cNvSpPr txBox="1">
            <a:spLocks noChangeArrowheads="1"/>
          </p:cNvSpPr>
          <p:nvPr/>
        </p:nvSpPr>
        <p:spPr bwMode="auto">
          <a:xfrm>
            <a:off x="5018088" y="3146425"/>
            <a:ext cx="1554162" cy="336550"/>
          </a:xfrm>
          <a:prstGeom prst="rect">
            <a:avLst/>
          </a:prstGeom>
          <a:noFill/>
          <a:ln w="9525" algn="ctr">
            <a:noFill/>
            <a:miter lim="800000"/>
            <a:headEnd/>
            <a:tailEnd/>
          </a:ln>
        </p:spPr>
        <p:txBody>
          <a:bodyPr wrap="none">
            <a:spAutoFit/>
          </a:bodyPr>
          <a:lstStyle/>
          <a:p>
            <a:pPr>
              <a:buFontTx/>
              <a:buNone/>
            </a:pPr>
            <a:r>
              <a:rPr lang="nl-BE" sz="1600"/>
              <a:t>“verwerp H0”</a:t>
            </a:r>
            <a:endParaRPr lang="en-US" sz="1600"/>
          </a:p>
        </p:txBody>
      </p:sp>
      <p:sp>
        <p:nvSpPr>
          <p:cNvPr id="1043" name="Text Box 15"/>
          <p:cNvSpPr txBox="1">
            <a:spLocks noChangeArrowheads="1"/>
          </p:cNvSpPr>
          <p:nvPr/>
        </p:nvSpPr>
        <p:spPr bwMode="auto">
          <a:xfrm>
            <a:off x="3276600" y="3146425"/>
            <a:ext cx="1676400" cy="336550"/>
          </a:xfrm>
          <a:prstGeom prst="rect">
            <a:avLst/>
          </a:prstGeom>
          <a:noFill/>
          <a:ln w="9525" algn="ctr">
            <a:noFill/>
            <a:miter lim="800000"/>
            <a:headEnd/>
            <a:tailEnd/>
          </a:ln>
        </p:spPr>
        <p:txBody>
          <a:bodyPr wrap="none">
            <a:spAutoFit/>
          </a:bodyPr>
          <a:lstStyle/>
          <a:p>
            <a:pPr>
              <a:buFontTx/>
              <a:buNone/>
            </a:pPr>
            <a:r>
              <a:rPr lang="nl-BE" sz="1600"/>
              <a:t>“aanvaard H0”</a:t>
            </a:r>
            <a:endParaRPr lang="en-US" sz="1600"/>
          </a:p>
        </p:txBody>
      </p:sp>
      <p:sp>
        <p:nvSpPr>
          <p:cNvPr id="1044" name="Line 16"/>
          <p:cNvSpPr>
            <a:spLocks noChangeShapeType="1"/>
          </p:cNvSpPr>
          <p:nvPr/>
        </p:nvSpPr>
        <p:spPr bwMode="auto">
          <a:xfrm>
            <a:off x="107950" y="3500438"/>
            <a:ext cx="8893175" cy="0"/>
          </a:xfrm>
          <a:prstGeom prst="line">
            <a:avLst/>
          </a:prstGeom>
          <a:noFill/>
          <a:ln w="57150">
            <a:solidFill>
              <a:srgbClr val="FFFFFF"/>
            </a:solidFill>
            <a:round/>
            <a:headEnd/>
            <a:tailEnd/>
          </a:ln>
        </p:spPr>
        <p:txBody>
          <a:bodyPr wrap="none" anchor="ctr"/>
          <a:lstStyle/>
          <a:p>
            <a:endParaRPr lang="nl-BE"/>
          </a:p>
        </p:txBody>
      </p:sp>
      <p:sp>
        <p:nvSpPr>
          <p:cNvPr id="243729" name="Text Box 17"/>
          <p:cNvSpPr txBox="1">
            <a:spLocks noChangeArrowheads="1"/>
          </p:cNvSpPr>
          <p:nvPr/>
        </p:nvSpPr>
        <p:spPr bwMode="auto">
          <a:xfrm>
            <a:off x="6208713" y="4745038"/>
            <a:ext cx="323850" cy="396875"/>
          </a:xfrm>
          <a:prstGeom prst="rect">
            <a:avLst/>
          </a:prstGeom>
          <a:noFill/>
          <a:ln w="9525" algn="ctr">
            <a:noFill/>
            <a:miter lim="800000"/>
            <a:headEnd/>
            <a:tailEnd/>
          </a:ln>
        </p:spPr>
        <p:txBody>
          <a:bodyPr wrap="none">
            <a:spAutoFit/>
          </a:bodyPr>
          <a:lstStyle/>
          <a:p>
            <a:pPr>
              <a:buFontTx/>
              <a:buNone/>
            </a:pPr>
            <a:r>
              <a:rPr lang="en-US" sz="2000" b="1">
                <a:solidFill>
                  <a:srgbClr val="FF0000"/>
                </a:solidFill>
                <a:sym typeface="Symbol" pitchFamily="18" charset="2"/>
              </a:rPr>
              <a:t></a:t>
            </a:r>
          </a:p>
        </p:txBody>
      </p:sp>
      <p:pic>
        <p:nvPicPr>
          <p:cNvPr id="1046" name="Picture 18"/>
          <p:cNvPicPr>
            <a:picLocks noChangeAspect="1" noChangeArrowheads="1"/>
          </p:cNvPicPr>
          <p:nvPr/>
        </p:nvPicPr>
        <p:blipFill>
          <a:blip r:embed="rId4" cstate="print"/>
          <a:srcRect/>
          <a:stretch>
            <a:fillRect/>
          </a:stretch>
        </p:blipFill>
        <p:spPr bwMode="auto">
          <a:xfrm>
            <a:off x="2359025" y="765175"/>
            <a:ext cx="3411538" cy="2457450"/>
          </a:xfrm>
          <a:prstGeom prst="rect">
            <a:avLst/>
          </a:prstGeom>
          <a:noFill/>
          <a:ln w="9525">
            <a:noFill/>
            <a:miter lim="800000"/>
            <a:headEnd/>
            <a:tailEnd/>
          </a:ln>
        </p:spPr>
      </p:pic>
      <p:sp>
        <p:nvSpPr>
          <p:cNvPr id="1047" name="Line 19"/>
          <p:cNvSpPr>
            <a:spLocks noChangeShapeType="1"/>
          </p:cNvSpPr>
          <p:nvPr/>
        </p:nvSpPr>
        <p:spPr bwMode="auto">
          <a:xfrm flipV="1">
            <a:off x="5076825" y="2268538"/>
            <a:ext cx="1009650" cy="576262"/>
          </a:xfrm>
          <a:prstGeom prst="line">
            <a:avLst/>
          </a:prstGeom>
          <a:noFill/>
          <a:ln w="9525">
            <a:solidFill>
              <a:srgbClr val="FF0000"/>
            </a:solidFill>
            <a:round/>
            <a:headEnd/>
            <a:tailEnd type="triangle" w="med" len="med"/>
          </a:ln>
        </p:spPr>
        <p:txBody>
          <a:bodyPr wrap="none" anchor="ctr"/>
          <a:lstStyle/>
          <a:p>
            <a:endParaRPr lang="nl-BE"/>
          </a:p>
        </p:txBody>
      </p:sp>
      <p:sp>
        <p:nvSpPr>
          <p:cNvPr id="1048" name="Line 20"/>
          <p:cNvSpPr>
            <a:spLocks noChangeShapeType="1"/>
          </p:cNvSpPr>
          <p:nvPr/>
        </p:nvSpPr>
        <p:spPr bwMode="auto">
          <a:xfrm flipH="1" flipV="1">
            <a:off x="2555875" y="2341563"/>
            <a:ext cx="574675" cy="503237"/>
          </a:xfrm>
          <a:prstGeom prst="line">
            <a:avLst/>
          </a:prstGeom>
          <a:noFill/>
          <a:ln w="9525">
            <a:solidFill>
              <a:srgbClr val="FF0000"/>
            </a:solidFill>
            <a:round/>
            <a:headEnd/>
            <a:tailEnd type="triangle" w="med" len="med"/>
          </a:ln>
        </p:spPr>
        <p:txBody>
          <a:bodyPr wrap="none" anchor="ctr"/>
          <a:lstStyle/>
          <a:p>
            <a:endParaRPr lang="nl-BE"/>
          </a:p>
        </p:txBody>
      </p:sp>
      <p:sp>
        <p:nvSpPr>
          <p:cNvPr id="1049" name="Text Box 21"/>
          <p:cNvSpPr txBox="1">
            <a:spLocks noChangeArrowheads="1"/>
          </p:cNvSpPr>
          <p:nvPr/>
        </p:nvSpPr>
        <p:spPr bwMode="auto">
          <a:xfrm>
            <a:off x="7451725" y="1171575"/>
            <a:ext cx="1339850" cy="457200"/>
          </a:xfrm>
          <a:prstGeom prst="rect">
            <a:avLst/>
          </a:prstGeom>
          <a:noFill/>
          <a:ln w="9525" algn="ctr">
            <a:noFill/>
            <a:miter lim="800000"/>
            <a:headEnd/>
            <a:tailEnd/>
          </a:ln>
        </p:spPr>
        <p:txBody>
          <a:bodyPr wrap="none">
            <a:spAutoFit/>
          </a:bodyPr>
          <a:lstStyle/>
          <a:p>
            <a:pPr>
              <a:buFontTx/>
              <a:buNone/>
            </a:pPr>
            <a:r>
              <a:rPr lang="en-US" sz="2400">
                <a:solidFill>
                  <a:schemeClr val="tx1"/>
                </a:solidFill>
                <a:sym typeface="Symbol" pitchFamily="18" charset="2"/>
              </a:rPr>
              <a:t> = .05</a:t>
            </a:r>
          </a:p>
        </p:txBody>
      </p:sp>
      <p:sp>
        <p:nvSpPr>
          <p:cNvPr id="1050" name="Text Box 22"/>
          <p:cNvSpPr txBox="1">
            <a:spLocks noChangeArrowheads="1"/>
          </p:cNvSpPr>
          <p:nvPr/>
        </p:nvSpPr>
        <p:spPr bwMode="auto">
          <a:xfrm>
            <a:off x="6099175" y="2054225"/>
            <a:ext cx="704850" cy="366713"/>
          </a:xfrm>
          <a:prstGeom prst="rect">
            <a:avLst/>
          </a:prstGeom>
          <a:noFill/>
          <a:ln w="9525" algn="ctr">
            <a:noFill/>
            <a:miter lim="800000"/>
            <a:headEnd/>
            <a:tailEnd/>
          </a:ln>
        </p:spPr>
        <p:txBody>
          <a:bodyPr wrap="none">
            <a:spAutoFit/>
          </a:bodyPr>
          <a:lstStyle/>
          <a:p>
            <a:pPr>
              <a:buFontTx/>
              <a:buNone/>
            </a:pPr>
            <a:r>
              <a:rPr lang="nl-BE">
                <a:solidFill>
                  <a:srgbClr val="FF0000"/>
                </a:solidFill>
              </a:rPr>
              <a:t>.025</a:t>
            </a:r>
            <a:endParaRPr lang="en-US">
              <a:solidFill>
                <a:srgbClr val="FF0000"/>
              </a:solidFill>
            </a:endParaRPr>
          </a:p>
        </p:txBody>
      </p:sp>
      <p:sp>
        <p:nvSpPr>
          <p:cNvPr id="1051" name="Text Box 23"/>
          <p:cNvSpPr txBox="1">
            <a:spLocks noChangeArrowheads="1"/>
          </p:cNvSpPr>
          <p:nvPr/>
        </p:nvSpPr>
        <p:spPr bwMode="auto">
          <a:xfrm>
            <a:off x="1851025" y="2060575"/>
            <a:ext cx="704850" cy="366713"/>
          </a:xfrm>
          <a:prstGeom prst="rect">
            <a:avLst/>
          </a:prstGeom>
          <a:noFill/>
          <a:ln w="9525" algn="ctr">
            <a:noFill/>
            <a:miter lim="800000"/>
            <a:headEnd/>
            <a:tailEnd/>
          </a:ln>
        </p:spPr>
        <p:txBody>
          <a:bodyPr wrap="none">
            <a:spAutoFit/>
          </a:bodyPr>
          <a:lstStyle/>
          <a:p>
            <a:pPr>
              <a:buFontTx/>
              <a:buNone/>
            </a:pPr>
            <a:r>
              <a:rPr lang="nl-BE">
                <a:solidFill>
                  <a:srgbClr val="FF0000"/>
                </a:solidFill>
              </a:rPr>
              <a:t>.025</a:t>
            </a:r>
            <a:endParaRPr lang="en-US">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37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2" grpId="0" animBg="1"/>
      <p:bldP spid="243723" grpId="0"/>
      <p:bldP spid="2437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jdelijke aanduiding voor inhoud 29"/>
          <p:cNvSpPr>
            <a:spLocks noGrp="1"/>
          </p:cNvSpPr>
          <p:nvPr>
            <p:ph idx="1"/>
          </p:nvPr>
        </p:nvSpPr>
        <p:spPr>
          <a:solidFill>
            <a:schemeClr val="accent2">
              <a:lumMod val="50000"/>
            </a:schemeClr>
          </a:solidFill>
        </p:spPr>
        <p:txBody>
          <a:bodyPr/>
          <a:lstStyle/>
          <a:p>
            <a:pPr eaLnBrk="1" hangingPunct="1">
              <a:buFont typeface="Verdana" pitchFamily="34" charset="0"/>
              <a:buNone/>
            </a:pPr>
            <a:endParaRPr lang="nl-BE" dirty="0" smtClean="0"/>
          </a:p>
        </p:txBody>
      </p:sp>
      <p:sp>
        <p:nvSpPr>
          <p:cNvPr id="2053" name="Rectangle 2"/>
          <p:cNvSpPr>
            <a:spLocks noGrp="1" noChangeArrowheads="1"/>
          </p:cNvSpPr>
          <p:nvPr>
            <p:ph type="title"/>
          </p:nvPr>
        </p:nvSpPr>
        <p:spPr/>
        <p:txBody>
          <a:bodyPr/>
          <a:lstStyle/>
          <a:p>
            <a:r>
              <a:rPr lang="nl-BE" dirty="0"/>
              <a:t>Onzekerheden</a:t>
            </a:r>
            <a:endParaRPr lang="en-US" dirty="0" smtClean="0"/>
          </a:p>
        </p:txBody>
      </p:sp>
      <p:sp>
        <p:nvSpPr>
          <p:cNvPr id="205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180D992F-ABCE-4491-A778-70AB4BFE3A1C}" type="slidenum">
              <a:rPr lang="en-US" smtClean="0"/>
              <a:pPr/>
              <a:t>49</a:t>
            </a:fld>
            <a:endParaRPr lang="en-US" smtClean="0"/>
          </a:p>
        </p:txBody>
      </p:sp>
      <p:sp>
        <p:nvSpPr>
          <p:cNvPr id="2056" name="Text Box 3"/>
          <p:cNvSpPr txBox="1">
            <a:spLocks noChangeArrowheads="1"/>
          </p:cNvSpPr>
          <p:nvPr/>
        </p:nvSpPr>
        <p:spPr bwMode="auto">
          <a:xfrm>
            <a:off x="395288" y="1628775"/>
            <a:ext cx="8569325" cy="457200"/>
          </a:xfrm>
          <a:prstGeom prst="rect">
            <a:avLst/>
          </a:prstGeom>
          <a:noFill/>
          <a:ln w="9525">
            <a:noFill/>
            <a:miter lim="800000"/>
            <a:headEnd/>
            <a:tailEnd/>
          </a:ln>
        </p:spPr>
        <p:txBody>
          <a:bodyPr>
            <a:spAutoFit/>
          </a:bodyPr>
          <a:lstStyle/>
          <a:p>
            <a:pPr algn="ctr">
              <a:spcBef>
                <a:spcPct val="50000"/>
              </a:spcBef>
              <a:buFontTx/>
              <a:buNone/>
            </a:pPr>
            <a:endParaRPr lang="nl-BE" sz="2400">
              <a:solidFill>
                <a:schemeClr val="tx1"/>
              </a:solidFill>
              <a:latin typeface="Times New Roman" pitchFamily="18" charset="0"/>
            </a:endParaRPr>
          </a:p>
        </p:txBody>
      </p:sp>
      <p:sp>
        <p:nvSpPr>
          <p:cNvPr id="2057" name="Text Box 4"/>
          <p:cNvSpPr txBox="1">
            <a:spLocks noChangeArrowheads="1"/>
          </p:cNvSpPr>
          <p:nvPr/>
        </p:nvSpPr>
        <p:spPr bwMode="auto">
          <a:xfrm>
            <a:off x="323850" y="1628775"/>
            <a:ext cx="8820150" cy="1309688"/>
          </a:xfrm>
          <a:prstGeom prst="rect">
            <a:avLst/>
          </a:prstGeom>
          <a:noFill/>
          <a:ln w="9525">
            <a:noFill/>
            <a:miter lim="800000"/>
            <a:headEnd/>
            <a:tailEnd/>
          </a:ln>
        </p:spPr>
        <p:txBody>
          <a:bodyPr>
            <a:spAutoFit/>
          </a:bodyPr>
          <a:lstStyle/>
          <a:p>
            <a:pPr>
              <a:spcBef>
                <a:spcPct val="0"/>
              </a:spcBef>
              <a:buFontTx/>
              <a:buNone/>
            </a:pPr>
            <a:endParaRPr lang="nl-BE" sz="4400">
              <a:solidFill>
                <a:srgbClr val="333399"/>
              </a:solidFill>
              <a:latin typeface="Tahoma" pitchFamily="34" charset="0"/>
              <a:cs typeface="Arial" charset="0"/>
            </a:endParaRPr>
          </a:p>
          <a:p>
            <a:pPr algn="just">
              <a:spcBef>
                <a:spcPct val="50000"/>
              </a:spcBef>
              <a:buFontTx/>
              <a:buNone/>
            </a:pPr>
            <a:endParaRPr lang="nl-BE" sz="2400" b="1">
              <a:solidFill>
                <a:srgbClr val="FFFFFF"/>
              </a:solidFill>
              <a:latin typeface="Arial" charset="0"/>
            </a:endParaRPr>
          </a:p>
        </p:txBody>
      </p:sp>
      <p:sp>
        <p:nvSpPr>
          <p:cNvPr id="2058" name="Line 6"/>
          <p:cNvSpPr>
            <a:spLocks noChangeShapeType="1"/>
          </p:cNvSpPr>
          <p:nvPr/>
        </p:nvSpPr>
        <p:spPr bwMode="auto">
          <a:xfrm>
            <a:off x="107950" y="3141663"/>
            <a:ext cx="8893175" cy="0"/>
          </a:xfrm>
          <a:prstGeom prst="line">
            <a:avLst/>
          </a:prstGeom>
          <a:noFill/>
          <a:ln w="57150">
            <a:solidFill>
              <a:srgbClr val="FFFFFF"/>
            </a:solidFill>
            <a:round/>
            <a:headEnd/>
            <a:tailEnd/>
          </a:ln>
        </p:spPr>
        <p:txBody>
          <a:bodyPr wrap="none" anchor="ctr"/>
          <a:lstStyle/>
          <a:p>
            <a:endParaRPr lang="nl-BE"/>
          </a:p>
        </p:txBody>
      </p:sp>
      <p:sp>
        <p:nvSpPr>
          <p:cNvPr id="2059" name="Line 7"/>
          <p:cNvSpPr>
            <a:spLocks noChangeShapeType="1"/>
          </p:cNvSpPr>
          <p:nvPr/>
        </p:nvSpPr>
        <p:spPr bwMode="auto">
          <a:xfrm>
            <a:off x="3033713" y="549275"/>
            <a:ext cx="0" cy="5976938"/>
          </a:xfrm>
          <a:prstGeom prst="line">
            <a:avLst/>
          </a:prstGeom>
          <a:noFill/>
          <a:ln w="9525">
            <a:solidFill>
              <a:srgbClr val="FFFFFF"/>
            </a:solidFill>
            <a:round/>
            <a:headEnd/>
            <a:tailEnd/>
          </a:ln>
        </p:spPr>
        <p:txBody>
          <a:bodyPr wrap="none" anchor="ctr"/>
          <a:lstStyle/>
          <a:p>
            <a:endParaRPr lang="nl-BE"/>
          </a:p>
        </p:txBody>
      </p:sp>
      <p:sp>
        <p:nvSpPr>
          <p:cNvPr id="2060" name="Line 8"/>
          <p:cNvSpPr>
            <a:spLocks noChangeShapeType="1"/>
          </p:cNvSpPr>
          <p:nvPr/>
        </p:nvSpPr>
        <p:spPr bwMode="auto">
          <a:xfrm>
            <a:off x="5029200" y="360363"/>
            <a:ext cx="73025" cy="6165850"/>
          </a:xfrm>
          <a:prstGeom prst="line">
            <a:avLst/>
          </a:prstGeom>
          <a:noFill/>
          <a:ln w="9525">
            <a:solidFill>
              <a:srgbClr val="FFFFFF"/>
            </a:solidFill>
            <a:round/>
            <a:headEnd/>
            <a:tailEnd/>
          </a:ln>
        </p:spPr>
        <p:txBody>
          <a:bodyPr wrap="none" anchor="ctr"/>
          <a:lstStyle/>
          <a:p>
            <a:endParaRPr lang="nl-BE"/>
          </a:p>
        </p:txBody>
      </p:sp>
      <p:sp>
        <p:nvSpPr>
          <p:cNvPr id="2061" name="Line 9"/>
          <p:cNvSpPr>
            <a:spLocks noChangeShapeType="1"/>
          </p:cNvSpPr>
          <p:nvPr/>
        </p:nvSpPr>
        <p:spPr bwMode="auto">
          <a:xfrm flipV="1">
            <a:off x="4500563" y="5013325"/>
            <a:ext cx="1655762" cy="360363"/>
          </a:xfrm>
          <a:prstGeom prst="line">
            <a:avLst/>
          </a:prstGeom>
          <a:noFill/>
          <a:ln w="9525">
            <a:solidFill>
              <a:srgbClr val="FF0000"/>
            </a:solidFill>
            <a:round/>
            <a:headEnd/>
            <a:tailEnd type="triangle" w="med" len="med"/>
          </a:ln>
        </p:spPr>
        <p:txBody>
          <a:bodyPr wrap="none" anchor="ctr"/>
          <a:lstStyle/>
          <a:p>
            <a:endParaRPr lang="nl-BE"/>
          </a:p>
        </p:txBody>
      </p:sp>
      <p:sp>
        <p:nvSpPr>
          <p:cNvPr id="2062" name="Text Box 10"/>
          <p:cNvSpPr txBox="1">
            <a:spLocks noChangeArrowheads="1"/>
          </p:cNvSpPr>
          <p:nvPr/>
        </p:nvSpPr>
        <p:spPr bwMode="auto">
          <a:xfrm>
            <a:off x="158750" y="3716338"/>
            <a:ext cx="1652588" cy="336550"/>
          </a:xfrm>
          <a:prstGeom prst="rect">
            <a:avLst/>
          </a:prstGeom>
          <a:noFill/>
          <a:ln w="9525" algn="ctr">
            <a:noFill/>
            <a:miter lim="800000"/>
            <a:headEnd/>
            <a:tailEnd/>
          </a:ln>
        </p:spPr>
        <p:txBody>
          <a:bodyPr wrap="none">
            <a:spAutoFit/>
          </a:bodyPr>
          <a:lstStyle/>
          <a:p>
            <a:pPr>
              <a:buFontTx/>
              <a:buNone/>
            </a:pPr>
            <a:r>
              <a:rPr lang="nl-BE" sz="1600" b="1"/>
              <a:t>H0 niet waar</a:t>
            </a:r>
            <a:endParaRPr lang="en-US" sz="1600" b="1"/>
          </a:p>
        </p:txBody>
      </p:sp>
      <p:sp>
        <p:nvSpPr>
          <p:cNvPr id="2063" name="Text Box 11"/>
          <p:cNvSpPr txBox="1">
            <a:spLocks noChangeArrowheads="1"/>
          </p:cNvSpPr>
          <p:nvPr/>
        </p:nvSpPr>
        <p:spPr bwMode="auto">
          <a:xfrm>
            <a:off x="179388" y="2636838"/>
            <a:ext cx="1141412" cy="336550"/>
          </a:xfrm>
          <a:prstGeom prst="rect">
            <a:avLst/>
          </a:prstGeom>
          <a:noFill/>
          <a:ln w="9525" algn="ctr">
            <a:noFill/>
            <a:miter lim="800000"/>
            <a:headEnd/>
            <a:tailEnd/>
          </a:ln>
        </p:spPr>
        <p:txBody>
          <a:bodyPr wrap="none">
            <a:spAutoFit/>
          </a:bodyPr>
          <a:lstStyle/>
          <a:p>
            <a:pPr>
              <a:buFontTx/>
              <a:buNone/>
            </a:pPr>
            <a:r>
              <a:rPr lang="nl-BE" sz="1600" b="1"/>
              <a:t>H0 waar</a:t>
            </a:r>
            <a:endParaRPr lang="en-US" sz="1600" b="1"/>
          </a:p>
        </p:txBody>
      </p:sp>
      <p:sp>
        <p:nvSpPr>
          <p:cNvPr id="2064" name="Text Box 12"/>
          <p:cNvSpPr txBox="1">
            <a:spLocks noChangeArrowheads="1"/>
          </p:cNvSpPr>
          <p:nvPr/>
        </p:nvSpPr>
        <p:spPr bwMode="auto">
          <a:xfrm>
            <a:off x="1571625" y="3163888"/>
            <a:ext cx="1554163" cy="336550"/>
          </a:xfrm>
          <a:prstGeom prst="rect">
            <a:avLst/>
          </a:prstGeom>
          <a:noFill/>
          <a:ln w="9525" algn="ctr">
            <a:noFill/>
            <a:miter lim="800000"/>
            <a:headEnd/>
            <a:tailEnd/>
          </a:ln>
        </p:spPr>
        <p:txBody>
          <a:bodyPr wrap="none">
            <a:spAutoFit/>
          </a:bodyPr>
          <a:lstStyle/>
          <a:p>
            <a:pPr>
              <a:buFontTx/>
              <a:buNone/>
            </a:pPr>
            <a:r>
              <a:rPr lang="nl-BE" sz="1600"/>
              <a:t>“verwerp H0”</a:t>
            </a:r>
            <a:endParaRPr lang="en-US" sz="1600"/>
          </a:p>
        </p:txBody>
      </p:sp>
      <p:sp>
        <p:nvSpPr>
          <p:cNvPr id="2065" name="Text Box 13"/>
          <p:cNvSpPr txBox="1">
            <a:spLocks noChangeArrowheads="1"/>
          </p:cNvSpPr>
          <p:nvPr/>
        </p:nvSpPr>
        <p:spPr bwMode="auto">
          <a:xfrm>
            <a:off x="5018088" y="3146425"/>
            <a:ext cx="1554162" cy="336550"/>
          </a:xfrm>
          <a:prstGeom prst="rect">
            <a:avLst/>
          </a:prstGeom>
          <a:noFill/>
          <a:ln w="9525" algn="ctr">
            <a:noFill/>
            <a:miter lim="800000"/>
            <a:headEnd/>
            <a:tailEnd/>
          </a:ln>
        </p:spPr>
        <p:txBody>
          <a:bodyPr wrap="none">
            <a:spAutoFit/>
          </a:bodyPr>
          <a:lstStyle/>
          <a:p>
            <a:pPr>
              <a:buFontTx/>
              <a:buNone/>
            </a:pPr>
            <a:r>
              <a:rPr lang="nl-BE" sz="1600"/>
              <a:t>“verwerp H0”</a:t>
            </a:r>
            <a:endParaRPr lang="en-US" sz="1600"/>
          </a:p>
        </p:txBody>
      </p:sp>
      <p:sp>
        <p:nvSpPr>
          <p:cNvPr id="2066" name="Text Box 14"/>
          <p:cNvSpPr txBox="1">
            <a:spLocks noChangeArrowheads="1"/>
          </p:cNvSpPr>
          <p:nvPr/>
        </p:nvSpPr>
        <p:spPr bwMode="auto">
          <a:xfrm>
            <a:off x="3276600" y="3146425"/>
            <a:ext cx="1676400" cy="336550"/>
          </a:xfrm>
          <a:prstGeom prst="rect">
            <a:avLst/>
          </a:prstGeom>
          <a:noFill/>
          <a:ln w="9525" algn="ctr">
            <a:noFill/>
            <a:miter lim="800000"/>
            <a:headEnd/>
            <a:tailEnd/>
          </a:ln>
        </p:spPr>
        <p:txBody>
          <a:bodyPr wrap="none">
            <a:spAutoFit/>
          </a:bodyPr>
          <a:lstStyle/>
          <a:p>
            <a:pPr>
              <a:buFontTx/>
              <a:buNone/>
            </a:pPr>
            <a:r>
              <a:rPr lang="nl-BE" sz="1600"/>
              <a:t>“aanvaard H0”</a:t>
            </a:r>
            <a:endParaRPr lang="en-US" sz="1600"/>
          </a:p>
        </p:txBody>
      </p:sp>
      <p:sp>
        <p:nvSpPr>
          <p:cNvPr id="2067" name="Line 15"/>
          <p:cNvSpPr>
            <a:spLocks noChangeShapeType="1"/>
          </p:cNvSpPr>
          <p:nvPr/>
        </p:nvSpPr>
        <p:spPr bwMode="auto">
          <a:xfrm>
            <a:off x="107950" y="3500438"/>
            <a:ext cx="8893175" cy="0"/>
          </a:xfrm>
          <a:prstGeom prst="line">
            <a:avLst/>
          </a:prstGeom>
          <a:noFill/>
          <a:ln w="57150">
            <a:solidFill>
              <a:srgbClr val="FFFFFF"/>
            </a:solidFill>
            <a:round/>
            <a:headEnd/>
            <a:tailEnd/>
          </a:ln>
        </p:spPr>
        <p:txBody>
          <a:bodyPr wrap="none" anchor="ctr"/>
          <a:lstStyle/>
          <a:p>
            <a:endParaRPr lang="nl-BE"/>
          </a:p>
        </p:txBody>
      </p:sp>
      <p:sp>
        <p:nvSpPr>
          <p:cNvPr id="2068" name="Text Box 16"/>
          <p:cNvSpPr txBox="1">
            <a:spLocks noChangeArrowheads="1"/>
          </p:cNvSpPr>
          <p:nvPr/>
        </p:nvSpPr>
        <p:spPr bwMode="auto">
          <a:xfrm>
            <a:off x="6208713" y="4745038"/>
            <a:ext cx="323850" cy="396875"/>
          </a:xfrm>
          <a:prstGeom prst="rect">
            <a:avLst/>
          </a:prstGeom>
          <a:noFill/>
          <a:ln w="9525" algn="ctr">
            <a:noFill/>
            <a:miter lim="800000"/>
            <a:headEnd/>
            <a:tailEnd/>
          </a:ln>
        </p:spPr>
        <p:txBody>
          <a:bodyPr wrap="none">
            <a:spAutoFit/>
          </a:bodyPr>
          <a:lstStyle/>
          <a:p>
            <a:pPr>
              <a:buFontTx/>
              <a:buNone/>
            </a:pPr>
            <a:r>
              <a:rPr lang="en-US" sz="2000" b="1">
                <a:solidFill>
                  <a:srgbClr val="FF0000"/>
                </a:solidFill>
                <a:sym typeface="Symbol" pitchFamily="18" charset="2"/>
              </a:rPr>
              <a:t></a:t>
            </a:r>
          </a:p>
        </p:txBody>
      </p:sp>
      <p:sp>
        <p:nvSpPr>
          <p:cNvPr id="2069" name="Line 17"/>
          <p:cNvSpPr>
            <a:spLocks noChangeShapeType="1"/>
          </p:cNvSpPr>
          <p:nvPr/>
        </p:nvSpPr>
        <p:spPr bwMode="auto">
          <a:xfrm flipV="1">
            <a:off x="5148263" y="2268538"/>
            <a:ext cx="938212" cy="584200"/>
          </a:xfrm>
          <a:prstGeom prst="line">
            <a:avLst/>
          </a:prstGeom>
          <a:noFill/>
          <a:ln w="9525">
            <a:solidFill>
              <a:srgbClr val="FF0000"/>
            </a:solidFill>
            <a:round/>
            <a:headEnd/>
            <a:tailEnd type="triangle" w="med" len="med"/>
          </a:ln>
        </p:spPr>
        <p:txBody>
          <a:bodyPr wrap="none" anchor="ctr"/>
          <a:lstStyle/>
          <a:p>
            <a:endParaRPr lang="nl-BE"/>
          </a:p>
        </p:txBody>
      </p:sp>
      <p:sp>
        <p:nvSpPr>
          <p:cNvPr id="2070" name="Line 18"/>
          <p:cNvSpPr>
            <a:spLocks noChangeShapeType="1"/>
          </p:cNvSpPr>
          <p:nvPr/>
        </p:nvSpPr>
        <p:spPr bwMode="auto">
          <a:xfrm flipH="1" flipV="1">
            <a:off x="2286000" y="2357438"/>
            <a:ext cx="574675" cy="503237"/>
          </a:xfrm>
          <a:prstGeom prst="line">
            <a:avLst/>
          </a:prstGeom>
          <a:noFill/>
          <a:ln w="9525">
            <a:solidFill>
              <a:srgbClr val="FF0000"/>
            </a:solidFill>
            <a:round/>
            <a:headEnd/>
            <a:tailEnd type="triangle" w="med" len="med"/>
          </a:ln>
        </p:spPr>
        <p:txBody>
          <a:bodyPr wrap="none" anchor="ctr"/>
          <a:lstStyle/>
          <a:p>
            <a:endParaRPr lang="nl-BE"/>
          </a:p>
        </p:txBody>
      </p:sp>
      <p:sp>
        <p:nvSpPr>
          <p:cNvPr id="2071" name="Text Box 19"/>
          <p:cNvSpPr txBox="1">
            <a:spLocks noChangeArrowheads="1"/>
          </p:cNvSpPr>
          <p:nvPr/>
        </p:nvSpPr>
        <p:spPr bwMode="auto">
          <a:xfrm>
            <a:off x="7451725" y="1171575"/>
            <a:ext cx="1533525" cy="457200"/>
          </a:xfrm>
          <a:prstGeom prst="rect">
            <a:avLst/>
          </a:prstGeom>
          <a:noFill/>
          <a:ln w="9525" algn="ctr">
            <a:noFill/>
            <a:miter lim="800000"/>
            <a:headEnd/>
            <a:tailEnd/>
          </a:ln>
        </p:spPr>
        <p:txBody>
          <a:bodyPr wrap="none">
            <a:spAutoFit/>
          </a:bodyPr>
          <a:lstStyle/>
          <a:p>
            <a:pPr>
              <a:buFontTx/>
              <a:buNone/>
            </a:pPr>
            <a:r>
              <a:rPr lang="en-US" sz="2400">
                <a:solidFill>
                  <a:schemeClr val="tx1"/>
                </a:solidFill>
                <a:sym typeface="Symbol" pitchFamily="18" charset="2"/>
              </a:rPr>
              <a:t> = .016</a:t>
            </a:r>
          </a:p>
        </p:txBody>
      </p:sp>
      <p:sp>
        <p:nvSpPr>
          <p:cNvPr id="2072" name="Text Box 20"/>
          <p:cNvSpPr txBox="1">
            <a:spLocks noChangeArrowheads="1"/>
          </p:cNvSpPr>
          <p:nvPr/>
        </p:nvSpPr>
        <p:spPr bwMode="auto">
          <a:xfrm>
            <a:off x="6099175" y="2054225"/>
            <a:ext cx="704850" cy="366713"/>
          </a:xfrm>
          <a:prstGeom prst="rect">
            <a:avLst/>
          </a:prstGeom>
          <a:noFill/>
          <a:ln w="9525" algn="ctr">
            <a:noFill/>
            <a:miter lim="800000"/>
            <a:headEnd/>
            <a:tailEnd/>
          </a:ln>
        </p:spPr>
        <p:txBody>
          <a:bodyPr wrap="none">
            <a:spAutoFit/>
          </a:bodyPr>
          <a:lstStyle/>
          <a:p>
            <a:pPr>
              <a:buFontTx/>
              <a:buNone/>
            </a:pPr>
            <a:r>
              <a:rPr lang="nl-BE">
                <a:solidFill>
                  <a:srgbClr val="FF0000"/>
                </a:solidFill>
              </a:rPr>
              <a:t>.008</a:t>
            </a:r>
            <a:endParaRPr lang="en-US">
              <a:solidFill>
                <a:srgbClr val="FF0000"/>
              </a:solidFill>
            </a:endParaRPr>
          </a:p>
        </p:txBody>
      </p:sp>
      <p:sp>
        <p:nvSpPr>
          <p:cNvPr id="2073" name="Text Box 21"/>
          <p:cNvSpPr txBox="1">
            <a:spLocks noChangeArrowheads="1"/>
          </p:cNvSpPr>
          <p:nvPr/>
        </p:nvSpPr>
        <p:spPr bwMode="auto">
          <a:xfrm>
            <a:off x="1851025" y="2060575"/>
            <a:ext cx="704850" cy="366713"/>
          </a:xfrm>
          <a:prstGeom prst="rect">
            <a:avLst/>
          </a:prstGeom>
          <a:noFill/>
          <a:ln w="9525" algn="ctr">
            <a:noFill/>
            <a:miter lim="800000"/>
            <a:headEnd/>
            <a:tailEnd/>
          </a:ln>
        </p:spPr>
        <p:txBody>
          <a:bodyPr wrap="none">
            <a:spAutoFit/>
          </a:bodyPr>
          <a:lstStyle/>
          <a:p>
            <a:pPr>
              <a:buFontTx/>
              <a:buNone/>
            </a:pPr>
            <a:r>
              <a:rPr lang="nl-BE">
                <a:solidFill>
                  <a:srgbClr val="FF0000"/>
                </a:solidFill>
              </a:rPr>
              <a:t>.008</a:t>
            </a:r>
            <a:endParaRPr lang="en-US">
              <a:solidFill>
                <a:srgbClr val="FF0000"/>
              </a:solidFill>
            </a:endParaRPr>
          </a:p>
        </p:txBody>
      </p:sp>
      <p:pic>
        <p:nvPicPr>
          <p:cNvPr id="2074" name="Picture 22"/>
          <p:cNvPicPr>
            <a:picLocks noChangeAspect="1" noChangeArrowheads="1"/>
          </p:cNvPicPr>
          <p:nvPr/>
        </p:nvPicPr>
        <p:blipFill>
          <a:blip r:embed="rId2" cstate="print"/>
          <a:srcRect/>
          <a:stretch>
            <a:fillRect/>
          </a:stretch>
        </p:blipFill>
        <p:spPr bwMode="auto">
          <a:xfrm>
            <a:off x="3203575" y="3789363"/>
            <a:ext cx="3338513" cy="2403475"/>
          </a:xfrm>
          <a:prstGeom prst="rect">
            <a:avLst/>
          </a:prstGeom>
          <a:noFill/>
          <a:ln w="9525">
            <a:noFill/>
            <a:miter lim="800000"/>
            <a:headEnd/>
            <a:tailEnd/>
          </a:ln>
        </p:spPr>
      </p:pic>
      <p:pic>
        <p:nvPicPr>
          <p:cNvPr id="2075" name="Picture 23"/>
          <p:cNvPicPr>
            <a:picLocks noChangeAspect="1" noChangeArrowheads="1"/>
          </p:cNvPicPr>
          <p:nvPr/>
        </p:nvPicPr>
        <p:blipFill>
          <a:blip r:embed="rId3" cstate="print"/>
          <a:srcRect/>
          <a:stretch>
            <a:fillRect/>
          </a:stretch>
        </p:blipFill>
        <p:spPr bwMode="auto">
          <a:xfrm>
            <a:off x="2359025" y="765175"/>
            <a:ext cx="3411538" cy="24558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normAutofit/>
          </a:bodyPr>
          <a:lstStyle/>
          <a:p>
            <a:pPr eaLnBrk="1" hangingPunct="1">
              <a:buFontTx/>
              <a:buNone/>
            </a:pPr>
            <a:endParaRPr lang="nl-NL" sz="1800" dirty="0" smtClean="0"/>
          </a:p>
        </p:txBody>
      </p:sp>
      <p:sp>
        <p:nvSpPr>
          <p:cNvPr id="54275"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54276" name="Slide Number Placeholder 4"/>
          <p:cNvSpPr>
            <a:spLocks noGrp="1"/>
          </p:cNvSpPr>
          <p:nvPr>
            <p:ph type="sldNum" sz="quarter" idx="11"/>
          </p:nvPr>
        </p:nvSpPr>
        <p:spPr bwMode="auto">
          <a:ln>
            <a:miter lim="800000"/>
            <a:headEnd/>
            <a:tailEnd/>
          </a:ln>
        </p:spPr>
        <p:txBody>
          <a:bodyPr/>
          <a:lstStyle/>
          <a:p>
            <a:fld id="{1DEC3502-215C-41C8-92DD-6D20CDD8EE51}" type="slidenum">
              <a:rPr lang="en-US"/>
              <a:pPr/>
              <a:t>5</a:t>
            </a:fld>
            <a:endParaRPr lang="en-US"/>
          </a:p>
        </p:txBody>
      </p:sp>
      <p:graphicFrame>
        <p:nvGraphicFramePr>
          <p:cNvPr id="3" name="Diagram 2"/>
          <p:cNvGraphicFramePr/>
          <p:nvPr>
            <p:extLst>
              <p:ext uri="{D42A27DB-BD31-4B8C-83A1-F6EECF244321}">
                <p14:modId xmlns:p14="http://schemas.microsoft.com/office/powerpoint/2010/main" val="38723354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56029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fontScale="92500" lnSpcReduction="20000"/>
          </a:bodyPr>
          <a:lstStyle/>
          <a:p>
            <a:pPr eaLnBrk="1" hangingPunct="1">
              <a:buFontTx/>
              <a:buNone/>
              <a:defRPr/>
            </a:pPr>
            <a:r>
              <a:rPr lang="nl-BE" sz="1800" dirty="0" smtClean="0"/>
              <a:t>Relatie tussen hypothesetoetsing en betrouwbaarheidsintervallen.</a:t>
            </a:r>
          </a:p>
          <a:p>
            <a:pPr eaLnBrk="1" hangingPunct="1">
              <a:buFontTx/>
              <a:buNone/>
              <a:defRPr/>
            </a:pPr>
            <a:endParaRPr lang="nl-BE" sz="1800" dirty="0" smtClean="0"/>
          </a:p>
          <a:p>
            <a:pPr lvl="1" eaLnBrk="1" hangingPunct="1">
              <a:buFontTx/>
              <a:buNone/>
              <a:defRPr/>
            </a:pPr>
            <a:r>
              <a:rPr lang="nl-BE" sz="1800" i="1" dirty="0" smtClean="0"/>
              <a:t>H0: µ = 98</a:t>
            </a:r>
          </a:p>
          <a:p>
            <a:pPr lvl="1" eaLnBrk="1" hangingPunct="1">
              <a:buFontTx/>
              <a:buNone/>
              <a:defRPr/>
            </a:pPr>
            <a:r>
              <a:rPr lang="nl-BE" sz="1800" i="1" dirty="0" smtClean="0"/>
              <a:t>H1: µ ≠ 98</a:t>
            </a:r>
          </a:p>
          <a:p>
            <a:pPr lvl="1" eaLnBrk="1" hangingPunct="1">
              <a:buFontTx/>
              <a:buNone/>
              <a:defRPr/>
            </a:pPr>
            <a:r>
              <a:rPr lang="nl-BE" sz="1800" i="1" dirty="0" smtClean="0"/>
              <a:t>In een steekproef (n = 121) is het gemiddelde = 101 en de standaarddeviatie = 14. We toetsen H0 met α = 0.05</a:t>
            </a:r>
          </a:p>
          <a:p>
            <a:pPr lvl="1" eaLnBrk="1" hangingPunct="1">
              <a:buFontTx/>
              <a:buNone/>
              <a:defRPr/>
            </a:pPr>
            <a:endParaRPr lang="nl-BE" sz="1800" i="1" dirty="0" smtClean="0"/>
          </a:p>
          <a:p>
            <a:pPr lvl="1" eaLnBrk="1" hangingPunct="1">
              <a:buFontTx/>
              <a:buNone/>
              <a:defRPr/>
            </a:pPr>
            <a:r>
              <a:rPr lang="nl-BE" sz="1800" i="1" dirty="0" smtClean="0"/>
              <a:t>Stap 1.                                   </a:t>
            </a:r>
          </a:p>
          <a:p>
            <a:pPr lvl="1" eaLnBrk="1" hangingPunct="1">
              <a:buFontTx/>
              <a:buNone/>
              <a:defRPr/>
            </a:pPr>
            <a:endParaRPr lang="nl-BE" sz="1800" i="1" dirty="0" smtClean="0"/>
          </a:p>
          <a:p>
            <a:pPr lvl="1" eaLnBrk="1" hangingPunct="1">
              <a:buFontTx/>
              <a:buNone/>
              <a:defRPr/>
            </a:pPr>
            <a:endParaRPr lang="nl-BE" sz="1800" i="1" dirty="0" smtClean="0"/>
          </a:p>
          <a:p>
            <a:pPr lvl="1" eaLnBrk="1" hangingPunct="1">
              <a:buFontTx/>
              <a:buNone/>
              <a:defRPr/>
            </a:pPr>
            <a:r>
              <a:rPr lang="nl-BE" sz="1800" i="1" dirty="0" smtClean="0"/>
              <a:t>Stap 2. P d (2.36) = 2 x P r(2.36)</a:t>
            </a:r>
          </a:p>
          <a:p>
            <a:pPr lvl="1" eaLnBrk="1" hangingPunct="1">
              <a:buFontTx/>
              <a:buNone/>
              <a:defRPr/>
            </a:pPr>
            <a:r>
              <a:rPr lang="nl-BE" sz="1800" i="1" dirty="0" smtClean="0"/>
              <a:t>                           = 2 x 0.0091</a:t>
            </a:r>
          </a:p>
          <a:p>
            <a:pPr lvl="1" eaLnBrk="1" hangingPunct="1">
              <a:buFontTx/>
              <a:buNone/>
              <a:defRPr/>
            </a:pPr>
            <a:r>
              <a:rPr lang="nl-BE" sz="1800" i="1" dirty="0" smtClean="0"/>
              <a:t>                           = 0.018</a:t>
            </a:r>
          </a:p>
          <a:p>
            <a:pPr lvl="1" eaLnBrk="1" hangingPunct="1">
              <a:buFontTx/>
              <a:buNone/>
              <a:defRPr/>
            </a:pPr>
            <a:endParaRPr lang="nl-BE" sz="1800" i="1" dirty="0" smtClean="0"/>
          </a:p>
          <a:p>
            <a:pPr lvl="1" eaLnBrk="1" hangingPunct="1">
              <a:buFontTx/>
              <a:buNone/>
              <a:defRPr/>
            </a:pPr>
            <a:r>
              <a:rPr lang="nl-BE" sz="1800" i="1" dirty="0" smtClean="0"/>
              <a:t>Stap 3. Is 0.018 ≤ 0.05? Ja, dus we verwerpen H0</a:t>
            </a:r>
            <a:endParaRPr lang="nl-NL" sz="1800" i="1" dirty="0" smtClean="0"/>
          </a:p>
        </p:txBody>
      </p:sp>
      <p:sp>
        <p:nvSpPr>
          <p:cNvPr id="12292" name="Rectangle 2"/>
          <p:cNvSpPr>
            <a:spLocks noGrp="1" noChangeArrowheads="1"/>
          </p:cNvSpPr>
          <p:nvPr>
            <p:ph type="title"/>
          </p:nvPr>
        </p:nvSpPr>
        <p:spPr/>
        <p:txBody>
          <a:bodyPr/>
          <a:lstStyle/>
          <a:p>
            <a:pPr eaLnBrk="1" hangingPunct="1"/>
            <a:r>
              <a:rPr lang="nl-BE" smtClean="0"/>
              <a:t>Relatie hypothesetoetsing &gt; BI</a:t>
            </a:r>
            <a:endParaRPr lang="nl-NL" smtClean="0"/>
          </a:p>
        </p:txBody>
      </p:sp>
      <p:sp>
        <p:nvSpPr>
          <p:cNvPr id="12293"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E78EA1EB-7612-4731-BB8A-A6CF4E0751AC}" type="slidenum">
              <a:rPr lang="en-US" smtClean="0"/>
              <a:pPr/>
              <a:t>50</a:t>
            </a:fld>
            <a:endParaRPr lang="en-US" smtClean="0"/>
          </a:p>
        </p:txBody>
      </p:sp>
      <p:pic>
        <p:nvPicPr>
          <p:cNvPr id="12295" name="Picture 4" descr="ex"/>
          <p:cNvPicPr>
            <a:picLocks noChangeAspect="1" noChangeArrowheads="1"/>
          </p:cNvPicPr>
          <p:nvPr/>
        </p:nvPicPr>
        <p:blipFill>
          <a:blip r:embed="rId4" cstate="print"/>
          <a:srcRect/>
          <a:stretch>
            <a:fillRect/>
          </a:stretch>
        </p:blipFill>
        <p:spPr bwMode="auto">
          <a:xfrm>
            <a:off x="0" y="1809750"/>
            <a:ext cx="755650" cy="755650"/>
          </a:xfrm>
          <a:prstGeom prst="rect">
            <a:avLst/>
          </a:prstGeom>
          <a:noFill/>
          <a:ln w="9525">
            <a:noFill/>
            <a:miter lim="800000"/>
            <a:headEnd/>
            <a:tailEnd/>
          </a:ln>
        </p:spPr>
      </p:pic>
      <p:graphicFrame>
        <p:nvGraphicFramePr>
          <p:cNvPr id="12290" name="Object 7"/>
          <p:cNvGraphicFramePr>
            <a:graphicFrameLocks noChangeAspect="1"/>
          </p:cNvGraphicFramePr>
          <p:nvPr/>
        </p:nvGraphicFramePr>
        <p:xfrm>
          <a:off x="1763713" y="3143250"/>
          <a:ext cx="2952750" cy="631825"/>
        </p:xfrm>
        <a:graphic>
          <a:graphicData uri="http://schemas.openxmlformats.org/presentationml/2006/ole">
            <mc:AlternateContent xmlns:mc="http://schemas.openxmlformats.org/markup-compatibility/2006">
              <mc:Choice xmlns:v="urn:schemas-microsoft-com:vml" Requires="v">
                <p:oleObj spid="_x0000_s101413" name="Equation" r:id="rId5" imgW="1841500" imgH="393700" progId="Equation.3">
                  <p:embed/>
                </p:oleObj>
              </mc:Choice>
              <mc:Fallback>
                <p:oleObj name="Equation" r:id="rId5" imgW="1841500" imgH="3937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3143250"/>
                        <a:ext cx="2952750" cy="63182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1143000"/>
            <a:ext cx="9144000" cy="4776788"/>
          </a:xfrm>
        </p:spPr>
        <p:txBody>
          <a:bodyPr>
            <a:normAutofit lnSpcReduction="10000"/>
          </a:bodyPr>
          <a:lstStyle/>
          <a:p>
            <a:pPr eaLnBrk="1" hangingPunct="1">
              <a:buFontTx/>
              <a:buNone/>
              <a:defRPr/>
            </a:pPr>
            <a:r>
              <a:rPr lang="nl-BE" sz="1800" dirty="0" smtClean="0"/>
              <a:t>Zelfde voorbeeld, maar nu is H0: µ = 99</a:t>
            </a:r>
          </a:p>
          <a:p>
            <a:pPr eaLnBrk="1" hangingPunct="1">
              <a:buFontTx/>
              <a:buNone/>
              <a:defRPr/>
            </a:pPr>
            <a:endParaRPr lang="nl-BE" sz="1800" dirty="0" smtClean="0"/>
          </a:p>
          <a:p>
            <a:pPr lvl="1" eaLnBrk="1" hangingPunct="1">
              <a:buFontTx/>
              <a:buNone/>
              <a:defRPr/>
            </a:pPr>
            <a:r>
              <a:rPr lang="nl-BE" sz="1800" i="1" dirty="0" smtClean="0"/>
              <a:t>H0: µ = 99</a:t>
            </a:r>
          </a:p>
          <a:p>
            <a:pPr lvl="1" eaLnBrk="1" hangingPunct="1">
              <a:buFontTx/>
              <a:buNone/>
              <a:defRPr/>
            </a:pPr>
            <a:r>
              <a:rPr lang="nl-BE" sz="1800" i="1" dirty="0" smtClean="0"/>
              <a:t>H1: µ ≠ 99</a:t>
            </a:r>
          </a:p>
          <a:p>
            <a:pPr lvl="1" eaLnBrk="1" hangingPunct="1">
              <a:buFontTx/>
              <a:buNone/>
              <a:defRPr/>
            </a:pPr>
            <a:r>
              <a:rPr lang="nl-BE" sz="1800" i="1" dirty="0" smtClean="0"/>
              <a:t>In een steekproef (n = 121) is het gemiddelde = 101 en de standaarddeviatie = 14. We toetsen H0 met α = 0.05</a:t>
            </a:r>
          </a:p>
          <a:p>
            <a:pPr lvl="1" eaLnBrk="1" hangingPunct="1">
              <a:buFontTx/>
              <a:buNone/>
              <a:defRPr/>
            </a:pPr>
            <a:endParaRPr lang="nl-BE" sz="1800" i="1" dirty="0" smtClean="0"/>
          </a:p>
          <a:p>
            <a:pPr lvl="1" eaLnBrk="1" hangingPunct="1">
              <a:buFontTx/>
              <a:buNone/>
              <a:defRPr/>
            </a:pPr>
            <a:r>
              <a:rPr lang="nl-BE" sz="1800" i="1" dirty="0" smtClean="0"/>
              <a:t>Stap 1.                                   </a:t>
            </a:r>
          </a:p>
          <a:p>
            <a:pPr lvl="1" eaLnBrk="1" hangingPunct="1">
              <a:buFontTx/>
              <a:buNone/>
              <a:defRPr/>
            </a:pPr>
            <a:endParaRPr lang="nl-BE" sz="1800" i="1" dirty="0" smtClean="0"/>
          </a:p>
          <a:p>
            <a:pPr lvl="1" eaLnBrk="1" hangingPunct="1">
              <a:buFontTx/>
              <a:buNone/>
              <a:defRPr/>
            </a:pPr>
            <a:r>
              <a:rPr lang="nl-BE" sz="1800" i="1" dirty="0" smtClean="0"/>
              <a:t>Stap 2. P d (1.57) 	= 2 x P r(1.57)</a:t>
            </a:r>
          </a:p>
          <a:p>
            <a:pPr lvl="1" eaLnBrk="1" hangingPunct="1">
              <a:buFontTx/>
              <a:buNone/>
              <a:defRPr/>
            </a:pPr>
            <a:r>
              <a:rPr lang="nl-BE" sz="1800" i="1" dirty="0" smtClean="0"/>
              <a:t>			       	= 2 x 0.0582                                             	</a:t>
            </a:r>
          </a:p>
          <a:p>
            <a:pPr lvl="1" eaLnBrk="1" hangingPunct="1">
              <a:buFontTx/>
              <a:buNone/>
              <a:defRPr/>
            </a:pPr>
            <a:r>
              <a:rPr lang="nl-BE" sz="1800" i="1" dirty="0" smtClean="0"/>
              <a:t>				= 0.1164</a:t>
            </a:r>
          </a:p>
          <a:p>
            <a:pPr lvl="1" eaLnBrk="1" hangingPunct="1">
              <a:buFontTx/>
              <a:buNone/>
              <a:defRPr/>
            </a:pPr>
            <a:endParaRPr lang="nl-BE" sz="1800" i="1" dirty="0" smtClean="0"/>
          </a:p>
          <a:p>
            <a:pPr lvl="1" eaLnBrk="1" hangingPunct="1">
              <a:buFontTx/>
              <a:buNone/>
              <a:defRPr/>
            </a:pPr>
            <a:r>
              <a:rPr lang="nl-BE" sz="1800" i="1" dirty="0" smtClean="0"/>
              <a:t>Stap 3. Is 0.1164 ≤ 0.05? Neen, dus we verwerpen H0 </a:t>
            </a:r>
            <a:r>
              <a:rPr lang="nl-BE" sz="1800" b="1" i="1" dirty="0" smtClean="0"/>
              <a:t>niet</a:t>
            </a:r>
          </a:p>
        </p:txBody>
      </p:sp>
      <p:sp>
        <p:nvSpPr>
          <p:cNvPr id="13316" name="Rectangle 2"/>
          <p:cNvSpPr>
            <a:spLocks noGrp="1" noChangeArrowheads="1"/>
          </p:cNvSpPr>
          <p:nvPr>
            <p:ph type="title"/>
          </p:nvPr>
        </p:nvSpPr>
        <p:spPr/>
        <p:txBody>
          <a:bodyPr/>
          <a:lstStyle/>
          <a:p>
            <a:pPr eaLnBrk="1" hangingPunct="1"/>
            <a:r>
              <a:rPr lang="nl-BE" smtClean="0"/>
              <a:t>Relatie hypothesetoetsing &gt; BI</a:t>
            </a:r>
            <a:endParaRPr lang="nl-NL" smtClean="0"/>
          </a:p>
        </p:txBody>
      </p:sp>
      <p:sp>
        <p:nvSpPr>
          <p:cNvPr id="13317"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FFF7592A-D0BE-4988-B6CE-016B18F9B0A4}" type="slidenum">
              <a:rPr lang="en-US" smtClean="0"/>
              <a:pPr/>
              <a:t>51</a:t>
            </a:fld>
            <a:endParaRPr lang="en-US" smtClean="0"/>
          </a:p>
        </p:txBody>
      </p:sp>
      <p:pic>
        <p:nvPicPr>
          <p:cNvPr id="13319" name="Picture 4" descr="ex"/>
          <p:cNvPicPr>
            <a:picLocks noChangeAspect="1" noChangeArrowheads="1"/>
          </p:cNvPicPr>
          <p:nvPr/>
        </p:nvPicPr>
        <p:blipFill>
          <a:blip r:embed="rId3" cstate="print"/>
          <a:srcRect/>
          <a:stretch>
            <a:fillRect/>
          </a:stretch>
        </p:blipFill>
        <p:spPr bwMode="auto">
          <a:xfrm>
            <a:off x="0" y="1809750"/>
            <a:ext cx="755650" cy="755650"/>
          </a:xfrm>
          <a:prstGeom prst="rect">
            <a:avLst/>
          </a:prstGeom>
          <a:noFill/>
          <a:ln w="9525">
            <a:noFill/>
            <a:miter lim="800000"/>
            <a:headEnd/>
            <a:tailEnd/>
          </a:ln>
        </p:spPr>
      </p:pic>
      <p:graphicFrame>
        <p:nvGraphicFramePr>
          <p:cNvPr id="13314" name="Object 8"/>
          <p:cNvGraphicFramePr>
            <a:graphicFrameLocks noChangeAspect="1"/>
          </p:cNvGraphicFramePr>
          <p:nvPr/>
        </p:nvGraphicFramePr>
        <p:xfrm>
          <a:off x="1763713" y="3363913"/>
          <a:ext cx="2951162" cy="636587"/>
        </p:xfrm>
        <a:graphic>
          <a:graphicData uri="http://schemas.openxmlformats.org/presentationml/2006/ole">
            <mc:AlternateContent xmlns:mc="http://schemas.openxmlformats.org/markup-compatibility/2006">
              <mc:Choice xmlns:v="urn:schemas-microsoft-com:vml" Requires="v">
                <p:oleObj spid="_x0000_s102436" name="Equation" r:id="rId4" imgW="1828800" imgH="393700" progId="Equation.3">
                  <p:embed/>
                </p:oleObj>
              </mc:Choice>
              <mc:Fallback>
                <p:oleObj name="Equation" r:id="rId4" imgW="18288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363913"/>
                        <a:ext cx="2951162" cy="636587"/>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a:lstStyle/>
          <a:p>
            <a:pPr eaLnBrk="1" hangingPunct="1">
              <a:buFontTx/>
              <a:buNone/>
            </a:pPr>
            <a:r>
              <a:rPr lang="nl-BE" sz="1800" smtClean="0"/>
              <a:t>Zelfde voorbeeld, 95% BI:</a:t>
            </a:r>
          </a:p>
          <a:p>
            <a:pPr eaLnBrk="1" hangingPunct="1">
              <a:buFontTx/>
              <a:buNone/>
            </a:pPr>
            <a:endParaRPr lang="nl-BE" sz="1800" smtClean="0"/>
          </a:p>
          <a:p>
            <a:pPr eaLnBrk="1" hangingPunct="1">
              <a:buFontTx/>
              <a:buNone/>
            </a:pPr>
            <a:endParaRPr lang="nl-BE" sz="1800" smtClean="0"/>
          </a:p>
          <a:p>
            <a:pPr eaLnBrk="1" hangingPunct="1">
              <a:buFontTx/>
              <a:buNone/>
            </a:pPr>
            <a:endParaRPr lang="nl-BE" sz="1800" smtClean="0"/>
          </a:p>
          <a:p>
            <a:pPr eaLnBrk="1" hangingPunct="1">
              <a:buFontTx/>
              <a:buNone/>
            </a:pPr>
            <a:endParaRPr lang="nl-BE" sz="1800" smtClean="0"/>
          </a:p>
          <a:p>
            <a:pPr eaLnBrk="1" hangingPunct="1">
              <a:buFontTx/>
              <a:buNone/>
            </a:pPr>
            <a:endParaRPr lang="nl-BE" sz="1800" smtClean="0"/>
          </a:p>
          <a:p>
            <a:pPr eaLnBrk="1" hangingPunct="1">
              <a:buFontTx/>
              <a:buNone/>
            </a:pPr>
            <a:endParaRPr lang="nl-BE" sz="1800" smtClean="0"/>
          </a:p>
          <a:p>
            <a:pPr eaLnBrk="1" hangingPunct="1">
              <a:buFontTx/>
              <a:buNone/>
            </a:pPr>
            <a:r>
              <a:rPr lang="nl-BE" sz="1800" smtClean="0"/>
              <a:t>Betekenis van 95% BI: alle tweezijdige H0 die </a:t>
            </a:r>
            <a:r>
              <a:rPr lang="nl-BE" sz="1800" b="1" smtClean="0"/>
              <a:t>in het BI</a:t>
            </a:r>
            <a:r>
              <a:rPr lang="nl-BE" sz="1800" smtClean="0"/>
              <a:t> liggen worden </a:t>
            </a:r>
            <a:r>
              <a:rPr lang="nl-BE" sz="1800" b="1" smtClean="0"/>
              <a:t>niet verworpen</a:t>
            </a:r>
            <a:r>
              <a:rPr lang="nl-BE" sz="1800" smtClean="0"/>
              <a:t> bij α = 0.05</a:t>
            </a:r>
          </a:p>
          <a:p>
            <a:pPr eaLnBrk="1" hangingPunct="1">
              <a:buFontTx/>
              <a:buNone/>
            </a:pPr>
            <a:endParaRPr lang="nl-BE" sz="1800" smtClean="0"/>
          </a:p>
          <a:p>
            <a:pPr eaLnBrk="1" hangingPunct="1">
              <a:buFontTx/>
              <a:buNone/>
            </a:pPr>
            <a:r>
              <a:rPr lang="nl-BE" sz="1800" smtClean="0"/>
              <a:t>In casu zagen we: </a:t>
            </a:r>
          </a:p>
          <a:p>
            <a:pPr eaLnBrk="1" hangingPunct="1">
              <a:buFontTx/>
              <a:buNone/>
            </a:pPr>
            <a:r>
              <a:rPr lang="nl-BE" sz="1800" smtClean="0"/>
              <a:t>H0: µ = 98 wordt verworpen (98 ligt niet in 95% BI)</a:t>
            </a:r>
          </a:p>
          <a:p>
            <a:pPr eaLnBrk="1" hangingPunct="1">
              <a:buFontTx/>
              <a:buNone/>
            </a:pPr>
            <a:r>
              <a:rPr lang="nl-BE" sz="1800" smtClean="0"/>
              <a:t>H0: µ = 99 wordt niet verworpen (99 ligt wel in 95% BI)</a:t>
            </a:r>
          </a:p>
        </p:txBody>
      </p:sp>
      <p:sp>
        <p:nvSpPr>
          <p:cNvPr id="14341" name="Rectangle 2"/>
          <p:cNvSpPr>
            <a:spLocks noGrp="1" noChangeArrowheads="1"/>
          </p:cNvSpPr>
          <p:nvPr>
            <p:ph type="title"/>
          </p:nvPr>
        </p:nvSpPr>
        <p:spPr/>
        <p:txBody>
          <a:bodyPr/>
          <a:lstStyle/>
          <a:p>
            <a:pPr eaLnBrk="1" hangingPunct="1"/>
            <a:r>
              <a:rPr lang="nl-BE" smtClean="0"/>
              <a:t>Relatie hypothesetoetsing &gt; BI</a:t>
            </a:r>
            <a:endParaRPr lang="nl-NL" smtClean="0"/>
          </a:p>
        </p:txBody>
      </p:sp>
      <p:sp>
        <p:nvSpPr>
          <p:cNvPr id="14342"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B57B3FAC-89DB-4D01-8B67-183A3EE4C419}" type="slidenum">
              <a:rPr lang="en-US" smtClean="0"/>
              <a:pPr/>
              <a:t>52</a:t>
            </a:fld>
            <a:endParaRPr lang="en-US" smtClean="0"/>
          </a:p>
        </p:txBody>
      </p:sp>
      <p:pic>
        <p:nvPicPr>
          <p:cNvPr id="14344" name="Picture 4" descr="ex"/>
          <p:cNvPicPr>
            <a:picLocks noChangeAspect="1" noChangeArrowheads="1"/>
          </p:cNvPicPr>
          <p:nvPr/>
        </p:nvPicPr>
        <p:blipFill>
          <a:blip r:embed="rId3" cstate="print"/>
          <a:srcRect/>
          <a:stretch>
            <a:fillRect/>
          </a:stretch>
        </p:blipFill>
        <p:spPr bwMode="auto">
          <a:xfrm>
            <a:off x="0" y="1809750"/>
            <a:ext cx="755650" cy="755650"/>
          </a:xfrm>
          <a:prstGeom prst="rect">
            <a:avLst/>
          </a:prstGeom>
          <a:noFill/>
          <a:ln w="9525">
            <a:noFill/>
            <a:miter lim="800000"/>
            <a:headEnd/>
            <a:tailEnd/>
          </a:ln>
        </p:spPr>
      </p:pic>
      <p:graphicFrame>
        <p:nvGraphicFramePr>
          <p:cNvPr id="14338" name="Object 8"/>
          <p:cNvGraphicFramePr>
            <a:graphicFrameLocks noChangeAspect="1"/>
          </p:cNvGraphicFramePr>
          <p:nvPr/>
        </p:nvGraphicFramePr>
        <p:xfrm>
          <a:off x="1116013" y="1844675"/>
          <a:ext cx="4895850" cy="881063"/>
        </p:xfrm>
        <a:graphic>
          <a:graphicData uri="http://schemas.openxmlformats.org/presentationml/2006/ole">
            <mc:AlternateContent xmlns:mc="http://schemas.openxmlformats.org/markup-compatibility/2006">
              <mc:Choice xmlns:v="urn:schemas-microsoft-com:vml" Requires="v">
                <p:oleObj spid="_x0000_s103494" name="Equation" r:id="rId4" imgW="2324100" imgH="419100" progId="Equation.3">
                  <p:embed/>
                </p:oleObj>
              </mc:Choice>
              <mc:Fallback>
                <p:oleObj name="Equation" r:id="rId4" imgW="23241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844675"/>
                        <a:ext cx="4895850" cy="881063"/>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9"/>
          <p:cNvGraphicFramePr>
            <a:graphicFrameLocks noChangeAspect="1"/>
          </p:cNvGraphicFramePr>
          <p:nvPr/>
        </p:nvGraphicFramePr>
        <p:xfrm>
          <a:off x="1116013" y="3068638"/>
          <a:ext cx="2665412" cy="463550"/>
        </p:xfrm>
        <a:graphic>
          <a:graphicData uri="http://schemas.openxmlformats.org/presentationml/2006/ole">
            <mc:AlternateContent xmlns:mc="http://schemas.openxmlformats.org/markup-compatibility/2006">
              <mc:Choice xmlns:v="urn:schemas-microsoft-com:vml" Requires="v">
                <p:oleObj spid="_x0000_s103495" name="Equation" r:id="rId6" imgW="1167893" imgH="203112" progId="Equation.3">
                  <p:embed/>
                </p:oleObj>
              </mc:Choice>
              <mc:Fallback>
                <p:oleObj name="Equation" r:id="rId6" imgW="1167893" imgH="203112"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3068638"/>
                        <a:ext cx="2665412" cy="463550"/>
                      </a:xfrm>
                      <a:prstGeom prst="rect">
                        <a:avLst/>
                      </a:prstGeom>
                      <a:solidFill>
                        <a:srgbClr val="B1CBE5"/>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rIns="2664000"/>
          <a:lstStyle/>
          <a:p>
            <a:pPr marL="0" indent="0">
              <a:buNone/>
            </a:pPr>
            <a:r>
              <a:rPr lang="en-US" sz="1800" dirty="0" err="1" smtClean="0"/>
              <a:t>Stel</a:t>
            </a:r>
            <a:r>
              <a:rPr lang="en-US" sz="1800" dirty="0" smtClean="0"/>
              <a:t>: </a:t>
            </a:r>
            <a:r>
              <a:rPr lang="en-US" sz="1800" dirty="0" err="1" smtClean="0"/>
              <a:t>onderzoek</a:t>
            </a:r>
            <a:r>
              <a:rPr lang="en-US" sz="1800" dirty="0" smtClean="0"/>
              <a:t> </a:t>
            </a:r>
            <a:r>
              <a:rPr lang="en-US" sz="1800" dirty="0" err="1" smtClean="0"/>
              <a:t>toont</a:t>
            </a:r>
            <a:r>
              <a:rPr lang="en-US" sz="1800" dirty="0" smtClean="0"/>
              <a:t> </a:t>
            </a:r>
            <a:r>
              <a:rPr lang="en-US" sz="1800" dirty="0" err="1" smtClean="0"/>
              <a:t>aan</a:t>
            </a:r>
            <a:r>
              <a:rPr lang="en-US" sz="1800" dirty="0" smtClean="0"/>
              <a:t> </a:t>
            </a:r>
            <a:r>
              <a:rPr lang="en-US" sz="1800" dirty="0" err="1" smtClean="0"/>
              <a:t>dat</a:t>
            </a:r>
            <a:r>
              <a:rPr lang="en-US" sz="1800" dirty="0" smtClean="0"/>
              <a:t> </a:t>
            </a:r>
            <a:r>
              <a:rPr lang="en-US" sz="1800" dirty="0" err="1" smtClean="0"/>
              <a:t>mannelijke</a:t>
            </a:r>
            <a:r>
              <a:rPr lang="en-US" sz="1800" dirty="0" smtClean="0"/>
              <a:t> </a:t>
            </a:r>
            <a:r>
              <a:rPr lang="en-US" sz="1800" dirty="0" err="1" smtClean="0"/>
              <a:t>fruitvliegjes</a:t>
            </a:r>
            <a:r>
              <a:rPr lang="en-US" sz="1800" dirty="0"/>
              <a:t> </a:t>
            </a:r>
            <a:r>
              <a:rPr lang="en-US" sz="1800" dirty="0" err="1"/>
              <a:t>meer</a:t>
            </a:r>
            <a:r>
              <a:rPr lang="en-US" sz="1800" dirty="0"/>
              <a:t> alcohol </a:t>
            </a:r>
            <a:r>
              <a:rPr lang="en-US" sz="1800" dirty="0" err="1"/>
              <a:t>drinken</a:t>
            </a:r>
            <a:r>
              <a:rPr lang="en-US" sz="1800" dirty="0"/>
              <a:t> </a:t>
            </a:r>
            <a:r>
              <a:rPr lang="en-US" sz="1800" dirty="0" err="1"/>
              <a:t>als</a:t>
            </a:r>
            <a:r>
              <a:rPr lang="en-US" sz="1800" dirty="0"/>
              <a:t> </a:t>
            </a:r>
            <a:r>
              <a:rPr lang="en-US" sz="1800" dirty="0" err="1" smtClean="0"/>
              <a:t>hun</a:t>
            </a:r>
            <a:r>
              <a:rPr lang="en-US" sz="1800" dirty="0" smtClean="0"/>
              <a:t> </a:t>
            </a:r>
            <a:r>
              <a:rPr lang="en-US" sz="1800" dirty="0" err="1" smtClean="0"/>
              <a:t>seksuele</a:t>
            </a:r>
            <a:r>
              <a:rPr lang="en-US" sz="1800" dirty="0" smtClean="0"/>
              <a:t> </a:t>
            </a:r>
            <a:r>
              <a:rPr lang="en-US" sz="1800" dirty="0" err="1" smtClean="0"/>
              <a:t>avances</a:t>
            </a:r>
            <a:r>
              <a:rPr lang="en-US" sz="1800" dirty="0" smtClean="0"/>
              <a:t> </a:t>
            </a:r>
            <a:r>
              <a:rPr lang="en-US" sz="1800" dirty="0" err="1" smtClean="0"/>
              <a:t>genegeerd</a:t>
            </a:r>
            <a:r>
              <a:rPr lang="en-US" sz="1800" dirty="0" smtClean="0"/>
              <a:t> </a:t>
            </a:r>
            <a:r>
              <a:rPr lang="en-US" sz="1800" dirty="0" err="1" smtClean="0"/>
              <a:t>worden</a:t>
            </a:r>
            <a:r>
              <a:rPr lang="en-US" sz="1800" dirty="0" smtClean="0"/>
              <a:t> door </a:t>
            </a:r>
            <a:r>
              <a:rPr lang="en-US" sz="1800" dirty="0" err="1" smtClean="0"/>
              <a:t>vrouwtjes</a:t>
            </a:r>
            <a:r>
              <a:rPr lang="en-US" sz="1800" dirty="0" smtClean="0"/>
              <a:t>.</a:t>
            </a:r>
            <a:endParaRPr lang="en-US" sz="1800" dirty="0"/>
          </a:p>
          <a:p>
            <a:pPr marL="0" indent="0" eaLnBrk="1" hangingPunct="1">
              <a:buFontTx/>
              <a:buNone/>
            </a:pPr>
            <a:endParaRPr lang="en-US" sz="1800" dirty="0" smtClean="0"/>
          </a:p>
          <a:p>
            <a:pPr marL="0" indent="0" eaLnBrk="1" hangingPunct="1">
              <a:buFontTx/>
              <a:buNone/>
            </a:pPr>
            <a:r>
              <a:rPr lang="en-US" sz="1800" dirty="0" err="1" smtClean="0"/>
              <a:t>Significantie</a:t>
            </a:r>
            <a:r>
              <a:rPr lang="en-US" sz="1800" dirty="0" smtClean="0"/>
              <a:t>: </a:t>
            </a:r>
            <a:r>
              <a:rPr lang="en-US" sz="1800" b="1" i="1" dirty="0" smtClean="0"/>
              <a:t>p</a:t>
            </a:r>
            <a:r>
              <a:rPr lang="en-US" sz="1800" b="1" dirty="0" smtClean="0"/>
              <a:t> = .035 </a:t>
            </a:r>
            <a:r>
              <a:rPr lang="en-US" sz="1800" dirty="0" smtClean="0"/>
              <a:t>of </a:t>
            </a:r>
            <a:r>
              <a:rPr lang="en-US" sz="1800" b="1" i="1" dirty="0" smtClean="0"/>
              <a:t>p</a:t>
            </a:r>
            <a:r>
              <a:rPr lang="en-US" sz="1800" b="1" dirty="0" smtClean="0"/>
              <a:t> = .00003</a:t>
            </a:r>
          </a:p>
          <a:p>
            <a:pPr marL="0" indent="0" eaLnBrk="1" hangingPunct="1">
              <a:buFontTx/>
              <a:buNone/>
            </a:pPr>
            <a:endParaRPr lang="en-US" sz="1800" dirty="0" smtClean="0"/>
          </a:p>
          <a:p>
            <a:pPr marL="0" indent="0" eaLnBrk="1" hangingPunct="1">
              <a:buFontTx/>
              <a:buNone/>
            </a:pPr>
            <a:r>
              <a:rPr lang="en-US" sz="1800" dirty="0" err="1" smtClean="0"/>
              <a:t>Welke</a:t>
            </a:r>
            <a:r>
              <a:rPr lang="en-US" sz="1800" dirty="0" smtClean="0"/>
              <a:t> </a:t>
            </a:r>
            <a:r>
              <a:rPr lang="en-US" sz="1800" i="1" dirty="0" smtClean="0"/>
              <a:t>p</a:t>
            </a:r>
            <a:r>
              <a:rPr lang="en-US" sz="1800" dirty="0" smtClean="0"/>
              <a:t>-</a:t>
            </a:r>
            <a:r>
              <a:rPr lang="en-US" sz="1800" dirty="0" err="1" smtClean="0"/>
              <a:t>waarde</a:t>
            </a:r>
            <a:r>
              <a:rPr lang="en-US" sz="1800" dirty="0" smtClean="0"/>
              <a:t> </a:t>
            </a:r>
            <a:r>
              <a:rPr lang="en-US" sz="1800" dirty="0" err="1" smtClean="0"/>
              <a:t>suggereert</a:t>
            </a:r>
            <a:r>
              <a:rPr lang="en-US" sz="1800" dirty="0" smtClean="0"/>
              <a:t> het </a:t>
            </a:r>
            <a:r>
              <a:rPr lang="en-US" sz="1800" dirty="0" err="1" smtClean="0"/>
              <a:t>sterkste</a:t>
            </a:r>
            <a:r>
              <a:rPr lang="en-US" sz="1800" dirty="0" smtClean="0"/>
              <a:t> </a:t>
            </a:r>
            <a:r>
              <a:rPr lang="en-US" sz="1800" dirty="0" err="1" smtClean="0"/>
              <a:t>verband</a:t>
            </a:r>
            <a:r>
              <a:rPr lang="en-US" sz="1800" dirty="0" smtClean="0"/>
              <a:t>? In </a:t>
            </a:r>
            <a:r>
              <a:rPr lang="en-US" sz="1800" dirty="0" err="1" smtClean="0"/>
              <a:t>welke</a:t>
            </a:r>
            <a:r>
              <a:rPr lang="en-US" sz="1800" dirty="0" smtClean="0"/>
              <a:t> </a:t>
            </a:r>
            <a:r>
              <a:rPr lang="en-US" sz="1800" dirty="0" err="1" smtClean="0"/>
              <a:t>situatie</a:t>
            </a:r>
            <a:r>
              <a:rPr lang="en-US" sz="1800" dirty="0" smtClean="0"/>
              <a:t> </a:t>
            </a:r>
            <a:r>
              <a:rPr lang="en-US" sz="1800" dirty="0" err="1" smtClean="0"/>
              <a:t>wordt</a:t>
            </a:r>
            <a:r>
              <a:rPr lang="en-US" sz="1800" dirty="0" smtClean="0"/>
              <a:t> het </a:t>
            </a:r>
            <a:r>
              <a:rPr lang="en-US" sz="1800" dirty="0" err="1" smtClean="0"/>
              <a:t>alcoholgebruik</a:t>
            </a:r>
            <a:r>
              <a:rPr lang="en-US" sz="1800" dirty="0" smtClean="0"/>
              <a:t> het </a:t>
            </a:r>
            <a:r>
              <a:rPr lang="en-US" sz="1800" dirty="0" err="1" smtClean="0"/>
              <a:t>sterkst</a:t>
            </a:r>
            <a:r>
              <a:rPr lang="en-US" sz="1800" dirty="0" smtClean="0"/>
              <a:t> </a:t>
            </a:r>
            <a:r>
              <a:rPr lang="en-US" sz="1800" dirty="0" err="1" smtClean="0"/>
              <a:t>bepaald</a:t>
            </a:r>
            <a:r>
              <a:rPr lang="en-US" sz="1800" dirty="0" smtClean="0"/>
              <a:t> door de </a:t>
            </a:r>
            <a:r>
              <a:rPr lang="en-US" sz="1800" dirty="0" err="1" smtClean="0"/>
              <a:t>seksuele</a:t>
            </a:r>
            <a:r>
              <a:rPr lang="en-US" sz="1800" dirty="0" smtClean="0"/>
              <a:t> </a:t>
            </a:r>
            <a:r>
              <a:rPr lang="en-US" sz="1800" dirty="0" err="1" smtClean="0"/>
              <a:t>deprivatie</a:t>
            </a:r>
            <a:r>
              <a:rPr lang="en-US" sz="1800" dirty="0" smtClean="0"/>
              <a:t>?</a:t>
            </a:r>
          </a:p>
          <a:p>
            <a:pPr eaLnBrk="1" hangingPunct="1">
              <a:buFontTx/>
              <a:buNone/>
            </a:pPr>
            <a:endParaRPr lang="en-US" sz="1800" dirty="0" smtClean="0"/>
          </a:p>
          <a:p>
            <a:pPr marL="0" indent="0" eaLnBrk="1" hangingPunct="1">
              <a:buFontTx/>
              <a:buNone/>
            </a:pPr>
            <a:r>
              <a:rPr lang="en-US" sz="1800" dirty="0" smtClean="0"/>
              <a:t>&gt;&gt; </a:t>
            </a:r>
            <a:r>
              <a:rPr lang="en-US" sz="1800" i="1" dirty="0" smtClean="0"/>
              <a:t>p</a:t>
            </a:r>
            <a:r>
              <a:rPr lang="en-US" sz="1800" dirty="0" smtClean="0"/>
              <a:t>-</a:t>
            </a:r>
            <a:r>
              <a:rPr lang="en-US" sz="1800" dirty="0" err="1" smtClean="0"/>
              <a:t>waarde</a:t>
            </a:r>
            <a:r>
              <a:rPr lang="en-US" sz="1800" dirty="0" smtClean="0"/>
              <a:t> </a:t>
            </a:r>
            <a:r>
              <a:rPr lang="en-US" sz="1800" dirty="0" err="1" smtClean="0"/>
              <a:t>geeft</a:t>
            </a:r>
            <a:r>
              <a:rPr lang="en-US" sz="1800" dirty="0"/>
              <a:t> </a:t>
            </a:r>
            <a:r>
              <a:rPr lang="en-US" sz="1800" b="1" dirty="0" err="1" smtClean="0"/>
              <a:t>geen</a:t>
            </a:r>
            <a:r>
              <a:rPr lang="en-US" sz="1800" dirty="0" smtClean="0"/>
              <a:t> </a:t>
            </a:r>
            <a:r>
              <a:rPr lang="en-US" sz="1800" dirty="0" err="1" smtClean="0"/>
              <a:t>indicatie</a:t>
            </a:r>
            <a:r>
              <a:rPr lang="en-US" sz="1800" dirty="0" smtClean="0"/>
              <a:t> van </a:t>
            </a:r>
            <a:r>
              <a:rPr lang="en-US" sz="1800" dirty="0" err="1" smtClean="0"/>
              <a:t>belangrijkheid</a:t>
            </a:r>
            <a:r>
              <a:rPr lang="en-US" sz="1800" dirty="0" smtClean="0"/>
              <a:t> van het effect. </a:t>
            </a:r>
          </a:p>
          <a:p>
            <a:pPr marL="0" indent="0" eaLnBrk="1" hangingPunct="1">
              <a:buFontTx/>
              <a:buNone/>
            </a:pPr>
            <a:r>
              <a:rPr lang="en-US" sz="1800" dirty="0" smtClean="0"/>
              <a:t>&gt;&gt; </a:t>
            </a:r>
            <a:r>
              <a:rPr lang="en-US" sz="1800" dirty="0" err="1" smtClean="0"/>
              <a:t>effectgrootte</a:t>
            </a:r>
            <a:r>
              <a:rPr lang="en-US" sz="1800" dirty="0" smtClean="0"/>
              <a:t> </a:t>
            </a:r>
            <a:r>
              <a:rPr lang="en-US" sz="1800" dirty="0" err="1" smtClean="0"/>
              <a:t>nodig</a:t>
            </a:r>
            <a:endParaRPr lang="en-US" sz="1800" dirty="0" smtClean="0"/>
          </a:p>
          <a:p>
            <a:pPr eaLnBrk="1" hangingPunct="1">
              <a:buFontTx/>
              <a:buNone/>
            </a:pPr>
            <a:endParaRPr lang="en-US" sz="1800" dirty="0"/>
          </a:p>
          <a:p>
            <a:pPr eaLnBrk="1" hangingPunct="1">
              <a:buFontTx/>
              <a:buNone/>
            </a:pPr>
            <a:endParaRPr lang="en-US" sz="1800" dirty="0" smtClean="0"/>
          </a:p>
        </p:txBody>
      </p:sp>
      <p:sp>
        <p:nvSpPr>
          <p:cNvPr id="56323" name="Rectangle 2"/>
          <p:cNvSpPr>
            <a:spLocks noGrp="1" noChangeArrowheads="1"/>
          </p:cNvSpPr>
          <p:nvPr>
            <p:ph type="title"/>
          </p:nvPr>
        </p:nvSpPr>
        <p:spPr/>
        <p:txBody>
          <a:bodyPr/>
          <a:lstStyle/>
          <a:p>
            <a:pPr eaLnBrk="1" hangingPunct="1"/>
            <a:r>
              <a:rPr lang="nl-BE" dirty="0" smtClean="0"/>
              <a:t>Effectgrootte</a:t>
            </a:r>
            <a:endParaRPr lang="en-US" dirty="0" smtClean="0"/>
          </a:p>
        </p:txBody>
      </p:sp>
      <p:sp>
        <p:nvSpPr>
          <p:cNvPr id="5632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144CF2A8-1140-4620-AFAE-EF8E6D96333B}" type="slidenum">
              <a:rPr lang="en-US" smtClean="0"/>
              <a:pPr/>
              <a:t>53</a:t>
            </a:fld>
            <a:endParaRPr lang="en-US" smtClean="0"/>
          </a:p>
        </p:txBody>
      </p:sp>
      <p:pic>
        <p:nvPicPr>
          <p:cNvPr id="305154" name="Picture 2" descr="http://images.sciencedaily.com/2012/03/120315145023-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056" y="1183842"/>
            <a:ext cx="2579440" cy="1321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rIns="432000"/>
          <a:lstStyle/>
          <a:p>
            <a:r>
              <a:rPr lang="en-US" sz="1800" dirty="0" err="1" smtClean="0"/>
              <a:t>Effectgrootte</a:t>
            </a:r>
            <a:r>
              <a:rPr lang="en-US" sz="1800" dirty="0" smtClean="0"/>
              <a:t> = </a:t>
            </a:r>
            <a:r>
              <a:rPr lang="en-US" sz="1800" dirty="0" err="1" smtClean="0"/>
              <a:t>indicatie</a:t>
            </a:r>
            <a:r>
              <a:rPr lang="en-US" sz="1800" dirty="0" smtClean="0"/>
              <a:t> van de mate </a:t>
            </a:r>
            <a:r>
              <a:rPr lang="en-US" sz="1800" dirty="0" err="1" smtClean="0"/>
              <a:t>waarin</a:t>
            </a:r>
            <a:r>
              <a:rPr lang="en-US" sz="1800" dirty="0" smtClean="0"/>
              <a:t> de </a:t>
            </a:r>
            <a:r>
              <a:rPr lang="en-US" sz="1800" dirty="0" err="1" smtClean="0"/>
              <a:t>onafhankelijke</a:t>
            </a:r>
            <a:r>
              <a:rPr lang="en-US" sz="1800" dirty="0" smtClean="0"/>
              <a:t> </a:t>
            </a:r>
            <a:r>
              <a:rPr lang="en-US" sz="1800" dirty="0" err="1" smtClean="0"/>
              <a:t>variabele</a:t>
            </a:r>
            <a:r>
              <a:rPr lang="en-US" sz="1800" dirty="0" smtClean="0"/>
              <a:t> de </a:t>
            </a:r>
            <a:r>
              <a:rPr lang="en-US" sz="1800" dirty="0" err="1" smtClean="0"/>
              <a:t>variatie</a:t>
            </a:r>
            <a:r>
              <a:rPr lang="en-US" sz="1800" dirty="0" smtClean="0"/>
              <a:t> in de </a:t>
            </a:r>
            <a:r>
              <a:rPr lang="en-US" sz="1800" dirty="0" err="1" smtClean="0"/>
              <a:t>afhankelijke</a:t>
            </a:r>
            <a:r>
              <a:rPr lang="en-US" sz="1800" dirty="0" smtClean="0"/>
              <a:t> </a:t>
            </a:r>
            <a:r>
              <a:rPr lang="en-US" sz="1800" dirty="0" err="1" smtClean="0"/>
              <a:t>variabele</a:t>
            </a:r>
            <a:r>
              <a:rPr lang="en-US" sz="1800" dirty="0" smtClean="0"/>
              <a:t> </a:t>
            </a:r>
            <a:r>
              <a:rPr lang="en-US" sz="1800" dirty="0" err="1" smtClean="0"/>
              <a:t>kan</a:t>
            </a:r>
            <a:r>
              <a:rPr lang="en-US" sz="1800" dirty="0" smtClean="0"/>
              <a:t> </a:t>
            </a:r>
            <a:r>
              <a:rPr lang="en-US" sz="1800" dirty="0" err="1" smtClean="0"/>
              <a:t>verklaren</a:t>
            </a:r>
            <a:r>
              <a:rPr lang="en-US" sz="1800" dirty="0" smtClean="0"/>
              <a:t>.</a:t>
            </a:r>
          </a:p>
          <a:p>
            <a:r>
              <a:rPr lang="en-US" sz="1800" dirty="0" err="1" smtClean="0"/>
              <a:t>Kan</a:t>
            </a:r>
            <a:r>
              <a:rPr lang="en-US" sz="1800" dirty="0" smtClean="0"/>
              <a:t> </a:t>
            </a:r>
            <a:r>
              <a:rPr lang="en-US" sz="1800" dirty="0" err="1" smtClean="0"/>
              <a:t>uitgedrukt</a:t>
            </a:r>
            <a:r>
              <a:rPr lang="en-US" sz="1800" dirty="0" smtClean="0"/>
              <a:t> </a:t>
            </a:r>
            <a:r>
              <a:rPr lang="en-US" sz="1800" dirty="0" err="1" smtClean="0"/>
              <a:t>worden</a:t>
            </a:r>
            <a:r>
              <a:rPr lang="en-US" sz="1800" dirty="0"/>
              <a:t> </a:t>
            </a:r>
            <a:r>
              <a:rPr lang="en-US" sz="1800" dirty="0" smtClean="0"/>
              <a:t>in </a:t>
            </a:r>
            <a:r>
              <a:rPr lang="en-US" sz="1800" dirty="0" err="1" smtClean="0"/>
              <a:t>uiteenlopende</a:t>
            </a:r>
            <a:r>
              <a:rPr lang="en-US" sz="1800" dirty="0" smtClean="0"/>
              <a:t> </a:t>
            </a:r>
            <a:r>
              <a:rPr lang="en-US" sz="1800" dirty="0" err="1" smtClean="0"/>
              <a:t>grootheden</a:t>
            </a:r>
            <a:r>
              <a:rPr lang="en-US" sz="1800" dirty="0" smtClean="0"/>
              <a:t> (</a:t>
            </a:r>
            <a:r>
              <a:rPr lang="en-US" sz="1800" i="1" dirty="0" smtClean="0"/>
              <a:t>r</a:t>
            </a:r>
            <a:r>
              <a:rPr lang="en-US" sz="1800" dirty="0" smtClean="0"/>
              <a:t>, </a:t>
            </a:r>
            <a:r>
              <a:rPr lang="en-US" sz="1800" i="1" dirty="0" smtClean="0"/>
              <a:t>d</a:t>
            </a:r>
            <a:r>
              <a:rPr lang="en-US" sz="1800" dirty="0" smtClean="0"/>
              <a:t>, …) maar </a:t>
            </a:r>
            <a:r>
              <a:rPr lang="en-US" sz="1800" dirty="0" err="1" smtClean="0"/>
              <a:t>vaak</a:t>
            </a:r>
            <a:r>
              <a:rPr lang="en-US" sz="1800" dirty="0" smtClean="0"/>
              <a:t> </a:t>
            </a:r>
            <a:r>
              <a:rPr lang="en-US" sz="1800" dirty="0" err="1" smtClean="0"/>
              <a:t>wordt</a:t>
            </a:r>
            <a:r>
              <a:rPr lang="en-US" sz="1800" dirty="0" smtClean="0"/>
              <a:t> </a:t>
            </a:r>
            <a:r>
              <a:rPr lang="en-US" sz="1800" i="1" dirty="0" smtClean="0"/>
              <a:t>r</a:t>
            </a:r>
            <a:r>
              <a:rPr lang="en-US" sz="1800" dirty="0" smtClean="0"/>
              <a:t> </a:t>
            </a:r>
            <a:r>
              <a:rPr lang="en-US" sz="1800" dirty="0" err="1" smtClean="0"/>
              <a:t>gebruikt</a:t>
            </a:r>
            <a:r>
              <a:rPr lang="en-US" sz="1800" dirty="0" smtClean="0"/>
              <a:t>.</a:t>
            </a:r>
          </a:p>
          <a:p>
            <a:r>
              <a:rPr lang="en-US" sz="1800" dirty="0" err="1" smtClean="0"/>
              <a:t>Interpretatie</a:t>
            </a:r>
            <a:r>
              <a:rPr lang="en-US" sz="1800" dirty="0" smtClean="0"/>
              <a:t>:</a:t>
            </a:r>
          </a:p>
          <a:p>
            <a:pPr lvl="1"/>
            <a:r>
              <a:rPr lang="en-US" sz="1600" dirty="0" smtClean="0"/>
              <a:t>.10 &lt; </a:t>
            </a:r>
            <a:r>
              <a:rPr lang="en-US" sz="1600" i="1" dirty="0" smtClean="0"/>
              <a:t>r</a:t>
            </a:r>
            <a:r>
              <a:rPr lang="en-US" sz="1600" dirty="0" smtClean="0"/>
              <a:t> &lt; .30 : </a:t>
            </a:r>
            <a:r>
              <a:rPr lang="en-US" sz="1600" dirty="0" err="1" smtClean="0"/>
              <a:t>klein</a:t>
            </a:r>
            <a:r>
              <a:rPr lang="en-US" sz="1600" dirty="0" smtClean="0"/>
              <a:t> effect</a:t>
            </a:r>
          </a:p>
          <a:p>
            <a:pPr lvl="1"/>
            <a:r>
              <a:rPr lang="en-US" sz="1600" dirty="0" smtClean="0"/>
              <a:t>.30 </a:t>
            </a:r>
            <a:r>
              <a:rPr lang="en-US" sz="1600" dirty="0"/>
              <a:t>&lt; </a:t>
            </a:r>
            <a:r>
              <a:rPr lang="en-US" sz="1600" i="1" dirty="0"/>
              <a:t>r</a:t>
            </a:r>
            <a:r>
              <a:rPr lang="en-US" sz="1600" dirty="0"/>
              <a:t> &lt; </a:t>
            </a:r>
            <a:r>
              <a:rPr lang="en-US" sz="1600" dirty="0" smtClean="0"/>
              <a:t>.50 </a:t>
            </a:r>
            <a:r>
              <a:rPr lang="en-US" sz="1600" dirty="0"/>
              <a:t>: </a:t>
            </a:r>
            <a:r>
              <a:rPr lang="en-US" sz="1600" dirty="0" err="1" smtClean="0"/>
              <a:t>matig</a:t>
            </a:r>
            <a:r>
              <a:rPr lang="en-US" sz="1600" dirty="0" smtClean="0"/>
              <a:t> effect</a:t>
            </a:r>
            <a:endParaRPr lang="en-US" sz="1600" dirty="0"/>
          </a:p>
          <a:p>
            <a:pPr lvl="1"/>
            <a:r>
              <a:rPr lang="en-US" sz="1600" i="1" dirty="0" smtClean="0"/>
              <a:t>r</a:t>
            </a:r>
            <a:r>
              <a:rPr lang="en-US" sz="1600" dirty="0" smtClean="0"/>
              <a:t> &gt; .</a:t>
            </a:r>
            <a:r>
              <a:rPr lang="en-US" sz="1600" dirty="0"/>
              <a:t>5</a:t>
            </a:r>
            <a:r>
              <a:rPr lang="en-US" sz="1600" dirty="0" smtClean="0"/>
              <a:t>0 </a:t>
            </a:r>
            <a:r>
              <a:rPr lang="en-US" sz="1600" dirty="0"/>
              <a:t>: </a:t>
            </a:r>
            <a:r>
              <a:rPr lang="en-US" sz="1600" dirty="0" err="1" smtClean="0"/>
              <a:t>sterk</a:t>
            </a:r>
            <a:r>
              <a:rPr lang="en-US" sz="1600" dirty="0" smtClean="0"/>
              <a:t> effect</a:t>
            </a:r>
          </a:p>
          <a:p>
            <a:r>
              <a:rPr lang="en-US" sz="2000" dirty="0" err="1" smtClean="0"/>
              <a:t>Dus</a:t>
            </a:r>
            <a:r>
              <a:rPr lang="en-US" sz="2000" dirty="0" smtClean="0"/>
              <a:t>:</a:t>
            </a:r>
          </a:p>
          <a:p>
            <a:pPr lvl="1"/>
            <a:r>
              <a:rPr lang="en-US" sz="1800" dirty="0" err="1" smtClean="0"/>
              <a:t>Significantie</a:t>
            </a:r>
            <a:r>
              <a:rPr lang="en-US" sz="1800" dirty="0" smtClean="0"/>
              <a:t>: “Is </a:t>
            </a:r>
            <a:r>
              <a:rPr lang="en-US" sz="1800" dirty="0" err="1" smtClean="0"/>
              <a:t>er</a:t>
            </a:r>
            <a:r>
              <a:rPr lang="en-US" sz="1800" dirty="0" smtClean="0"/>
              <a:t> </a:t>
            </a:r>
            <a:r>
              <a:rPr lang="en-US" sz="1800" dirty="0" err="1" smtClean="0"/>
              <a:t>een</a:t>
            </a:r>
            <a:r>
              <a:rPr lang="en-US" sz="1800" dirty="0" smtClean="0"/>
              <a:t> effect van </a:t>
            </a:r>
            <a:r>
              <a:rPr lang="en-US" sz="1800" dirty="0" err="1" smtClean="0"/>
              <a:t>seksuele</a:t>
            </a:r>
            <a:r>
              <a:rPr lang="en-US" sz="1800" dirty="0" smtClean="0"/>
              <a:t> </a:t>
            </a:r>
            <a:r>
              <a:rPr lang="en-US" sz="1800" dirty="0" err="1" smtClean="0"/>
              <a:t>deprivatie</a:t>
            </a:r>
            <a:r>
              <a:rPr lang="en-US" sz="1800" dirty="0" smtClean="0"/>
              <a:t> op </a:t>
            </a:r>
            <a:r>
              <a:rPr lang="en-US" sz="1800" dirty="0" err="1" smtClean="0"/>
              <a:t>alcoholgebruik</a:t>
            </a:r>
            <a:r>
              <a:rPr lang="en-US" sz="1800" dirty="0" smtClean="0"/>
              <a:t>?”</a:t>
            </a:r>
          </a:p>
          <a:p>
            <a:pPr lvl="1"/>
            <a:r>
              <a:rPr lang="en-US" sz="1800" dirty="0" err="1" smtClean="0"/>
              <a:t>Effectgrootte</a:t>
            </a:r>
            <a:r>
              <a:rPr lang="en-US" sz="1800" dirty="0" smtClean="0"/>
              <a:t>: “Hoe </a:t>
            </a:r>
            <a:r>
              <a:rPr lang="en-US" sz="1800" dirty="0" err="1" smtClean="0"/>
              <a:t>sterk</a:t>
            </a:r>
            <a:r>
              <a:rPr lang="en-US" sz="1800" dirty="0" smtClean="0"/>
              <a:t> </a:t>
            </a:r>
            <a:r>
              <a:rPr lang="en-US" sz="1800" dirty="0" err="1" smtClean="0"/>
              <a:t>bepaalt</a:t>
            </a:r>
            <a:r>
              <a:rPr lang="en-US" sz="1800" dirty="0" smtClean="0"/>
              <a:t> </a:t>
            </a:r>
            <a:r>
              <a:rPr lang="en-US" sz="1800" dirty="0" err="1"/>
              <a:t>seksuele</a:t>
            </a:r>
            <a:r>
              <a:rPr lang="en-US" sz="1800" dirty="0"/>
              <a:t> </a:t>
            </a:r>
            <a:r>
              <a:rPr lang="en-US" sz="1800" dirty="0" err="1"/>
              <a:t>deprivatie</a:t>
            </a:r>
            <a:r>
              <a:rPr lang="en-US" sz="1800" dirty="0"/>
              <a:t> </a:t>
            </a:r>
            <a:r>
              <a:rPr lang="en-US" sz="1800" dirty="0" smtClean="0"/>
              <a:t>het </a:t>
            </a:r>
            <a:r>
              <a:rPr lang="en-US" sz="1800" dirty="0" err="1" smtClean="0"/>
              <a:t>alcoholgebruik</a:t>
            </a:r>
            <a:r>
              <a:rPr lang="en-US" sz="1800" dirty="0" smtClean="0"/>
              <a:t>?”</a:t>
            </a:r>
            <a:endParaRPr lang="en-US" sz="1800" dirty="0"/>
          </a:p>
          <a:p>
            <a:pPr marL="0" indent="0">
              <a:buNone/>
            </a:pPr>
            <a:endParaRPr lang="en-US" sz="1800" dirty="0" smtClean="0"/>
          </a:p>
          <a:p>
            <a:pPr eaLnBrk="1" hangingPunct="1">
              <a:buFontTx/>
              <a:buNone/>
            </a:pPr>
            <a:endParaRPr lang="en-US" sz="1800" dirty="0"/>
          </a:p>
          <a:p>
            <a:pPr eaLnBrk="1" hangingPunct="1">
              <a:buFontTx/>
              <a:buNone/>
            </a:pPr>
            <a:endParaRPr lang="en-US" sz="1800" dirty="0" smtClean="0"/>
          </a:p>
        </p:txBody>
      </p:sp>
      <p:sp>
        <p:nvSpPr>
          <p:cNvPr id="56323" name="Rectangle 2"/>
          <p:cNvSpPr>
            <a:spLocks noGrp="1" noChangeArrowheads="1"/>
          </p:cNvSpPr>
          <p:nvPr>
            <p:ph type="title"/>
          </p:nvPr>
        </p:nvSpPr>
        <p:spPr/>
        <p:txBody>
          <a:bodyPr/>
          <a:lstStyle/>
          <a:p>
            <a:pPr eaLnBrk="1" hangingPunct="1"/>
            <a:r>
              <a:rPr lang="nl-BE" dirty="0" smtClean="0"/>
              <a:t>Effectgrootte</a:t>
            </a:r>
            <a:endParaRPr lang="en-US" dirty="0" smtClean="0"/>
          </a:p>
        </p:txBody>
      </p:sp>
      <p:sp>
        <p:nvSpPr>
          <p:cNvPr id="5632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144CF2A8-1140-4620-AFAE-EF8E6D96333B}" type="slidenum">
              <a:rPr lang="en-US" smtClean="0"/>
              <a:pPr/>
              <a:t>54</a:t>
            </a:fld>
            <a:endParaRPr lang="en-US" smtClean="0"/>
          </a:p>
        </p:txBody>
      </p:sp>
    </p:spTree>
    <p:extLst>
      <p:ext uri="{BB962C8B-B14F-4D97-AF65-F5344CB8AC3E}">
        <p14:creationId xmlns:p14="http://schemas.microsoft.com/office/powerpoint/2010/main" val="241253803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p:txBody>
          <a:bodyPr>
            <a:normAutofit fontScale="92500" lnSpcReduction="10000"/>
          </a:bodyPr>
          <a:lstStyle/>
          <a:p>
            <a:pPr eaLnBrk="1" hangingPunct="1">
              <a:buFontTx/>
              <a:buNone/>
            </a:pPr>
            <a:r>
              <a:rPr lang="nl-BE" sz="2000" dirty="0" smtClean="0"/>
              <a:t>Vervolg: verschillende toetsen in verschillende omstandigheden</a:t>
            </a:r>
          </a:p>
          <a:p>
            <a:pPr eaLnBrk="1" hangingPunct="1">
              <a:buFontTx/>
              <a:buNone/>
            </a:pP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nl-BE" sz="2000" dirty="0" smtClean="0"/>
          </a:p>
          <a:p>
            <a:pPr eaLnBrk="1" hangingPunct="1">
              <a:buFontTx/>
              <a:buNone/>
            </a:pPr>
            <a:endParaRPr lang="nl-BE" sz="2000" dirty="0"/>
          </a:p>
          <a:p>
            <a:pPr>
              <a:buNone/>
            </a:pPr>
            <a:r>
              <a:rPr lang="en-US" sz="2000" dirty="0"/>
              <a:t>*</a:t>
            </a:r>
            <a:r>
              <a:rPr lang="en-US" sz="2000" dirty="0" err="1"/>
              <a:t>als</a:t>
            </a:r>
            <a:r>
              <a:rPr lang="en-US" sz="2000" dirty="0"/>
              <a:t> </a:t>
            </a:r>
            <a:r>
              <a:rPr lang="en-US" sz="2000" dirty="0" err="1"/>
              <a:t>er</a:t>
            </a:r>
            <a:r>
              <a:rPr lang="en-US" sz="2000" dirty="0"/>
              <a:t> </a:t>
            </a:r>
            <a:r>
              <a:rPr lang="en-US" sz="2000" dirty="0" err="1"/>
              <a:t>meerdere</a:t>
            </a:r>
            <a:r>
              <a:rPr lang="en-US" sz="2000" dirty="0"/>
              <a:t> </a:t>
            </a:r>
            <a:r>
              <a:rPr lang="en-US" sz="2000" dirty="0" err="1"/>
              <a:t>steekproeven</a:t>
            </a:r>
            <a:r>
              <a:rPr lang="en-US" sz="2000" dirty="0"/>
              <a:t> </a:t>
            </a:r>
            <a:r>
              <a:rPr lang="en-US" sz="2000" dirty="0" err="1" smtClean="0"/>
              <a:t>zijn</a:t>
            </a: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nl-BE" sz="2000" dirty="0"/>
          </a:p>
          <a:p>
            <a:pPr eaLnBrk="1" hangingPunct="1">
              <a:buFontTx/>
              <a:buNone/>
            </a:pPr>
            <a:endParaRPr lang="nl-BE" sz="2000" dirty="0" smtClean="0"/>
          </a:p>
          <a:p>
            <a:pPr eaLnBrk="1" hangingPunct="1">
              <a:buFontTx/>
              <a:buNone/>
            </a:pPr>
            <a:endParaRPr lang="en-US" sz="2000" dirty="0" smtClean="0"/>
          </a:p>
        </p:txBody>
      </p:sp>
      <p:sp>
        <p:nvSpPr>
          <p:cNvPr id="56323" name="Rectangle 2"/>
          <p:cNvSpPr>
            <a:spLocks noGrp="1" noChangeArrowheads="1"/>
          </p:cNvSpPr>
          <p:nvPr>
            <p:ph type="title"/>
          </p:nvPr>
        </p:nvSpPr>
        <p:spPr/>
        <p:txBody>
          <a:bodyPr/>
          <a:lstStyle/>
          <a:p>
            <a:pPr eaLnBrk="1" hangingPunct="1"/>
            <a:r>
              <a:rPr lang="nl-BE" smtClean="0"/>
              <a:t>Parametrisch vs. non-parametrisch</a:t>
            </a:r>
            <a:endParaRPr lang="en-US" smtClean="0"/>
          </a:p>
        </p:txBody>
      </p:sp>
      <p:sp>
        <p:nvSpPr>
          <p:cNvPr id="56324"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144CF2A8-1140-4620-AFAE-EF8E6D96333B}" type="slidenum">
              <a:rPr lang="en-US" smtClean="0"/>
              <a:pPr/>
              <a:t>55</a:t>
            </a:fld>
            <a:endParaRPr lang="en-US" smtClean="0"/>
          </a:p>
        </p:txBody>
      </p:sp>
      <p:graphicFrame>
        <p:nvGraphicFramePr>
          <p:cNvPr id="2" name="Diagram 1"/>
          <p:cNvGraphicFramePr/>
          <p:nvPr>
            <p:extLst>
              <p:ext uri="{D42A27DB-BD31-4B8C-83A1-F6EECF244321}">
                <p14:modId xmlns:p14="http://schemas.microsoft.com/office/powerpoint/2010/main" val="2997656958"/>
              </p:ext>
            </p:extLst>
          </p:nvPr>
        </p:nvGraphicFramePr>
        <p:xfrm>
          <a:off x="1115616" y="1453232"/>
          <a:ext cx="68644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53884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marL="838200" lvl="1" indent="-381000" eaLnBrk="1" hangingPunct="1">
              <a:buFontTx/>
              <a:buAutoNum type="arabicPeriod"/>
            </a:pPr>
            <a:r>
              <a:rPr lang="nl-NL" sz="2000" i="1" smtClean="0"/>
              <a:t>Bij een significantieniveau van 5% is de kans om de nulhypothese ten onrechte te verwerpen</a:t>
            </a:r>
          </a:p>
          <a:p>
            <a:pPr marL="1257300" lvl="2" indent="-342900" eaLnBrk="1" hangingPunct="1">
              <a:buFontTx/>
              <a:buAutoNum type="alphaLcParenR"/>
            </a:pPr>
            <a:r>
              <a:rPr lang="nl-NL" sz="1800" i="1" smtClean="0"/>
              <a:t>2.5%</a:t>
            </a:r>
          </a:p>
          <a:p>
            <a:pPr marL="1257300" lvl="2" indent="-342900" eaLnBrk="1" hangingPunct="1">
              <a:buFontTx/>
              <a:buAutoNum type="alphaLcParenR"/>
            </a:pPr>
            <a:r>
              <a:rPr lang="nl-NL" sz="1800" i="1" smtClean="0"/>
              <a:t>5%</a:t>
            </a:r>
          </a:p>
          <a:p>
            <a:pPr marL="1257300" lvl="2" indent="-342900" eaLnBrk="1" hangingPunct="1">
              <a:buFontTx/>
              <a:buAutoNum type="alphaLcParenR"/>
            </a:pPr>
            <a:r>
              <a:rPr lang="nl-NL" sz="1800" i="1" smtClean="0"/>
              <a:t>95%</a:t>
            </a:r>
          </a:p>
          <a:p>
            <a:pPr marL="1257300" lvl="2" indent="-342900" eaLnBrk="1" hangingPunct="1">
              <a:buFontTx/>
              <a:buAutoNum type="alphaLcParenR"/>
            </a:pPr>
            <a:r>
              <a:rPr lang="nl-NL" sz="1800" i="1" smtClean="0"/>
              <a:t>97.5%</a:t>
            </a:r>
          </a:p>
          <a:p>
            <a:pPr marL="838200" lvl="1" indent="-381000" eaLnBrk="1" hangingPunct="1">
              <a:buFontTx/>
              <a:buAutoNum type="arabicPeriod"/>
            </a:pPr>
            <a:endParaRPr lang="nl-NL" sz="2000" i="1" smtClean="0"/>
          </a:p>
          <a:p>
            <a:pPr marL="838200" lvl="1" indent="-381000" eaLnBrk="1" hangingPunct="1">
              <a:buFontTx/>
              <a:buAutoNum type="arabicPeriod"/>
            </a:pPr>
            <a:r>
              <a:rPr lang="nl-NL" sz="2000" i="1" smtClean="0"/>
              <a:t>Stel dat bij een bepaalde toets de kans om H0 ten onrechte te verwerpen 10% is. Waarop heeft de resterende 90% dan betrekking?</a:t>
            </a:r>
          </a:p>
          <a:p>
            <a:pPr marL="1257300" lvl="2" indent="-342900" eaLnBrk="1" hangingPunct="1">
              <a:buFontTx/>
              <a:buAutoNum type="alphaLcParenR"/>
            </a:pPr>
            <a:r>
              <a:rPr lang="nl-NL" sz="1800" i="1" smtClean="0"/>
              <a:t>Op de kans dat H0 ten onrechte niet wordt verworpen</a:t>
            </a:r>
          </a:p>
          <a:p>
            <a:pPr marL="1257300" lvl="2" indent="-342900" eaLnBrk="1" hangingPunct="1">
              <a:buFontTx/>
              <a:buAutoNum type="alphaLcParenR"/>
            </a:pPr>
            <a:r>
              <a:rPr lang="nl-NL" sz="1800" i="1" smtClean="0"/>
              <a:t>Op de kans dat H0 terecht wordt verworpen</a:t>
            </a:r>
          </a:p>
          <a:p>
            <a:pPr marL="1257300" lvl="2" indent="-342900" eaLnBrk="1" hangingPunct="1">
              <a:buFontTx/>
              <a:buAutoNum type="alphaLcParenR"/>
            </a:pPr>
            <a:r>
              <a:rPr lang="nl-NL" sz="1800" i="1" smtClean="0"/>
              <a:t>Op de kans dat H0 terecht niet wordt verworpen</a:t>
            </a:r>
            <a:endParaRPr lang="en-US" sz="1800" i="1" smtClean="0"/>
          </a:p>
        </p:txBody>
      </p:sp>
      <p:sp>
        <p:nvSpPr>
          <p:cNvPr id="58371" name="Rectangle 2"/>
          <p:cNvSpPr>
            <a:spLocks noGrp="1" noChangeArrowheads="1"/>
          </p:cNvSpPr>
          <p:nvPr>
            <p:ph type="title"/>
          </p:nvPr>
        </p:nvSpPr>
        <p:spPr/>
        <p:txBody>
          <a:bodyPr/>
          <a:lstStyle/>
          <a:p>
            <a:pPr eaLnBrk="1" hangingPunct="1"/>
            <a:r>
              <a:rPr lang="nl-BE" smtClean="0"/>
              <a:t>Huiswerk</a:t>
            </a:r>
            <a:endParaRPr lang="en-US" smtClean="0"/>
          </a:p>
        </p:txBody>
      </p:sp>
      <p:sp>
        <p:nvSpPr>
          <p:cNvPr id="58372"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F23B43A3-E32E-4ECE-ABD1-DF610133D007}" type="slidenum">
              <a:rPr lang="en-US" smtClean="0"/>
              <a:pPr/>
              <a:t>56</a:t>
            </a:fld>
            <a:endParaRPr lang="en-US" smtClean="0"/>
          </a:p>
        </p:txBody>
      </p:sp>
      <p:pic>
        <p:nvPicPr>
          <p:cNvPr id="58374" name="Picture 4" descr="homew"/>
          <p:cNvPicPr>
            <a:picLocks noChangeAspect="1" noChangeArrowheads="1"/>
          </p:cNvPicPr>
          <p:nvPr/>
        </p:nvPicPr>
        <p:blipFill>
          <a:blip r:embed="rId2" cstate="print"/>
          <a:srcRect/>
          <a:stretch>
            <a:fillRect/>
          </a:stretch>
        </p:blipFill>
        <p:spPr bwMode="auto">
          <a:xfrm>
            <a:off x="0" y="1125538"/>
            <a:ext cx="762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normAutofit/>
          </a:bodyPr>
          <a:lstStyle/>
          <a:p>
            <a:pPr marL="838200" lvl="1" indent="-381000" eaLnBrk="1" hangingPunct="1">
              <a:buFont typeface="+mj-lt"/>
              <a:buAutoNum type="arabicPeriod" startAt="3"/>
            </a:pPr>
            <a:r>
              <a:rPr lang="en-US" sz="1800" i="1" dirty="0" err="1" smtClean="0"/>
              <a:t>Een</a:t>
            </a:r>
            <a:r>
              <a:rPr lang="en-US" sz="1800" i="1" dirty="0" smtClean="0"/>
              <a:t> </a:t>
            </a:r>
            <a:r>
              <a:rPr lang="en-US" sz="1800" i="1" dirty="0" err="1" smtClean="0"/>
              <a:t>onderzoekster</a:t>
            </a:r>
            <a:r>
              <a:rPr lang="en-US" sz="1800" i="1" dirty="0" smtClean="0"/>
              <a:t> </a:t>
            </a:r>
            <a:r>
              <a:rPr lang="en-US" sz="1800" i="1" dirty="0" err="1" smtClean="0"/>
              <a:t>wil</a:t>
            </a:r>
            <a:r>
              <a:rPr lang="en-US" sz="1800" i="1" dirty="0" smtClean="0"/>
              <a:t> </a:t>
            </a:r>
            <a:r>
              <a:rPr lang="en-US" sz="1800" i="1" dirty="0" err="1" smtClean="0"/>
              <a:t>nagaan</a:t>
            </a:r>
            <a:r>
              <a:rPr lang="en-US" sz="1800" i="1" dirty="0" smtClean="0"/>
              <a:t> of </a:t>
            </a:r>
            <a:r>
              <a:rPr lang="en-US" sz="1800" i="1" dirty="0" err="1" smtClean="0"/>
              <a:t>kinderen</a:t>
            </a:r>
            <a:r>
              <a:rPr lang="en-US" sz="1800" i="1" dirty="0" smtClean="0"/>
              <a:t> die </a:t>
            </a:r>
            <a:r>
              <a:rPr lang="en-US" sz="1800" i="1" dirty="0" err="1" smtClean="0"/>
              <a:t>stotteren</a:t>
            </a:r>
            <a:r>
              <a:rPr lang="en-US" sz="1800" i="1" dirty="0" smtClean="0"/>
              <a:t> </a:t>
            </a:r>
            <a:r>
              <a:rPr lang="en-US" sz="1800" i="1" dirty="0" err="1" smtClean="0"/>
              <a:t>een</a:t>
            </a:r>
            <a:r>
              <a:rPr lang="en-US" sz="1800" i="1" dirty="0" smtClean="0"/>
              <a:t> </a:t>
            </a:r>
            <a:r>
              <a:rPr lang="en-US" sz="1800" i="1" dirty="0" err="1" smtClean="0"/>
              <a:t>grotere</a:t>
            </a:r>
            <a:r>
              <a:rPr lang="en-US" sz="1800" i="1" dirty="0" smtClean="0"/>
              <a:t> mate van </a:t>
            </a:r>
            <a:r>
              <a:rPr lang="en-US" sz="1800" i="1" dirty="0" err="1" smtClean="0"/>
              <a:t>sociale</a:t>
            </a:r>
            <a:r>
              <a:rPr lang="en-US" sz="1800" i="1" dirty="0" smtClean="0"/>
              <a:t> angst </a:t>
            </a:r>
            <a:r>
              <a:rPr lang="en-US" sz="1800" i="1" dirty="0" err="1" smtClean="0"/>
              <a:t>vertonen</a:t>
            </a:r>
            <a:r>
              <a:rPr lang="en-US" sz="1800" i="1" dirty="0" smtClean="0"/>
              <a:t>. </a:t>
            </a:r>
            <a:r>
              <a:rPr lang="en-US" sz="1800" i="1" dirty="0" err="1" smtClean="0"/>
              <a:t>Ze</a:t>
            </a:r>
            <a:r>
              <a:rPr lang="en-US" sz="1800" i="1" dirty="0" smtClean="0"/>
              <a:t> </a:t>
            </a:r>
            <a:r>
              <a:rPr lang="en-US" sz="1800" i="1" dirty="0" err="1" smtClean="0"/>
              <a:t>neemt</a:t>
            </a:r>
            <a:r>
              <a:rPr lang="en-US" sz="1800" i="1" dirty="0" smtClean="0"/>
              <a:t> </a:t>
            </a:r>
            <a:r>
              <a:rPr lang="en-US" sz="1800" i="1" dirty="0" err="1" smtClean="0"/>
              <a:t>daarom</a:t>
            </a:r>
            <a:r>
              <a:rPr lang="en-US" sz="1800" i="1" dirty="0" smtClean="0"/>
              <a:t> de SAS-K </a:t>
            </a:r>
            <a:r>
              <a:rPr lang="en-US" sz="1800" i="1" dirty="0" err="1" smtClean="0"/>
              <a:t>af</a:t>
            </a:r>
            <a:r>
              <a:rPr lang="en-US" sz="1800" i="1" dirty="0" smtClean="0"/>
              <a:t> van </a:t>
            </a:r>
            <a:r>
              <a:rPr lang="en-US" sz="1800" i="1" dirty="0" err="1" smtClean="0"/>
              <a:t>een</a:t>
            </a:r>
            <a:r>
              <a:rPr lang="en-US" sz="1800" i="1" dirty="0" smtClean="0"/>
              <a:t> </a:t>
            </a:r>
            <a:r>
              <a:rPr lang="en-US" sz="1800" i="1" dirty="0" err="1" smtClean="0"/>
              <a:t>groep</a:t>
            </a:r>
            <a:r>
              <a:rPr lang="en-US" sz="1800" i="1" dirty="0" smtClean="0"/>
              <a:t> van 49 </a:t>
            </a:r>
            <a:r>
              <a:rPr lang="en-US" sz="1800" i="1" dirty="0" err="1" smtClean="0"/>
              <a:t>stotterende</a:t>
            </a:r>
            <a:r>
              <a:rPr lang="en-US" sz="1800" i="1" dirty="0" smtClean="0"/>
              <a:t> </a:t>
            </a:r>
            <a:r>
              <a:rPr lang="en-US" sz="1800" i="1" dirty="0" err="1" smtClean="0"/>
              <a:t>kinderen</a:t>
            </a:r>
            <a:r>
              <a:rPr lang="en-US" sz="1800" i="1" dirty="0" smtClean="0"/>
              <a:t>. </a:t>
            </a:r>
            <a:r>
              <a:rPr lang="en-US" sz="1800" i="1" dirty="0" err="1" smtClean="0"/>
              <a:t>Dit</a:t>
            </a:r>
            <a:r>
              <a:rPr lang="en-US" sz="1800" i="1" dirty="0" smtClean="0"/>
              <a:t> </a:t>
            </a:r>
            <a:r>
              <a:rPr lang="en-US" sz="1800" i="1" dirty="0" err="1" smtClean="0"/>
              <a:t>levert</a:t>
            </a:r>
            <a:r>
              <a:rPr lang="en-US" sz="1800" i="1" dirty="0" smtClean="0"/>
              <a:t> </a:t>
            </a:r>
            <a:r>
              <a:rPr lang="en-US" sz="1800" i="1" dirty="0" err="1" smtClean="0"/>
              <a:t>een</a:t>
            </a:r>
            <a:r>
              <a:rPr lang="en-US" sz="1800" i="1" dirty="0" smtClean="0"/>
              <a:t> </a:t>
            </a:r>
            <a:r>
              <a:rPr lang="en-US" sz="1800" i="1" dirty="0" err="1" smtClean="0"/>
              <a:t>gemiddelde</a:t>
            </a:r>
            <a:r>
              <a:rPr lang="en-US" sz="1800" i="1" dirty="0" smtClean="0"/>
              <a:t> </a:t>
            </a:r>
            <a:r>
              <a:rPr lang="en-US" sz="1800" i="1" dirty="0" err="1" smtClean="0"/>
              <a:t>angstscore</a:t>
            </a:r>
            <a:r>
              <a:rPr lang="en-US" sz="1800" i="1" dirty="0" smtClean="0"/>
              <a:t> op van 42. De </a:t>
            </a:r>
            <a:r>
              <a:rPr lang="en-US" sz="1800" i="1" dirty="0" err="1" smtClean="0"/>
              <a:t>gemiddelde</a:t>
            </a:r>
            <a:r>
              <a:rPr lang="en-US" sz="1800" i="1" dirty="0" smtClean="0"/>
              <a:t> </a:t>
            </a:r>
            <a:r>
              <a:rPr lang="en-US" sz="1800" i="1" dirty="0" err="1" smtClean="0"/>
              <a:t>normscore</a:t>
            </a:r>
            <a:r>
              <a:rPr lang="en-US" sz="1800" i="1" dirty="0" smtClean="0"/>
              <a:t> is 37. De </a:t>
            </a:r>
            <a:r>
              <a:rPr lang="en-US" sz="1800" i="1" dirty="0" err="1" smtClean="0"/>
              <a:t>standaarddeviatie</a:t>
            </a:r>
            <a:r>
              <a:rPr lang="en-US" sz="1800" i="1" dirty="0" smtClean="0"/>
              <a:t> van de test </a:t>
            </a:r>
            <a:r>
              <a:rPr lang="en-US" sz="1800" i="1" dirty="0" err="1" smtClean="0"/>
              <a:t>binnen</a:t>
            </a:r>
            <a:r>
              <a:rPr lang="en-US" sz="1800" i="1" dirty="0" smtClean="0"/>
              <a:t> de </a:t>
            </a:r>
            <a:r>
              <a:rPr lang="en-US" sz="1800" i="1" dirty="0" err="1" smtClean="0"/>
              <a:t>normgroep</a:t>
            </a:r>
            <a:r>
              <a:rPr lang="en-US" sz="1800" i="1" dirty="0" smtClean="0"/>
              <a:t> is </a:t>
            </a:r>
            <a:r>
              <a:rPr lang="en-US" sz="1800" i="1" dirty="0" err="1" smtClean="0"/>
              <a:t>gelijk</a:t>
            </a:r>
            <a:r>
              <a:rPr lang="en-US" sz="1800" i="1" dirty="0" smtClean="0"/>
              <a:t> </a:t>
            </a:r>
            <a:r>
              <a:rPr lang="en-US" sz="1800" i="1" dirty="0" err="1" smtClean="0"/>
              <a:t>aan</a:t>
            </a:r>
            <a:r>
              <a:rPr lang="en-US" sz="1800" i="1" dirty="0" smtClean="0"/>
              <a:t> 9.87. De scores op de SAS-K </a:t>
            </a:r>
            <a:r>
              <a:rPr lang="en-US" sz="1800" i="1" dirty="0" err="1" smtClean="0"/>
              <a:t>zijn</a:t>
            </a:r>
            <a:r>
              <a:rPr lang="en-US" sz="1800" i="1" dirty="0" smtClean="0"/>
              <a:t> </a:t>
            </a:r>
            <a:r>
              <a:rPr lang="en-US" sz="1800" i="1" dirty="0" err="1" smtClean="0"/>
              <a:t>normaal</a:t>
            </a:r>
            <a:r>
              <a:rPr lang="en-US" sz="1800" i="1" dirty="0" smtClean="0"/>
              <a:t> </a:t>
            </a:r>
            <a:r>
              <a:rPr lang="en-US" sz="1800" i="1" dirty="0" err="1" smtClean="0"/>
              <a:t>verdeeld</a:t>
            </a:r>
            <a:r>
              <a:rPr lang="en-US" sz="1800" i="1" dirty="0" smtClean="0"/>
              <a:t> in de </a:t>
            </a:r>
            <a:r>
              <a:rPr lang="en-US" sz="1800" i="1" dirty="0" err="1" smtClean="0"/>
              <a:t>populatie</a:t>
            </a:r>
            <a:r>
              <a:rPr lang="en-US" sz="1800" i="1" dirty="0" smtClean="0"/>
              <a:t>. Kan je </a:t>
            </a:r>
            <a:r>
              <a:rPr lang="en-US" sz="1800" i="1" dirty="0" err="1" smtClean="0"/>
              <a:t>stellen</a:t>
            </a:r>
            <a:r>
              <a:rPr lang="en-US" sz="1800" i="1" dirty="0" smtClean="0"/>
              <a:t> </a:t>
            </a:r>
            <a:r>
              <a:rPr lang="en-US" sz="1800" i="1" dirty="0" err="1" smtClean="0"/>
              <a:t>dat</a:t>
            </a:r>
            <a:r>
              <a:rPr lang="en-US" sz="1800" i="1" dirty="0" smtClean="0"/>
              <a:t> de </a:t>
            </a:r>
            <a:r>
              <a:rPr lang="en-US" sz="1800" i="1" dirty="0" err="1" smtClean="0"/>
              <a:t>groep</a:t>
            </a:r>
            <a:r>
              <a:rPr lang="en-US" sz="1800" i="1" dirty="0" smtClean="0"/>
              <a:t> </a:t>
            </a:r>
            <a:r>
              <a:rPr lang="en-US" sz="1800" i="1" dirty="0" err="1" smtClean="0"/>
              <a:t>stotterende</a:t>
            </a:r>
            <a:r>
              <a:rPr lang="en-US" sz="1800" i="1" dirty="0" smtClean="0"/>
              <a:t> </a:t>
            </a:r>
            <a:r>
              <a:rPr lang="en-US" sz="1800" i="1" dirty="0" err="1" smtClean="0"/>
              <a:t>kinderen</a:t>
            </a:r>
            <a:r>
              <a:rPr lang="en-US" sz="1800" i="1" dirty="0" smtClean="0"/>
              <a:t> </a:t>
            </a:r>
            <a:r>
              <a:rPr lang="en-US" sz="1800" i="1" dirty="0" err="1" smtClean="0"/>
              <a:t>afwijkt</a:t>
            </a:r>
            <a:r>
              <a:rPr lang="en-US" sz="1800" i="1" dirty="0" smtClean="0"/>
              <a:t> van de </a:t>
            </a:r>
            <a:r>
              <a:rPr lang="en-US" sz="1800" i="1" dirty="0" err="1" smtClean="0"/>
              <a:t>algemene</a:t>
            </a:r>
            <a:r>
              <a:rPr lang="en-US" sz="1800" i="1" dirty="0" smtClean="0"/>
              <a:t> norm? (</a:t>
            </a:r>
            <a:r>
              <a:rPr lang="en-US" sz="1800" i="1" dirty="0" err="1" smtClean="0"/>
              <a:t>toets</a:t>
            </a:r>
            <a:r>
              <a:rPr lang="en-US" sz="1800" i="1" dirty="0" smtClean="0"/>
              <a:t> </a:t>
            </a:r>
            <a:r>
              <a:rPr lang="en-US" sz="1800" i="1" dirty="0" err="1" smtClean="0"/>
              <a:t>tweezijdig</a:t>
            </a:r>
            <a:r>
              <a:rPr lang="en-US" sz="1800" i="1" dirty="0" smtClean="0"/>
              <a:t>)</a:t>
            </a:r>
          </a:p>
        </p:txBody>
      </p:sp>
      <p:sp>
        <p:nvSpPr>
          <p:cNvPr id="58371" name="Rectangle 2"/>
          <p:cNvSpPr>
            <a:spLocks noGrp="1" noChangeArrowheads="1"/>
          </p:cNvSpPr>
          <p:nvPr>
            <p:ph type="title"/>
          </p:nvPr>
        </p:nvSpPr>
        <p:spPr/>
        <p:txBody>
          <a:bodyPr/>
          <a:lstStyle/>
          <a:p>
            <a:pPr eaLnBrk="1" hangingPunct="1"/>
            <a:r>
              <a:rPr lang="nl-BE" smtClean="0"/>
              <a:t>Huiswerk</a:t>
            </a:r>
            <a:endParaRPr lang="en-US" smtClean="0"/>
          </a:p>
        </p:txBody>
      </p:sp>
      <p:sp>
        <p:nvSpPr>
          <p:cNvPr id="58372"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F23B43A3-E32E-4ECE-ABD1-DF610133D007}" type="slidenum">
              <a:rPr lang="en-US" smtClean="0"/>
              <a:pPr/>
              <a:t>57</a:t>
            </a:fld>
            <a:endParaRPr lang="en-US" smtClean="0"/>
          </a:p>
        </p:txBody>
      </p:sp>
      <p:pic>
        <p:nvPicPr>
          <p:cNvPr id="58374" name="Picture 4" descr="homew"/>
          <p:cNvPicPr>
            <a:picLocks noChangeAspect="1" noChangeArrowheads="1"/>
          </p:cNvPicPr>
          <p:nvPr/>
        </p:nvPicPr>
        <p:blipFill>
          <a:blip r:embed="rId2" cstate="print"/>
          <a:srcRect/>
          <a:stretch>
            <a:fillRect/>
          </a:stretch>
        </p:blipFill>
        <p:spPr bwMode="auto">
          <a:xfrm>
            <a:off x="0" y="1125538"/>
            <a:ext cx="762000"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normAutofit/>
          </a:bodyPr>
          <a:lstStyle/>
          <a:p>
            <a:pPr eaLnBrk="1" hangingPunct="1">
              <a:buFontTx/>
              <a:buNone/>
            </a:pPr>
            <a:r>
              <a:rPr lang="nl-BE" sz="2000" dirty="0" smtClean="0"/>
              <a:t>We zijn nooit helemaal zeker van de juistheid van onze conclusie na hypothesetoetsing: fouten zijn mogelijk, en belangrijk is dat we weten hoe groot de kans is op een fout.</a:t>
            </a:r>
          </a:p>
          <a:p>
            <a:pPr eaLnBrk="1" hangingPunct="1">
              <a:buFontTx/>
              <a:buNone/>
            </a:pPr>
            <a:r>
              <a:rPr lang="nl-BE" sz="2000" dirty="0" smtClean="0"/>
              <a:t>Bij hypothesetoetsing kan je overschrijdingskansen gebruiken, maar net zo goed kan je de kritieke waarden berekenen die bij de overschrijdingskansen horen.</a:t>
            </a:r>
          </a:p>
          <a:p>
            <a:pPr eaLnBrk="1" hangingPunct="1">
              <a:buFontTx/>
              <a:buNone/>
            </a:pPr>
            <a:r>
              <a:rPr lang="nl-BE" sz="2000" dirty="0" smtClean="0"/>
              <a:t>Hypotheses kunnen éénzijdig of tweezijdig getoetst worden. Eénzijdig toetsen geeft meer kans op significante resultaten, maar mag enkel toegepast worden als er een duidelijk verantwoorde richting in de hypothese zit.</a:t>
            </a:r>
          </a:p>
        </p:txBody>
      </p:sp>
      <p:sp>
        <p:nvSpPr>
          <p:cNvPr id="59395" name="Rectangle 2"/>
          <p:cNvSpPr>
            <a:spLocks noGrp="1" noChangeArrowheads="1"/>
          </p:cNvSpPr>
          <p:nvPr>
            <p:ph type="title"/>
          </p:nvPr>
        </p:nvSpPr>
        <p:spPr/>
        <p:txBody>
          <a:bodyPr/>
          <a:lstStyle/>
          <a:p>
            <a:pPr eaLnBrk="1" hangingPunct="1"/>
            <a:r>
              <a:rPr lang="nl-BE" smtClean="0"/>
              <a:t>Samenvatting</a:t>
            </a:r>
            <a:endParaRPr lang="en-US" smtClean="0"/>
          </a:p>
        </p:txBody>
      </p:sp>
      <p:sp>
        <p:nvSpPr>
          <p:cNvPr id="59396" name="Slide Number Placeholder 4"/>
          <p:cNvSpPr>
            <a:spLocks noGrp="1"/>
          </p:cNvSpPr>
          <p:nvPr>
            <p:ph type="sldNum" sz="quarter" idx="11"/>
          </p:nvPr>
        </p:nvSpPr>
        <p:spPr bwMode="auto">
          <a:ln>
            <a:miter lim="800000"/>
            <a:headEnd/>
            <a:tailEnd/>
          </a:ln>
        </p:spPr>
        <p:txBody>
          <a:bodyPr numCol="1" compatLnSpc="1">
            <a:prstTxWarp prst="textNoShape">
              <a:avLst/>
            </a:prstTxWarp>
          </a:bodyPr>
          <a:lstStyle/>
          <a:p>
            <a:fld id="{6BAD96FA-E26D-4EB9-A7F4-F95F7C1247AA}" type="slidenum">
              <a:rPr lang="en-US" smtClean="0"/>
              <a:pPr/>
              <a:t>58</a:t>
            </a:fld>
            <a:endParaRPr lang="en-US"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eaLnBrk="1" hangingPunct="1">
              <a:buFontTx/>
              <a:buNone/>
            </a:pPr>
            <a:r>
              <a:rPr lang="nl-BE" sz="1800" dirty="0" smtClean="0"/>
              <a:t>Hoe bakenen we dat interval af (vb. 95%)?</a:t>
            </a:r>
          </a:p>
          <a:p>
            <a:pPr eaLnBrk="1" hangingPunct="1">
              <a:buFontTx/>
              <a:buNone/>
            </a:pPr>
            <a:endParaRPr lang="nl-BE" sz="1800" dirty="0" smtClean="0"/>
          </a:p>
          <a:p>
            <a:pPr eaLnBrk="1" hangingPunct="1">
              <a:buFontTx/>
              <a:buNone/>
            </a:pPr>
            <a:r>
              <a:rPr lang="nl-BE" sz="1800" dirty="0" smtClean="0"/>
              <a:t>Met Z-transformatie van steekproevenverdeling van gemiddelde!</a:t>
            </a:r>
          </a:p>
          <a:p>
            <a:pPr eaLnBrk="1" hangingPunct="1">
              <a:buFontTx/>
              <a:buNone/>
            </a:pPr>
            <a:endParaRPr lang="nl-BE" sz="1800" dirty="0" smtClean="0"/>
          </a:p>
          <a:p>
            <a:pPr eaLnBrk="1" hangingPunct="1">
              <a:buFontTx/>
              <a:buNone/>
            </a:pPr>
            <a:endParaRPr lang="nl-BE" sz="1800" dirty="0" smtClean="0"/>
          </a:p>
          <a:p>
            <a:pPr eaLnBrk="1" hangingPunct="1">
              <a:buFontTx/>
              <a:buNone/>
            </a:pPr>
            <a:endParaRPr lang="nl-BE" sz="1800" dirty="0" smtClean="0"/>
          </a:p>
          <a:p>
            <a:pPr eaLnBrk="1" hangingPunct="1">
              <a:buFontTx/>
              <a:buNone/>
            </a:pPr>
            <a:endParaRPr lang="nl-BE" sz="1800" dirty="0" smtClean="0"/>
          </a:p>
          <a:p>
            <a:pPr eaLnBrk="1" hangingPunct="1">
              <a:buFontTx/>
              <a:buNone/>
            </a:pPr>
            <a:endParaRPr lang="nl-BE" sz="1800" dirty="0" smtClean="0"/>
          </a:p>
          <a:p>
            <a:pPr eaLnBrk="1" hangingPunct="1">
              <a:buFontTx/>
              <a:buNone/>
            </a:pPr>
            <a:endParaRPr lang="nl-BE" sz="1800" dirty="0" smtClean="0"/>
          </a:p>
          <a:p>
            <a:pPr eaLnBrk="1" hangingPunct="1">
              <a:buFontTx/>
              <a:buNone/>
            </a:pPr>
            <a:r>
              <a:rPr lang="nl-BE" sz="1800" dirty="0" smtClean="0"/>
              <a:t>95% z-scores ligt tussen -1.96 en +1.96 </a:t>
            </a:r>
          </a:p>
          <a:p>
            <a:pPr eaLnBrk="1" hangingPunct="1">
              <a:buFontTx/>
              <a:buNone/>
            </a:pPr>
            <a:endParaRPr lang="nl-NL" sz="1800" dirty="0" smtClean="0"/>
          </a:p>
        </p:txBody>
      </p:sp>
      <p:sp>
        <p:nvSpPr>
          <p:cNvPr id="5124"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5125" name="Slide Number Placeholder 4"/>
          <p:cNvSpPr>
            <a:spLocks noGrp="1"/>
          </p:cNvSpPr>
          <p:nvPr>
            <p:ph type="sldNum" sz="quarter" idx="11"/>
          </p:nvPr>
        </p:nvSpPr>
        <p:spPr bwMode="auto">
          <a:ln>
            <a:miter lim="800000"/>
            <a:headEnd/>
            <a:tailEnd/>
          </a:ln>
        </p:spPr>
        <p:txBody>
          <a:bodyPr/>
          <a:lstStyle/>
          <a:p>
            <a:fld id="{762BB02E-CDDB-4DC7-B4CC-9804A285D563}" type="slidenum">
              <a:rPr lang="en-US"/>
              <a:pPr/>
              <a:t>6</a:t>
            </a:fld>
            <a:endParaRPr lang="en-US"/>
          </a:p>
        </p:txBody>
      </p:sp>
      <p:graphicFrame>
        <p:nvGraphicFramePr>
          <p:cNvPr id="5122" name="Object 6"/>
          <p:cNvGraphicFramePr>
            <a:graphicFrameLocks noChangeAspect="1"/>
          </p:cNvGraphicFramePr>
          <p:nvPr/>
        </p:nvGraphicFramePr>
        <p:xfrm>
          <a:off x="611560" y="2492896"/>
          <a:ext cx="1435100" cy="1281113"/>
        </p:xfrm>
        <a:graphic>
          <a:graphicData uri="http://schemas.openxmlformats.org/presentationml/2006/ole">
            <mc:AlternateContent xmlns:mc="http://schemas.openxmlformats.org/markup-compatibility/2006">
              <mc:Choice xmlns:v="urn:schemas-microsoft-com:vml" Requires="v">
                <p:oleObj spid="_x0000_s59431" name="Equation" r:id="rId3" imgW="711000" imgH="634680" progId="Equation.3">
                  <p:embed/>
                </p:oleObj>
              </mc:Choice>
              <mc:Fallback>
                <p:oleObj name="Equation" r:id="rId3" imgW="711000" imgH="6346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1435100" cy="1281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7"/>
          <p:cNvPicPr>
            <a:picLocks noChangeAspect="1" noChangeArrowheads="1"/>
          </p:cNvPicPr>
          <p:nvPr/>
        </p:nvPicPr>
        <p:blipFill>
          <a:blip r:embed="rId5" cstate="print"/>
          <a:srcRect/>
          <a:stretch>
            <a:fillRect/>
          </a:stretch>
        </p:blipFill>
        <p:spPr bwMode="auto">
          <a:xfrm>
            <a:off x="5591175" y="3500438"/>
            <a:ext cx="3195638" cy="2249487"/>
          </a:xfrm>
          <a:prstGeom prst="rect">
            <a:avLst/>
          </a:prstGeom>
          <a:noFill/>
          <a:ln w="9525">
            <a:noFill/>
            <a:miter lim="800000"/>
            <a:headEnd/>
            <a:tailEnd/>
          </a:ln>
        </p:spPr>
      </p:pic>
      <p:sp>
        <p:nvSpPr>
          <p:cNvPr id="5128" name="Text Box 8"/>
          <p:cNvSpPr txBox="1">
            <a:spLocks noChangeArrowheads="1"/>
          </p:cNvSpPr>
          <p:nvPr/>
        </p:nvSpPr>
        <p:spPr bwMode="auto">
          <a:xfrm>
            <a:off x="6870700" y="4292600"/>
            <a:ext cx="722313" cy="366713"/>
          </a:xfrm>
          <a:prstGeom prst="rect">
            <a:avLst/>
          </a:prstGeom>
          <a:noFill/>
          <a:ln w="9525" algn="ctr">
            <a:noFill/>
            <a:miter lim="800000"/>
            <a:headEnd/>
            <a:tailEnd/>
          </a:ln>
        </p:spPr>
        <p:txBody>
          <a:bodyPr wrap="none">
            <a:spAutoFit/>
          </a:bodyPr>
          <a:lstStyle/>
          <a:p>
            <a:pPr>
              <a:buFontTx/>
              <a:buNone/>
            </a:pPr>
            <a:r>
              <a:rPr lang="nl-BE"/>
              <a:t>95%</a:t>
            </a:r>
            <a:endParaRPr lang="nl-NL"/>
          </a:p>
        </p:txBody>
      </p:sp>
      <p:sp>
        <p:nvSpPr>
          <p:cNvPr id="5129" name="Text Box 9"/>
          <p:cNvSpPr txBox="1">
            <a:spLocks noChangeArrowheads="1"/>
          </p:cNvSpPr>
          <p:nvPr/>
        </p:nvSpPr>
        <p:spPr bwMode="auto">
          <a:xfrm>
            <a:off x="5986463" y="5516563"/>
            <a:ext cx="668337" cy="304800"/>
          </a:xfrm>
          <a:prstGeom prst="rect">
            <a:avLst/>
          </a:prstGeom>
          <a:noFill/>
          <a:ln w="9525" algn="ctr">
            <a:noFill/>
            <a:miter lim="800000"/>
            <a:headEnd/>
            <a:tailEnd/>
          </a:ln>
        </p:spPr>
        <p:txBody>
          <a:bodyPr wrap="none">
            <a:spAutoFit/>
          </a:bodyPr>
          <a:lstStyle/>
          <a:p>
            <a:pPr>
              <a:buFontTx/>
              <a:buNone/>
            </a:pPr>
            <a:r>
              <a:rPr lang="nl-BE" sz="1400">
                <a:solidFill>
                  <a:schemeClr val="tx1"/>
                </a:solidFill>
              </a:rPr>
              <a:t>-1.96</a:t>
            </a:r>
            <a:endParaRPr lang="nl-NL" sz="1400">
              <a:solidFill>
                <a:schemeClr val="tx1"/>
              </a:solidFill>
            </a:endParaRPr>
          </a:p>
        </p:txBody>
      </p:sp>
      <p:sp>
        <p:nvSpPr>
          <p:cNvPr id="5130" name="Text Box 10"/>
          <p:cNvSpPr txBox="1">
            <a:spLocks noChangeArrowheads="1"/>
          </p:cNvSpPr>
          <p:nvPr/>
        </p:nvSpPr>
        <p:spPr bwMode="auto">
          <a:xfrm>
            <a:off x="7651750" y="5516563"/>
            <a:ext cx="587375" cy="304800"/>
          </a:xfrm>
          <a:prstGeom prst="rect">
            <a:avLst/>
          </a:prstGeom>
          <a:noFill/>
          <a:ln w="9525" algn="ctr">
            <a:noFill/>
            <a:miter lim="800000"/>
            <a:headEnd/>
            <a:tailEnd/>
          </a:ln>
        </p:spPr>
        <p:txBody>
          <a:bodyPr wrap="none">
            <a:spAutoFit/>
          </a:bodyPr>
          <a:lstStyle/>
          <a:p>
            <a:pPr>
              <a:buFontTx/>
              <a:buNone/>
            </a:pPr>
            <a:r>
              <a:rPr lang="nl-BE" sz="1400">
                <a:solidFill>
                  <a:schemeClr val="tx1"/>
                </a:solidFill>
              </a:rPr>
              <a:t>1.96</a:t>
            </a:r>
            <a:endParaRPr lang="nl-NL" sz="1400">
              <a:solidFill>
                <a:schemeClr val="tx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idx="1"/>
          </p:nvPr>
        </p:nvSpPr>
        <p:spPr/>
        <p:txBody>
          <a:bodyPr/>
          <a:lstStyle/>
          <a:p>
            <a:pPr eaLnBrk="1" hangingPunct="1">
              <a:buFontTx/>
              <a:buNone/>
            </a:pPr>
            <a:endParaRPr lang="nl-BE" sz="1800" dirty="0" smtClean="0"/>
          </a:p>
          <a:p>
            <a:pPr eaLnBrk="1" hangingPunct="1">
              <a:buFontTx/>
              <a:buNone/>
            </a:pPr>
            <a:r>
              <a:rPr lang="nl-BE" sz="1800" dirty="0" smtClean="0"/>
              <a:t>We weten dus met 95% zekerheid dat </a:t>
            </a:r>
          </a:p>
          <a:p>
            <a:pPr eaLnBrk="1" hangingPunct="1">
              <a:buFontTx/>
              <a:buNone/>
            </a:pPr>
            <a:r>
              <a:rPr lang="nl-BE" sz="1800" dirty="0" smtClean="0"/>
              <a:t>deze term ligt tussen -1.96 en +1.96 </a:t>
            </a:r>
          </a:p>
          <a:p>
            <a:pPr eaLnBrk="1" hangingPunct="1">
              <a:buFontTx/>
              <a:buNone/>
            </a:pPr>
            <a:endParaRPr lang="nl-BE" sz="1800" dirty="0" smtClean="0"/>
          </a:p>
          <a:p>
            <a:pPr eaLnBrk="1" hangingPunct="1">
              <a:buFontTx/>
              <a:buNone/>
            </a:pPr>
            <a:endParaRPr lang="nl-BE" sz="1800" dirty="0" smtClean="0"/>
          </a:p>
          <a:p>
            <a:pPr eaLnBrk="1" hangingPunct="1">
              <a:buFontTx/>
              <a:buNone/>
            </a:pPr>
            <a:endParaRPr lang="nl-BE" sz="1800" dirty="0" smtClean="0"/>
          </a:p>
          <a:p>
            <a:pPr eaLnBrk="1" hangingPunct="1">
              <a:buFontTx/>
              <a:buNone/>
            </a:pPr>
            <a:r>
              <a:rPr lang="nl-BE" sz="1800" dirty="0" smtClean="0"/>
              <a:t>of we weten met 95% zekerheid dat</a:t>
            </a:r>
          </a:p>
          <a:p>
            <a:pPr eaLnBrk="1" hangingPunct="1">
              <a:buFontTx/>
              <a:buNone/>
            </a:pPr>
            <a:endParaRPr lang="nl-BE" sz="1800" dirty="0" smtClean="0"/>
          </a:p>
          <a:p>
            <a:pPr eaLnBrk="1" hangingPunct="1">
              <a:buFontTx/>
              <a:buNone/>
            </a:pPr>
            <a:endParaRPr lang="nl-BE" sz="1800" dirty="0"/>
          </a:p>
          <a:p>
            <a:pPr eaLnBrk="1" hangingPunct="1">
              <a:buFontTx/>
              <a:buNone/>
            </a:pPr>
            <a:endParaRPr lang="nl-BE" sz="1800" dirty="0" smtClean="0"/>
          </a:p>
          <a:p>
            <a:pPr eaLnBrk="1" hangingPunct="1">
              <a:buFontTx/>
              <a:buNone/>
            </a:pPr>
            <a:r>
              <a:rPr lang="nl-BE" sz="1800" dirty="0" smtClean="0"/>
              <a:t>en dus: </a:t>
            </a:r>
          </a:p>
          <a:p>
            <a:pPr eaLnBrk="1" hangingPunct="1">
              <a:buFontTx/>
              <a:buNone/>
            </a:pPr>
            <a:endParaRPr lang="nl-BE" sz="1800" dirty="0" smtClean="0"/>
          </a:p>
        </p:txBody>
      </p:sp>
      <p:sp>
        <p:nvSpPr>
          <p:cNvPr id="6150"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6151" name="Slide Number Placeholder 4"/>
          <p:cNvSpPr>
            <a:spLocks noGrp="1"/>
          </p:cNvSpPr>
          <p:nvPr>
            <p:ph type="sldNum" sz="quarter" idx="11"/>
          </p:nvPr>
        </p:nvSpPr>
        <p:spPr bwMode="auto">
          <a:ln>
            <a:miter lim="800000"/>
            <a:headEnd/>
            <a:tailEnd/>
          </a:ln>
        </p:spPr>
        <p:txBody>
          <a:bodyPr/>
          <a:lstStyle/>
          <a:p>
            <a:fld id="{7E3A73D5-BB78-4A9C-904B-EDE71F81E43F}" type="slidenum">
              <a:rPr lang="en-US"/>
              <a:pPr/>
              <a:t>7</a:t>
            </a:fld>
            <a:endParaRPr lang="en-US"/>
          </a:p>
        </p:txBody>
      </p:sp>
      <p:graphicFrame>
        <p:nvGraphicFramePr>
          <p:cNvPr id="6146" name="Object 9"/>
          <p:cNvGraphicFramePr>
            <a:graphicFrameLocks noChangeAspect="1"/>
          </p:cNvGraphicFramePr>
          <p:nvPr>
            <p:extLst>
              <p:ext uri="{D42A27DB-BD31-4B8C-83A1-F6EECF244321}">
                <p14:modId xmlns:p14="http://schemas.microsoft.com/office/powerpoint/2010/main" val="3681926203"/>
              </p:ext>
            </p:extLst>
          </p:nvPr>
        </p:nvGraphicFramePr>
        <p:xfrm>
          <a:off x="5436319" y="3140968"/>
          <a:ext cx="2232025" cy="1063625"/>
        </p:xfrm>
        <a:graphic>
          <a:graphicData uri="http://schemas.openxmlformats.org/presentationml/2006/ole">
            <mc:AlternateContent xmlns:mc="http://schemas.openxmlformats.org/markup-compatibility/2006">
              <mc:Choice xmlns:v="urn:schemas-microsoft-com:vml" Requires="v">
                <p:oleObj spid="_x0000_s60529" name="Equation" r:id="rId3" imgW="1333440" imgH="634680" progId="Equation.3">
                  <p:embed/>
                </p:oleObj>
              </mc:Choice>
              <mc:Fallback>
                <p:oleObj name="Equation" r:id="rId3" imgW="1333440" imgH="63468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319" y="3140968"/>
                        <a:ext cx="2232025" cy="106362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0"/>
          <p:cNvGraphicFramePr>
            <a:graphicFrameLocks noChangeAspect="1"/>
          </p:cNvGraphicFramePr>
          <p:nvPr>
            <p:extLst>
              <p:ext uri="{D42A27DB-BD31-4B8C-83A1-F6EECF244321}">
                <p14:modId xmlns:p14="http://schemas.microsoft.com/office/powerpoint/2010/main" val="1608829940"/>
              </p:ext>
            </p:extLst>
          </p:nvPr>
        </p:nvGraphicFramePr>
        <p:xfrm>
          <a:off x="6156176" y="1382787"/>
          <a:ext cx="852488" cy="1254125"/>
        </p:xfrm>
        <a:graphic>
          <a:graphicData uri="http://schemas.openxmlformats.org/presentationml/2006/ole">
            <mc:AlternateContent xmlns:mc="http://schemas.openxmlformats.org/markup-compatibility/2006">
              <mc:Choice xmlns:v="urn:schemas-microsoft-com:vml" Requires="v">
                <p:oleObj spid="_x0000_s60530" name="Equation" r:id="rId5" imgW="431640" imgH="634680" progId="Equation.3">
                  <p:embed/>
                </p:oleObj>
              </mc:Choice>
              <mc:Fallback>
                <p:oleObj name="Equation" r:id="rId5" imgW="431640" imgH="63468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382787"/>
                        <a:ext cx="852488" cy="125412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11"/>
          <p:cNvGraphicFramePr>
            <a:graphicFrameLocks noChangeAspect="1"/>
          </p:cNvGraphicFramePr>
          <p:nvPr>
            <p:extLst>
              <p:ext uri="{D42A27DB-BD31-4B8C-83A1-F6EECF244321}">
                <p14:modId xmlns:p14="http://schemas.microsoft.com/office/powerpoint/2010/main" val="3329319052"/>
              </p:ext>
            </p:extLst>
          </p:nvPr>
        </p:nvGraphicFramePr>
        <p:xfrm>
          <a:off x="4595308" y="4653136"/>
          <a:ext cx="3929062" cy="800100"/>
        </p:xfrm>
        <a:graphic>
          <a:graphicData uri="http://schemas.openxmlformats.org/presentationml/2006/ole">
            <mc:AlternateContent xmlns:mc="http://schemas.openxmlformats.org/markup-compatibility/2006">
              <mc:Choice xmlns:v="urn:schemas-microsoft-com:vml" Requires="v">
                <p:oleObj spid="_x0000_s60531" name="Equation" r:id="rId7" imgW="2044440" imgH="419040" progId="Equation.3">
                  <p:embed/>
                </p:oleObj>
              </mc:Choice>
              <mc:Fallback>
                <p:oleObj name="Equation" r:id="rId7" imgW="2044440" imgH="41904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308" y="4653136"/>
                        <a:ext cx="3929062" cy="800100"/>
                      </a:xfrm>
                      <a:prstGeom prst="rect">
                        <a:avLst/>
                      </a:prstGeom>
                      <a:solidFill>
                        <a:srgbClr val="B1CBE5"/>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12"/>
          <p:cNvSpPr txBox="1">
            <a:spLocks noChangeArrowheads="1"/>
          </p:cNvSpPr>
          <p:nvPr/>
        </p:nvSpPr>
        <p:spPr bwMode="auto">
          <a:xfrm>
            <a:off x="4572000" y="5589240"/>
            <a:ext cx="3994150" cy="366712"/>
          </a:xfrm>
          <a:prstGeom prst="rect">
            <a:avLst/>
          </a:prstGeom>
          <a:noFill/>
          <a:ln w="9525" algn="ctr">
            <a:noFill/>
            <a:miter lim="800000"/>
            <a:headEnd/>
            <a:tailEnd/>
          </a:ln>
        </p:spPr>
        <p:txBody>
          <a:bodyPr wrap="none">
            <a:spAutoFit/>
          </a:bodyPr>
          <a:lstStyle/>
          <a:p>
            <a:pPr>
              <a:buFontTx/>
              <a:buNone/>
            </a:pPr>
            <a:r>
              <a:rPr lang="nl-BE" dirty="0">
                <a:solidFill>
                  <a:srgbClr val="000000"/>
                </a:solidFill>
              </a:rPr>
              <a:t>= 95% betrouwbaarheidsinterval</a:t>
            </a:r>
            <a:endParaRPr lang="nl-NL" dirty="0">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p:txBody>
          <a:bodyPr/>
          <a:lstStyle/>
          <a:p>
            <a:pPr lvl="1" eaLnBrk="1" hangingPunct="1">
              <a:buFontTx/>
              <a:buNone/>
            </a:pPr>
            <a:r>
              <a:rPr lang="nl-BE" sz="1800" i="1" dirty="0" smtClean="0"/>
              <a:t>Van een steekproef (N = 121) is het gemiddelde = 101 en de standaarddeviatie = 14. Wat is het 95% betrouwbaarheidsinterval voor het gemiddelde (BI)?</a:t>
            </a:r>
          </a:p>
          <a:p>
            <a:pPr lvl="1" eaLnBrk="1" hangingPunct="1">
              <a:buFontTx/>
              <a:buNone/>
            </a:pPr>
            <a:r>
              <a:rPr lang="nl-BE" sz="1800" i="1" dirty="0" smtClean="0"/>
              <a:t>        </a:t>
            </a:r>
          </a:p>
          <a:p>
            <a:pPr lvl="1" eaLnBrk="1" hangingPunct="1">
              <a:buFontTx/>
              <a:buNone/>
            </a:pPr>
            <a:r>
              <a:rPr lang="nl-BE" sz="1800" i="1" dirty="0" smtClean="0"/>
              <a:t>opm. N &gt; 30 dus steekproevenverdeling is normaal verdeeld</a:t>
            </a:r>
          </a:p>
          <a:p>
            <a:pPr lvl="1" eaLnBrk="1" hangingPunct="1">
              <a:buFontTx/>
              <a:buNone/>
            </a:pPr>
            <a:r>
              <a:rPr lang="nl-BE" sz="1800" i="1" dirty="0" smtClean="0"/>
              <a:t>		  N &gt; 100 dus we mogen s gebruiken als we σ niet kennen</a:t>
            </a:r>
          </a:p>
        </p:txBody>
      </p:sp>
      <p:sp>
        <p:nvSpPr>
          <p:cNvPr id="7174"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7175" name="Slide Number Placeholder 4"/>
          <p:cNvSpPr>
            <a:spLocks noGrp="1"/>
          </p:cNvSpPr>
          <p:nvPr>
            <p:ph type="sldNum" sz="quarter" idx="11"/>
          </p:nvPr>
        </p:nvSpPr>
        <p:spPr bwMode="auto">
          <a:ln>
            <a:miter lim="800000"/>
            <a:headEnd/>
            <a:tailEnd/>
          </a:ln>
        </p:spPr>
        <p:txBody>
          <a:bodyPr/>
          <a:lstStyle/>
          <a:p>
            <a:fld id="{6B09B068-ECE7-40C3-8F84-FEAB89B890E7}" type="slidenum">
              <a:rPr lang="en-US"/>
              <a:pPr/>
              <a:t>8</a:t>
            </a:fld>
            <a:endParaRPr lang="en-US"/>
          </a:p>
        </p:txBody>
      </p:sp>
      <p:pic>
        <p:nvPicPr>
          <p:cNvPr id="7177" name="Picture 8" descr="ex"/>
          <p:cNvPicPr>
            <a:picLocks noChangeAspect="1" noChangeArrowheads="1"/>
          </p:cNvPicPr>
          <p:nvPr/>
        </p:nvPicPr>
        <p:blipFill>
          <a:blip r:embed="rId3" cstate="print"/>
          <a:srcRect/>
          <a:stretch>
            <a:fillRect/>
          </a:stretch>
        </p:blipFill>
        <p:spPr bwMode="auto">
          <a:xfrm>
            <a:off x="0" y="1196975"/>
            <a:ext cx="755650" cy="755650"/>
          </a:xfrm>
          <a:prstGeom prst="rect">
            <a:avLst/>
          </a:prstGeom>
          <a:noFill/>
          <a:ln w="9525">
            <a:noFill/>
            <a:miter lim="800000"/>
            <a:headEnd/>
            <a:tailEnd/>
          </a:ln>
        </p:spPr>
      </p:pic>
      <p:graphicFrame>
        <p:nvGraphicFramePr>
          <p:cNvPr id="7170" name="Object 9"/>
          <p:cNvGraphicFramePr>
            <a:graphicFrameLocks noChangeAspect="1"/>
          </p:cNvGraphicFramePr>
          <p:nvPr/>
        </p:nvGraphicFramePr>
        <p:xfrm>
          <a:off x="1884363" y="3403600"/>
          <a:ext cx="3929062" cy="800100"/>
        </p:xfrm>
        <a:graphic>
          <a:graphicData uri="http://schemas.openxmlformats.org/presentationml/2006/ole">
            <mc:AlternateContent xmlns:mc="http://schemas.openxmlformats.org/markup-compatibility/2006">
              <mc:Choice xmlns:v="urn:schemas-microsoft-com:vml" Requires="v">
                <p:oleObj spid="_x0000_s61553" name="Equation" r:id="rId4" imgW="2044440" imgH="419040" progId="Equation.3">
                  <p:embed/>
                </p:oleObj>
              </mc:Choice>
              <mc:Fallback>
                <p:oleObj name="Equation" r:id="rId4" imgW="2044440" imgH="41904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363" y="3403600"/>
                        <a:ext cx="3929062" cy="800100"/>
                      </a:xfrm>
                      <a:prstGeom prst="rect">
                        <a:avLst/>
                      </a:prstGeom>
                      <a:solidFill>
                        <a:srgbClr val="B1CBE5"/>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nvGraphicFramePr>
        <p:xfrm>
          <a:off x="1403350" y="4419600"/>
          <a:ext cx="4895850" cy="881063"/>
        </p:xfrm>
        <a:graphic>
          <a:graphicData uri="http://schemas.openxmlformats.org/presentationml/2006/ole">
            <mc:AlternateContent xmlns:mc="http://schemas.openxmlformats.org/markup-compatibility/2006">
              <mc:Choice xmlns:v="urn:schemas-microsoft-com:vml" Requires="v">
                <p:oleObj spid="_x0000_s61554" name="Equation" r:id="rId6" imgW="2324100" imgH="419100" progId="Equation.3">
                  <p:embed/>
                </p:oleObj>
              </mc:Choice>
              <mc:Fallback>
                <p:oleObj name="Equation" r:id="rId6" imgW="2324100" imgH="4191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419600"/>
                        <a:ext cx="4895850" cy="881063"/>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11"/>
          <p:cNvGraphicFramePr>
            <a:graphicFrameLocks noChangeAspect="1"/>
          </p:cNvGraphicFramePr>
          <p:nvPr/>
        </p:nvGraphicFramePr>
        <p:xfrm>
          <a:off x="2555875" y="5516563"/>
          <a:ext cx="2665413" cy="463550"/>
        </p:xfrm>
        <a:graphic>
          <a:graphicData uri="http://schemas.openxmlformats.org/presentationml/2006/ole">
            <mc:AlternateContent xmlns:mc="http://schemas.openxmlformats.org/markup-compatibility/2006">
              <mc:Choice xmlns:v="urn:schemas-microsoft-com:vml" Requires="v">
                <p:oleObj spid="_x0000_s61555" name="Equation" r:id="rId8" imgW="1167893" imgH="203112" progId="Equation.3">
                  <p:embed/>
                </p:oleObj>
              </mc:Choice>
              <mc:Fallback>
                <p:oleObj name="Equation" r:id="rId8" imgW="1167893" imgH="203112"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5516563"/>
                        <a:ext cx="2665413" cy="463550"/>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idx="1"/>
          </p:nvPr>
        </p:nvSpPr>
        <p:spPr/>
        <p:txBody>
          <a:bodyPr/>
          <a:lstStyle/>
          <a:p>
            <a:pPr lvl="1" eaLnBrk="1" hangingPunct="1">
              <a:buFontTx/>
              <a:buNone/>
            </a:pPr>
            <a:r>
              <a:rPr lang="nl-BE" sz="1800" i="1" dirty="0" smtClean="0"/>
              <a:t>Zelfde oefening, maar nu het </a:t>
            </a:r>
            <a:r>
              <a:rPr lang="nl-BE" sz="1800" i="1" u="sng" dirty="0" smtClean="0"/>
              <a:t>99% betrouwbaarheidsinterval</a:t>
            </a:r>
            <a:r>
              <a:rPr lang="nl-BE" sz="1800" i="1" dirty="0" smtClean="0"/>
              <a:t>.</a:t>
            </a:r>
          </a:p>
          <a:p>
            <a:pPr lvl="1" eaLnBrk="1" hangingPunct="1">
              <a:buFontTx/>
              <a:buNone/>
            </a:pPr>
            <a:r>
              <a:rPr lang="nl-BE" sz="1800" i="1" dirty="0" smtClean="0"/>
              <a:t>Van een steekproef (N = 121) is het gemiddelde = 101 en de standaarddeviatie = 14. </a:t>
            </a:r>
          </a:p>
          <a:p>
            <a:pPr lvl="1" eaLnBrk="1" hangingPunct="1">
              <a:buFontTx/>
              <a:buNone/>
            </a:pPr>
            <a:r>
              <a:rPr lang="nl-BE" sz="1800" i="1" dirty="0" smtClean="0"/>
              <a:t>        </a:t>
            </a:r>
          </a:p>
          <a:p>
            <a:pPr lvl="1" eaLnBrk="1" hangingPunct="1">
              <a:buFontTx/>
              <a:buNone/>
            </a:pPr>
            <a:r>
              <a:rPr lang="nl-BE" sz="1800" i="1" dirty="0" smtClean="0"/>
              <a:t>Uit kenmerken van standaardnormale verdeling weten we dat 99% van de z scores ligt tussen -2.58 en +2.58 </a:t>
            </a:r>
          </a:p>
        </p:txBody>
      </p:sp>
      <p:sp>
        <p:nvSpPr>
          <p:cNvPr id="8198" name="Rectangle 2"/>
          <p:cNvSpPr>
            <a:spLocks noGrp="1" noChangeArrowheads="1"/>
          </p:cNvSpPr>
          <p:nvPr>
            <p:ph type="title"/>
          </p:nvPr>
        </p:nvSpPr>
        <p:spPr/>
        <p:txBody>
          <a:bodyPr/>
          <a:lstStyle/>
          <a:p>
            <a:pPr eaLnBrk="1" hangingPunct="1"/>
            <a:r>
              <a:rPr lang="nl-BE" smtClean="0"/>
              <a:t>Betrouwbaarheidsintervallen</a:t>
            </a:r>
            <a:endParaRPr lang="en-US" smtClean="0"/>
          </a:p>
        </p:txBody>
      </p:sp>
      <p:sp>
        <p:nvSpPr>
          <p:cNvPr id="8199" name="Slide Number Placeholder 4"/>
          <p:cNvSpPr>
            <a:spLocks noGrp="1"/>
          </p:cNvSpPr>
          <p:nvPr>
            <p:ph type="sldNum" sz="quarter" idx="11"/>
          </p:nvPr>
        </p:nvSpPr>
        <p:spPr bwMode="auto">
          <a:ln>
            <a:miter lim="800000"/>
            <a:headEnd/>
            <a:tailEnd/>
          </a:ln>
        </p:spPr>
        <p:txBody>
          <a:bodyPr/>
          <a:lstStyle/>
          <a:p>
            <a:fld id="{CB87D9CA-CF2E-4367-BC3E-40A9F5EF38FC}" type="slidenum">
              <a:rPr lang="en-US"/>
              <a:pPr/>
              <a:t>9</a:t>
            </a:fld>
            <a:endParaRPr lang="en-US"/>
          </a:p>
        </p:txBody>
      </p:sp>
      <p:pic>
        <p:nvPicPr>
          <p:cNvPr id="8201" name="Picture 4" descr="ex"/>
          <p:cNvPicPr>
            <a:picLocks noChangeAspect="1" noChangeArrowheads="1"/>
          </p:cNvPicPr>
          <p:nvPr/>
        </p:nvPicPr>
        <p:blipFill>
          <a:blip r:embed="rId3" cstate="print"/>
          <a:srcRect/>
          <a:stretch>
            <a:fillRect/>
          </a:stretch>
        </p:blipFill>
        <p:spPr bwMode="auto">
          <a:xfrm>
            <a:off x="0" y="1196975"/>
            <a:ext cx="755650" cy="755650"/>
          </a:xfrm>
          <a:prstGeom prst="rect">
            <a:avLst/>
          </a:prstGeom>
          <a:noFill/>
          <a:ln w="9525">
            <a:noFill/>
            <a:miter lim="800000"/>
            <a:headEnd/>
            <a:tailEnd/>
          </a:ln>
        </p:spPr>
      </p:pic>
      <p:graphicFrame>
        <p:nvGraphicFramePr>
          <p:cNvPr id="8194" name="Object 8"/>
          <p:cNvGraphicFramePr>
            <a:graphicFrameLocks noChangeAspect="1"/>
          </p:cNvGraphicFramePr>
          <p:nvPr/>
        </p:nvGraphicFramePr>
        <p:xfrm>
          <a:off x="1947863" y="3492500"/>
          <a:ext cx="4564062" cy="914400"/>
        </p:xfrm>
        <a:graphic>
          <a:graphicData uri="http://schemas.openxmlformats.org/presentationml/2006/ole">
            <mc:AlternateContent xmlns:mc="http://schemas.openxmlformats.org/markup-compatibility/2006">
              <mc:Choice xmlns:v="urn:schemas-microsoft-com:vml" Requires="v">
                <p:oleObj spid="_x0000_s62577" name="Equation" r:id="rId4" imgW="2070000" imgH="419040" progId="Equation.3">
                  <p:embed/>
                </p:oleObj>
              </mc:Choice>
              <mc:Fallback>
                <p:oleObj name="Equation" r:id="rId4" imgW="2070000" imgH="41904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863" y="3492500"/>
                        <a:ext cx="4564062" cy="914400"/>
                      </a:xfrm>
                      <a:prstGeom prst="rect">
                        <a:avLst/>
                      </a:prstGeom>
                      <a:solidFill>
                        <a:srgbClr val="B1CBE5"/>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9"/>
          <p:cNvGraphicFramePr>
            <a:graphicFrameLocks noChangeAspect="1"/>
          </p:cNvGraphicFramePr>
          <p:nvPr/>
        </p:nvGraphicFramePr>
        <p:xfrm>
          <a:off x="1981200" y="4538663"/>
          <a:ext cx="4535488" cy="804862"/>
        </p:xfrm>
        <a:graphic>
          <a:graphicData uri="http://schemas.openxmlformats.org/presentationml/2006/ole">
            <mc:AlternateContent xmlns:mc="http://schemas.openxmlformats.org/markup-compatibility/2006">
              <mc:Choice xmlns:v="urn:schemas-microsoft-com:vml" Requires="v">
                <p:oleObj spid="_x0000_s62578" name="Equation" r:id="rId6" imgW="2362200" imgH="419100" progId="Equation.3">
                  <p:embed/>
                </p:oleObj>
              </mc:Choice>
              <mc:Fallback>
                <p:oleObj name="Equation" r:id="rId6" imgW="2362200" imgH="4191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538663"/>
                        <a:ext cx="4535488" cy="804862"/>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10"/>
          <p:cNvGraphicFramePr>
            <a:graphicFrameLocks noChangeAspect="1"/>
          </p:cNvGraphicFramePr>
          <p:nvPr/>
        </p:nvGraphicFramePr>
        <p:xfrm>
          <a:off x="2973388" y="5502275"/>
          <a:ext cx="2606675" cy="447675"/>
        </p:xfrm>
        <a:graphic>
          <a:graphicData uri="http://schemas.openxmlformats.org/presentationml/2006/ole">
            <mc:AlternateContent xmlns:mc="http://schemas.openxmlformats.org/markup-compatibility/2006">
              <mc:Choice xmlns:v="urn:schemas-microsoft-com:vml" Requires="v">
                <p:oleObj spid="_x0000_s62579" name="Equation" r:id="rId8" imgW="1180588" imgH="203112" progId="Equation.3">
                  <p:embed/>
                </p:oleObj>
              </mc:Choice>
              <mc:Fallback>
                <p:oleObj name="Equation" r:id="rId8" imgW="1180588" imgH="203112"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3388" y="5502275"/>
                        <a:ext cx="2606675" cy="447675"/>
                      </a:xfrm>
                      <a:prstGeom prst="rect">
                        <a:avLst/>
                      </a:prstGeom>
                      <a:solidFill>
                        <a:srgbClr val="B1CB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be6ed601-4615-44a4-b7dc-981cb34b9669"/>
</p:tagLst>
</file>

<file path=ppt/theme/theme1.xml><?xml version="1.0" encoding="utf-8"?>
<a:theme xmlns:a="http://schemas.openxmlformats.org/drawingml/2006/main" name="Lessius2012b">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Lessius2012b</Template>
  <TotalTime>10873</TotalTime>
  <Words>3361</Words>
  <Application>Microsoft Office PowerPoint</Application>
  <PresentationFormat>On-screen Show (4:3)</PresentationFormat>
  <Paragraphs>675</Paragraphs>
  <Slides>58</Slides>
  <Notes>19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1" baseType="lpstr">
      <vt:lpstr>Arial</vt:lpstr>
      <vt:lpstr>Arial Narrow</vt:lpstr>
      <vt:lpstr>Calibri</vt:lpstr>
      <vt:lpstr>Euclid Math Two</vt:lpstr>
      <vt:lpstr>Euclid Symbol</vt:lpstr>
      <vt:lpstr>Symbol</vt:lpstr>
      <vt:lpstr>Tahoma</vt:lpstr>
      <vt:lpstr>Times New Roman</vt:lpstr>
      <vt:lpstr>Trebuchet MS</vt:lpstr>
      <vt:lpstr>Verdana</vt:lpstr>
      <vt:lpstr>Wingdings</vt:lpstr>
      <vt:lpstr>Lessius2012b</vt:lpstr>
      <vt:lpstr>Equation</vt:lpstr>
      <vt:lpstr>Statistiek II</vt:lpstr>
      <vt:lpstr>Previously on Statistiek II</vt:lpstr>
      <vt:lpstr>Vandaag</vt:lpstr>
      <vt:lpstr>Betrouwbaarheidsintervallen</vt:lpstr>
      <vt:lpstr>Betrouwbaarheidsintervallen</vt:lpstr>
      <vt:lpstr>Betrouwbaarheidsintervallen</vt:lpstr>
      <vt:lpstr>Betrouwbaarheidsintervallen</vt:lpstr>
      <vt:lpstr>Betrouwbaarheidsintervallen</vt:lpstr>
      <vt:lpstr>Betrouwbaarheidsintervallen</vt:lpstr>
      <vt:lpstr>Betrouwbaarheidsintervallen</vt:lpstr>
      <vt:lpstr>Betrouwbaarheidsintervallen</vt:lpstr>
      <vt:lpstr>Betrouwbaarheidsintervallen</vt:lpstr>
      <vt:lpstr>Betrouwbaarheidsintervallen</vt:lpstr>
      <vt:lpstr>hypothesetoetsing</vt:lpstr>
      <vt:lpstr>hypothesetoetsing</vt:lpstr>
      <vt:lpstr>hypothesetoetsing</vt:lpstr>
      <vt:lpstr>Nulhypothese</vt:lpstr>
      <vt:lpstr>Nulhypothese</vt:lpstr>
      <vt:lpstr>Hypothesetoetsing</vt:lpstr>
      <vt:lpstr>hypothesetoetsing</vt:lpstr>
      <vt:lpstr>Hypothesetoetsing</vt:lpstr>
      <vt:lpstr>Hypothesetoetsing</vt:lpstr>
      <vt:lpstr>Hypothesetoetsing</vt:lpstr>
      <vt:lpstr>Hypothesetoetsing</vt:lpstr>
      <vt:lpstr>Huiswerk</vt:lpstr>
      <vt:lpstr>Samengevat</vt:lpstr>
      <vt:lpstr>Previously on Statistiek II</vt:lpstr>
      <vt:lpstr>Vervolg</vt:lpstr>
      <vt:lpstr>Hypothesetoetsing</vt:lpstr>
      <vt:lpstr>Hypothesetoetsing</vt:lpstr>
      <vt:lpstr>Hypothesetoetsing</vt:lpstr>
      <vt:lpstr>Hypothesetoetsing</vt:lpstr>
      <vt:lpstr>Hypothesetoetsing</vt:lpstr>
      <vt:lpstr>Hypothesetoetsing</vt:lpstr>
      <vt:lpstr>Eén- of tweezijdig?</vt:lpstr>
      <vt:lpstr>Eén- of tweezijdig?</vt:lpstr>
      <vt:lpstr>Eén- of tweezijdig?</vt:lpstr>
      <vt:lpstr>Eén- of tweezijdig?</vt:lpstr>
      <vt:lpstr>Eén- of tweezijdig?</vt:lpstr>
      <vt:lpstr>Kritieke waarden</vt:lpstr>
      <vt:lpstr>Kritieke waarden</vt:lpstr>
      <vt:lpstr>Kritieke waarden</vt:lpstr>
      <vt:lpstr>Kritieke waarden</vt:lpstr>
      <vt:lpstr>Kritieke waarden</vt:lpstr>
      <vt:lpstr>Kritieke waarden</vt:lpstr>
      <vt:lpstr>Kritieke waarden</vt:lpstr>
      <vt:lpstr>Onzekerheden</vt:lpstr>
      <vt:lpstr>Onzekerheden</vt:lpstr>
      <vt:lpstr>Onzekerheden</vt:lpstr>
      <vt:lpstr>Relatie hypothesetoetsing &gt; BI</vt:lpstr>
      <vt:lpstr>Relatie hypothesetoetsing &gt; BI</vt:lpstr>
      <vt:lpstr>Relatie hypothesetoetsing &gt; BI</vt:lpstr>
      <vt:lpstr>Effectgrootte</vt:lpstr>
      <vt:lpstr>Effectgrootte</vt:lpstr>
      <vt:lpstr>Parametrisch vs. non-parametrisch</vt:lpstr>
      <vt:lpstr>Huiswerk</vt:lpstr>
      <vt:lpstr>Huiswerk</vt:lpstr>
      <vt:lpstr>Samenvatting</vt:lpstr>
    </vt:vector>
  </TitlesOfParts>
  <Company>Lessius Hogeschool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Vanhoomissen</dc:creator>
  <cp:lastModifiedBy>Tim</cp:lastModifiedBy>
  <cp:revision>277</cp:revision>
  <dcterms:created xsi:type="dcterms:W3CDTF">2007-11-28T11:09:48Z</dcterms:created>
  <dcterms:modified xsi:type="dcterms:W3CDTF">2016-03-15T09:46:37Z</dcterms:modified>
</cp:coreProperties>
</file>