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7" r:id="rId1"/>
    <p:sldMasterId id="2147483926" r:id="rId2"/>
  </p:sldMasterIdLst>
  <p:notesMasterIdLst>
    <p:notesMasterId r:id="rId53"/>
  </p:notesMasterIdLst>
  <p:sldIdLst>
    <p:sldId id="256" r:id="rId3"/>
    <p:sldId id="493" r:id="rId4"/>
    <p:sldId id="397" r:id="rId5"/>
    <p:sldId id="460" r:id="rId6"/>
    <p:sldId id="461" r:id="rId7"/>
    <p:sldId id="452" r:id="rId8"/>
    <p:sldId id="494" r:id="rId9"/>
    <p:sldId id="462" r:id="rId10"/>
    <p:sldId id="465" r:id="rId11"/>
    <p:sldId id="492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473" r:id="rId20"/>
    <p:sldId id="474" r:id="rId21"/>
    <p:sldId id="482" r:id="rId22"/>
    <p:sldId id="487" r:id="rId23"/>
    <p:sldId id="522" r:id="rId24"/>
    <p:sldId id="498" r:id="rId25"/>
    <p:sldId id="499" r:id="rId26"/>
    <p:sldId id="500" r:id="rId27"/>
    <p:sldId id="501" r:id="rId28"/>
    <p:sldId id="502" r:id="rId29"/>
    <p:sldId id="503" r:id="rId30"/>
    <p:sldId id="504" r:id="rId31"/>
    <p:sldId id="505" r:id="rId32"/>
    <p:sldId id="506" r:id="rId33"/>
    <p:sldId id="507" r:id="rId34"/>
    <p:sldId id="508" r:id="rId35"/>
    <p:sldId id="509" r:id="rId36"/>
    <p:sldId id="510" r:id="rId37"/>
    <p:sldId id="511" r:id="rId38"/>
    <p:sldId id="512" r:id="rId39"/>
    <p:sldId id="513" r:id="rId40"/>
    <p:sldId id="514" r:id="rId41"/>
    <p:sldId id="515" r:id="rId42"/>
    <p:sldId id="516" r:id="rId43"/>
    <p:sldId id="517" r:id="rId44"/>
    <p:sldId id="521" r:id="rId45"/>
    <p:sldId id="484" r:id="rId46"/>
    <p:sldId id="485" r:id="rId47"/>
    <p:sldId id="486" r:id="rId48"/>
    <p:sldId id="488" r:id="rId49"/>
    <p:sldId id="523" r:id="rId50"/>
    <p:sldId id="496" r:id="rId51"/>
    <p:sldId id="490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66"/>
    <a:srgbClr val="3366FF"/>
    <a:srgbClr val="666699"/>
    <a:srgbClr val="6699FF"/>
    <a:srgbClr val="FF0000"/>
    <a:srgbClr val="4D4D4D"/>
    <a:srgbClr val="B5C6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46" autoAdjust="0"/>
  </p:normalViewPr>
  <p:slideViewPr>
    <p:cSldViewPr>
      <p:cViewPr>
        <p:scale>
          <a:sx n="90" d="100"/>
          <a:sy n="90" d="100"/>
        </p:scale>
        <p:origin x="-152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im.vanhoomissen\My%20Documents\Dropbox\_StatistiekII\Hoorcolleges\Vbn_les\vbTwoWayANOVA_SES&amp;geslach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im.vanhoomissen\My%20Documents\Dropbox\_StatistiekII\Hoorcolleges\Vbn_les\vbTwoWayANOVA_SES&amp;geslach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im.vanhoomissen\My%20Documents\Dropbox\_StatistiekII\Hoorcolleges\Vbn_les\vbTwoWayANOVA_SES&amp;geslach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Sheet1!$C$3:$E$3</c:f>
              <c:strCache>
                <c:ptCount val="3"/>
                <c:pt idx="0">
                  <c:v>laag</c:v>
                </c:pt>
                <c:pt idx="1">
                  <c:v>midden</c:v>
                </c:pt>
                <c:pt idx="2">
                  <c:v>hoog</c:v>
                </c:pt>
              </c:strCache>
            </c:strRef>
          </c:cat>
          <c:val>
            <c:numRef>
              <c:f>Sheet1!$C$6:$E$6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364672"/>
        <c:axId val="80366592"/>
      </c:lineChart>
      <c:catAx>
        <c:axId val="80364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0366592"/>
        <c:crosses val="autoZero"/>
        <c:auto val="1"/>
        <c:lblAlgn val="ctr"/>
        <c:lblOffset val="100"/>
        <c:noMultiLvlLbl val="0"/>
      </c:catAx>
      <c:valAx>
        <c:axId val="80366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Toekomstbeeld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364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Sheet1!$B$4:$B$5</c:f>
              <c:strCache>
                <c:ptCount val="2"/>
                <c:pt idx="0">
                  <c:v>jongens</c:v>
                </c:pt>
                <c:pt idx="1">
                  <c:v>meisjes</c:v>
                </c:pt>
              </c:strCache>
            </c:strRef>
          </c:cat>
          <c:val>
            <c:numRef>
              <c:f>Sheet1!$F$4:$F$5</c:f>
              <c:numCache>
                <c:formatCode>General</c:formatCode>
                <c:ptCount val="2"/>
                <c:pt idx="0">
                  <c:v>5.13</c:v>
                </c:pt>
                <c:pt idx="1">
                  <c:v>4.87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405248"/>
        <c:axId val="80407168"/>
      </c:lineChart>
      <c:catAx>
        <c:axId val="80405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geslacht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0407168"/>
        <c:crosses val="autoZero"/>
        <c:auto val="1"/>
        <c:lblAlgn val="ctr"/>
        <c:lblOffset val="100"/>
        <c:noMultiLvlLbl val="0"/>
      </c:catAx>
      <c:valAx>
        <c:axId val="8040716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Toekomstbeeld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405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jongens</c:v>
                </c:pt>
              </c:strCache>
            </c:strRef>
          </c:tx>
          <c:cat>
            <c:strRef>
              <c:f>Sheet1!$C$3:$E$3</c:f>
              <c:strCache>
                <c:ptCount val="3"/>
                <c:pt idx="0">
                  <c:v>laag</c:v>
                </c:pt>
                <c:pt idx="1">
                  <c:v>midden</c:v>
                </c:pt>
                <c:pt idx="2">
                  <c:v>hoog</c:v>
                </c:pt>
              </c:strCache>
            </c:strRef>
          </c:cat>
          <c:val>
            <c:numRef>
              <c:f>Sheet1!$C$4:$E$4</c:f>
              <c:numCache>
                <c:formatCode>General</c:formatCode>
                <c:ptCount val="3"/>
                <c:pt idx="0">
                  <c:v>5.6</c:v>
                </c:pt>
                <c:pt idx="1">
                  <c:v>5.6</c:v>
                </c:pt>
                <c:pt idx="2">
                  <c:v>4.2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meisjes</c:v>
                </c:pt>
              </c:strCache>
            </c:strRef>
          </c:tx>
          <c:cat>
            <c:strRef>
              <c:f>Sheet1!$C$3:$E$3</c:f>
              <c:strCache>
                <c:ptCount val="3"/>
                <c:pt idx="0">
                  <c:v>laag</c:v>
                </c:pt>
                <c:pt idx="1">
                  <c:v>midden</c:v>
                </c:pt>
                <c:pt idx="2">
                  <c:v>hoog</c:v>
                </c:pt>
              </c:strCache>
            </c:strRef>
          </c:cat>
          <c:val>
            <c:numRef>
              <c:f>Sheet1!$C$5:$E$5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94048"/>
        <c:axId val="80595968"/>
      </c:lineChart>
      <c:catAx>
        <c:axId val="80594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0595968"/>
        <c:crosses val="autoZero"/>
        <c:auto val="1"/>
        <c:lblAlgn val="ctr"/>
        <c:lblOffset val="100"/>
        <c:noMultiLvlLbl val="0"/>
      </c:catAx>
      <c:valAx>
        <c:axId val="80595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Toekomstbeeld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594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nl-BE" sz="1200" dirty="0" smtClean="0"/>
              <a:t>hoofdeffect</a:t>
            </a:r>
            <a:r>
              <a:rPr lang="nl-BE" sz="1200" baseline="0" dirty="0" smtClean="0"/>
              <a:t> SES</a:t>
            </a:r>
          </a:p>
        </c:rich>
      </c:tx>
      <c:layout/>
      <c:overlay val="0"/>
      <c:spPr>
        <a:solidFill>
          <a:srgbClr val="92D050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Sheet1!$C$3:$E$3</c:f>
              <c:strCache>
                <c:ptCount val="3"/>
                <c:pt idx="0">
                  <c:v>laag</c:v>
                </c:pt>
                <c:pt idx="1">
                  <c:v>midden</c:v>
                </c:pt>
                <c:pt idx="2">
                  <c:v>hoog</c:v>
                </c:pt>
              </c:strCache>
            </c:strRef>
          </c:cat>
          <c:val>
            <c:numRef>
              <c:f>Sheet1!$C$6:$E$6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18624"/>
        <c:axId val="80620544"/>
      </c:lineChart>
      <c:catAx>
        <c:axId val="80618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0620544"/>
        <c:crosses val="autoZero"/>
        <c:auto val="1"/>
        <c:lblAlgn val="ctr"/>
        <c:lblOffset val="100"/>
        <c:noMultiLvlLbl val="0"/>
      </c:catAx>
      <c:valAx>
        <c:axId val="80620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Toekomstbeeld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618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nl-BE" sz="1200" dirty="0" smtClean="0"/>
              <a:t>geen hoofdeffect</a:t>
            </a:r>
            <a:r>
              <a:rPr lang="nl-BE" sz="1200" baseline="0" dirty="0" smtClean="0"/>
              <a:t> geslacht</a:t>
            </a:r>
            <a:endParaRPr lang="nl-BE" sz="1200" dirty="0"/>
          </a:p>
        </c:rich>
      </c:tx>
      <c:layout/>
      <c:overlay val="0"/>
      <c:spPr>
        <a:solidFill>
          <a:srgbClr val="FFC000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Sheet1!$B$4:$B$5</c:f>
              <c:strCache>
                <c:ptCount val="2"/>
                <c:pt idx="0">
                  <c:v>jongens</c:v>
                </c:pt>
                <c:pt idx="1">
                  <c:v>meisjes</c:v>
                </c:pt>
              </c:strCache>
            </c:strRef>
          </c:cat>
          <c:val>
            <c:numRef>
              <c:f>Sheet1!$F$4:$F$5</c:f>
              <c:numCache>
                <c:formatCode>General</c:formatCode>
                <c:ptCount val="2"/>
                <c:pt idx="0">
                  <c:v>5.13</c:v>
                </c:pt>
                <c:pt idx="1">
                  <c:v>4.87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45120"/>
        <c:axId val="80680064"/>
      </c:lineChart>
      <c:catAx>
        <c:axId val="80645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geslacht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0680064"/>
        <c:crosses val="autoZero"/>
        <c:auto val="1"/>
        <c:lblAlgn val="ctr"/>
        <c:lblOffset val="100"/>
        <c:noMultiLvlLbl val="0"/>
      </c:catAx>
      <c:valAx>
        <c:axId val="8068006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Toekomstbeeld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645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nl-BE" sz="1200" dirty="0" smtClean="0"/>
              <a:t>interactie</a:t>
            </a:r>
            <a:r>
              <a:rPr lang="nl-BE" sz="1200" baseline="0" dirty="0" smtClean="0"/>
              <a:t> effect</a:t>
            </a:r>
            <a:endParaRPr lang="nl-BE" sz="1200" dirty="0"/>
          </a:p>
        </c:rich>
      </c:tx>
      <c:layout/>
      <c:overlay val="0"/>
      <c:spPr>
        <a:solidFill>
          <a:srgbClr val="0099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jongens</c:v>
                </c:pt>
              </c:strCache>
            </c:strRef>
          </c:tx>
          <c:cat>
            <c:strRef>
              <c:f>Sheet1!$C$3:$E$3</c:f>
              <c:strCache>
                <c:ptCount val="3"/>
                <c:pt idx="0">
                  <c:v>laag</c:v>
                </c:pt>
                <c:pt idx="1">
                  <c:v>midden</c:v>
                </c:pt>
                <c:pt idx="2">
                  <c:v>hoog</c:v>
                </c:pt>
              </c:strCache>
            </c:strRef>
          </c:cat>
          <c:val>
            <c:numRef>
              <c:f>Sheet1!$C$4:$E$4</c:f>
              <c:numCache>
                <c:formatCode>General</c:formatCode>
                <c:ptCount val="3"/>
                <c:pt idx="0">
                  <c:v>5.6</c:v>
                </c:pt>
                <c:pt idx="1">
                  <c:v>5.6</c:v>
                </c:pt>
                <c:pt idx="2">
                  <c:v>4.2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meisjes</c:v>
                </c:pt>
              </c:strCache>
            </c:strRef>
          </c:tx>
          <c:cat>
            <c:strRef>
              <c:f>Sheet1!$C$3:$E$3</c:f>
              <c:strCache>
                <c:ptCount val="3"/>
                <c:pt idx="0">
                  <c:v>laag</c:v>
                </c:pt>
                <c:pt idx="1">
                  <c:v>midden</c:v>
                </c:pt>
                <c:pt idx="2">
                  <c:v>hoog</c:v>
                </c:pt>
              </c:strCache>
            </c:strRef>
          </c:cat>
          <c:val>
            <c:numRef>
              <c:f>Sheet1!$C$5:$E$5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01312"/>
        <c:axId val="80707584"/>
      </c:lineChart>
      <c:catAx>
        <c:axId val="80701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0707584"/>
        <c:crosses val="autoZero"/>
        <c:auto val="1"/>
        <c:lblAlgn val="ctr"/>
        <c:lblOffset val="100"/>
        <c:noMultiLvlLbl val="0"/>
      </c:catAx>
      <c:valAx>
        <c:axId val="80707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Toekomstbeeld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701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08F24A-454B-4B9C-BCA4-7D4D770A8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8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| Basic">
    <p:bg bwMode="gray">
      <p:bgPr>
        <a:solidFill>
          <a:srgbClr val="00A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rgbClr val="00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958000"/>
            <a:ext cx="9144000" cy="9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7192"/>
            <a:ext cx="9144000" cy="1800000"/>
          </a:xfrm>
          <a:noFill/>
        </p:spPr>
        <p:txBody>
          <a:bodyPr wrap="square" lIns="720000" tIns="180000" rIns="720000" bIns="540000">
            <a:noAutofit/>
          </a:bodyPr>
          <a:lstStyle>
            <a:lvl1pPr marL="0" indent="0" algn="ctr">
              <a:buNone/>
              <a:defRPr sz="32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154" name="Title 153"/>
          <p:cNvSpPr>
            <a:spLocks noGrp="1"/>
          </p:cNvSpPr>
          <p:nvPr>
            <p:ph type="title"/>
          </p:nvPr>
        </p:nvSpPr>
        <p:spPr>
          <a:xfrm>
            <a:off x="0" y="1556992"/>
            <a:ext cx="9144000" cy="1800000"/>
          </a:xfrm>
          <a:noFill/>
        </p:spPr>
        <p:txBody>
          <a:bodyPr lIns="720000" tIns="540000" rIns="720000" bIns="180000" anchor="b" anchorCtr="0">
            <a:noAutofit/>
          </a:bodyPr>
          <a:lstStyle>
            <a:lvl1pPr algn="ctr">
              <a:lnSpc>
                <a:spcPct val="90000"/>
              </a:lnSpc>
              <a:defRPr sz="38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solidFill>
            <a:srgbClr val="EC4B2F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FontTx/>
              <a:buNone/>
              <a:defRPr/>
            </a:pPr>
            <a:r>
              <a:rPr lang="en-US" dirty="0" err="1" smtClean="0"/>
              <a:t>Hoofdstuk</a:t>
            </a:r>
            <a:r>
              <a:rPr lang="en-US" dirty="0" smtClean="0"/>
              <a:t> 7: </a:t>
            </a:r>
            <a:r>
              <a:rPr lang="en-US" dirty="0" err="1" smtClean="0"/>
              <a:t>Variantieanalyse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solidFill>
            <a:srgbClr val="00A0AE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ED8624-DDFA-425F-AB9C-5614F46779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" name="Picture 17" descr="associat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93368"/>
            <a:ext cx="457071" cy="648000"/>
          </a:xfrm>
          <a:prstGeom prst="rect">
            <a:avLst/>
          </a:prstGeom>
        </p:spPr>
      </p:pic>
      <p:pic>
        <p:nvPicPr>
          <p:cNvPr id="10" name="Picture 9" descr="TM_logo_vignet_pp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0" y="360000"/>
            <a:ext cx="2157984" cy="1155192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55576" y="6570000"/>
            <a:ext cx="990706" cy="200055"/>
          </a:xfrm>
          <a:solidFill>
            <a:schemeClr val="tx1"/>
          </a:solidFill>
        </p:spPr>
        <p:txBody>
          <a:bodyPr/>
          <a:lstStyle>
            <a:lvl1pPr>
              <a:defRPr sz="1300">
                <a:solidFill>
                  <a:srgbClr val="00A0AE"/>
                </a:solidFill>
              </a:defRPr>
            </a:lvl1pPr>
          </a:lstStyle>
          <a:p>
            <a:pPr algn="l"/>
            <a:endParaRPr lang="nl-BE" dirty="0"/>
          </a:p>
        </p:txBody>
      </p:sp>
      <p:pic>
        <p:nvPicPr>
          <p:cNvPr id="15" name="Picture 14" descr="ppt_fusieboodschap_wit_n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5724000"/>
            <a:ext cx="4742688" cy="13716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97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2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17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17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44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3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8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36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0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797280"/>
          </a:xfrm>
        </p:spPr>
        <p:txBody>
          <a:bodyPr bIns="144000"/>
          <a:lstStyle>
            <a:lvl1pPr marL="323850" indent="-323850">
              <a:spcBef>
                <a:spcPts val="400"/>
              </a:spcBef>
              <a:spcAft>
                <a:spcPts val="400"/>
              </a:spcAft>
              <a:buClrTx/>
              <a:defRPr/>
            </a:lvl1pPr>
            <a:lvl2pPr marL="723900" indent="-368300">
              <a:spcBef>
                <a:spcPts val="400"/>
              </a:spcBef>
              <a:spcAft>
                <a:spcPts val="400"/>
              </a:spcAft>
              <a:buClrTx/>
              <a:defRPr sz="2500"/>
            </a:lvl2pPr>
            <a:lvl3pPr marL="982663" indent="-258763">
              <a:spcBef>
                <a:spcPts val="400"/>
              </a:spcBef>
              <a:spcAft>
                <a:spcPts val="400"/>
              </a:spcAft>
              <a:buClrTx/>
              <a:defRPr sz="2300"/>
            </a:lvl3pPr>
            <a:lvl4pPr marL="1255713" indent="-273050">
              <a:spcBef>
                <a:spcPts val="400"/>
              </a:spcBef>
              <a:spcAft>
                <a:spcPts val="400"/>
              </a:spcAft>
              <a:buClrTx/>
              <a:defRPr sz="2000"/>
            </a:lvl4pPr>
            <a:lvl5pPr marL="1609725" indent="-258763">
              <a:spcBef>
                <a:spcPts val="60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00A0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fld id="{B3E6EC0F-852C-472D-9F4A-712141FDFC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err="1" smtClean="0"/>
              <a:t>Hoofdstuk</a:t>
            </a:r>
            <a:r>
              <a:rPr lang="en-US" dirty="0" smtClean="0"/>
              <a:t> 7: </a:t>
            </a:r>
            <a:r>
              <a:rPr lang="en-US" dirty="0" err="1" smtClean="0"/>
              <a:t>Variantieanalyse</a:t>
            </a:r>
            <a:endParaRPr lang="en-US" dirty="0"/>
          </a:p>
        </p:txBody>
      </p:sp>
      <p:pic>
        <p:nvPicPr>
          <p:cNvPr id="12" name="Picture 11" descr="tm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algn="l"/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734000"/>
          </a:xfrm>
        </p:spPr>
        <p:txBody>
          <a:bodyPr bIns="144000" numCol="2" spcCol="360000" anchor="ctr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/>
          <a:p>
            <a:r>
              <a:rPr lang="en-US" smtClean="0"/>
              <a:t>Click to edit Master title style</a:t>
            </a:r>
            <a:endParaRPr lang="nl-BE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F11697-AE87-4C38-83DE-DFF1286501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Hoofdstuk 7: Variantieanalyse</a:t>
            </a:r>
            <a:endParaRPr lang="en-US"/>
          </a:p>
        </p:txBody>
      </p:sp>
      <p:pic>
        <p:nvPicPr>
          <p:cNvPr id="11" name="Picture 10" descr="tm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|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4428000" cy="1097992"/>
          </a:xfrm>
        </p:spPr>
        <p:txBody>
          <a:bodyPr lIns="252000" tIns="252000" rIns="0" bIns="0" anchor="t" anchorCtr="0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85992"/>
            <a:ext cx="4428000" cy="3600000"/>
          </a:xfrm>
        </p:spPr>
        <p:txBody>
          <a:bodyPr lIns="252000" tIns="0" rIns="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32" y="1152000"/>
            <a:ext cx="4428000" cy="1097992"/>
          </a:xfrm>
        </p:spPr>
        <p:txBody>
          <a:bodyPr lIns="0" tIns="252000" rIns="252000" bIns="0" anchor="t" anchorCtr="0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32" y="2285992"/>
            <a:ext cx="4428000" cy="3600000"/>
          </a:xfrm>
        </p:spPr>
        <p:txBody>
          <a:bodyPr lIns="0" tIns="0" rIns="25200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8F125B-44D0-4F53-80F2-DD3966F097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Hoofdstuk 7: Variantieanalyse</a:t>
            </a:r>
            <a:endParaRPr lang="en-US"/>
          </a:p>
        </p:txBody>
      </p:sp>
      <p:pic>
        <p:nvPicPr>
          <p:cNvPr id="14" name="Picture 13" descr="tm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1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152000"/>
            <a:ext cx="5072098" cy="4734000"/>
          </a:xfrm>
        </p:spPr>
        <p:txBody>
          <a:bodyPr lIns="0" rIns="0" bIns="144000"/>
          <a:lstStyle>
            <a:lvl2pPr algn="l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50C6D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80000" y="1152000"/>
            <a:ext cx="3428992" cy="4734000"/>
          </a:xfrm>
        </p:spPr>
        <p:txBody>
          <a:bodyPr>
            <a:normAutofit/>
          </a:bodyPr>
          <a:lstStyle>
            <a:lvl1pPr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nl-B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EC259-80E8-4B2B-AE90-FFACCC1EFA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Hoofdstuk 7: Variantieanalyse</a:t>
            </a:r>
            <a:endParaRPr lang="en-US"/>
          </a:p>
        </p:txBody>
      </p:sp>
      <p:pic>
        <p:nvPicPr>
          <p:cNvPr id="12" name="Picture 11" descr="tm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Hoofdstuk 7: Variantieanalyse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7A35CB-3B04-469F-8A83-89C9E0265A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>
            <a:lvl1pPr>
              <a:buClrTx/>
              <a:defRPr>
                <a:solidFill>
                  <a:srgbClr val="000000"/>
                </a:solidFill>
              </a:defRPr>
            </a:lvl1pPr>
            <a:lvl2pPr>
              <a:buClrTx/>
              <a:defRPr>
                <a:solidFill>
                  <a:srgbClr val="000000"/>
                </a:solidFill>
              </a:defRPr>
            </a:lvl2pPr>
            <a:lvl3pPr>
              <a:buClrTx/>
              <a:defRPr>
                <a:solidFill>
                  <a:srgbClr val="000000"/>
                </a:solidFill>
              </a:defRPr>
            </a:lvl3pPr>
            <a:lvl4pPr>
              <a:buClrTx/>
              <a:defRPr>
                <a:solidFill>
                  <a:srgbClr val="000000"/>
                </a:solidFill>
              </a:defRPr>
            </a:lvl4pPr>
            <a:lvl5pPr>
              <a:buClrTx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1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Hoofdstuk 7: Variantieanalyse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2C8B1-96EF-4F25-87E9-0B265DC5E9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BE"/>
          </a:p>
        </p:txBody>
      </p:sp>
      <p:pic>
        <p:nvPicPr>
          <p:cNvPr id="9" name="Picture 8" descr="tm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Hoofdstuk 7: Variantieanalyse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332AE-547E-4D5E-9B99-D886344EE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7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58024"/>
            <a:ext cx="9144000" cy="900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084000"/>
            <a:ext cx="4032424" cy="432000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0" rIns="144000" bIns="0" anchor="ctr" anchorCtr="0">
            <a:noAutofit/>
          </a:bodyPr>
          <a:lstStyle>
            <a:lvl1pPr algn="l">
              <a:lnSpc>
                <a:spcPct val="90000"/>
              </a:lnSpc>
              <a:defRPr sz="1500">
                <a:solidFill>
                  <a:srgbClr val="00A0AE"/>
                </a:solidFill>
                <a:latin typeface="Trebuchet MS" pitchFamily="34" charset="0"/>
              </a:defRPr>
            </a:lvl1pPr>
          </a:lstStyle>
          <a:p>
            <a:pPr>
              <a:buFontTx/>
              <a:buNone/>
              <a:defRPr/>
            </a:pPr>
            <a:r>
              <a:rPr lang="en-US" dirty="0" err="1" smtClean="0"/>
              <a:t>Hoofdstuk</a:t>
            </a:r>
            <a:r>
              <a:rPr lang="en-US" dirty="0" smtClean="0"/>
              <a:t> 7: </a:t>
            </a:r>
            <a:r>
              <a:rPr lang="en-US" dirty="0" err="1" smtClean="0"/>
              <a:t>Variantieanalyse</a:t>
            </a:r>
            <a:endParaRPr lang="en-US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>
          <a:xfrm>
            <a:off x="360000" y="6084000"/>
            <a:ext cx="360000" cy="667148"/>
          </a:xfrm>
          <a:prstGeom prst="rect">
            <a:avLst/>
          </a:prstGeom>
          <a:solidFill>
            <a:srgbClr val="00A0AE"/>
          </a:solidFill>
        </p:spPr>
        <p:txBody>
          <a:bodyPr vert="horz" wrap="none" lIns="0" tIns="108000" rIns="0" bIns="0" rtlCol="0" anchor="ctr" anchorCtr="0">
            <a:noAutofit/>
          </a:bodyPr>
          <a:lstStyle>
            <a:lvl1pPr algn="ctr">
              <a:buNone/>
              <a:defRPr sz="2000" b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407332AE-547E-4D5E-9B99-D886344EEB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>
            <a:avLst/>
          </a:prstGeom>
          <a:ln w="0">
            <a:noFill/>
          </a:ln>
        </p:spPr>
        <p:txBody>
          <a:bodyPr vert="horz" lIns="360000" tIns="180000" rIns="360000" bIns="14400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9144000" cy="4797280"/>
          </a:xfrm>
          <a:prstGeom prst="rect">
            <a:avLst/>
          </a:prstGeom>
        </p:spPr>
        <p:txBody>
          <a:bodyPr vert="horz" lIns="432000" tIns="252000" rIns="43200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2"/>
          </p:nvPr>
        </p:nvSpPr>
        <p:spPr>
          <a:xfrm>
            <a:off x="1637163" y="6570000"/>
            <a:ext cx="109119" cy="200055"/>
          </a:xfrm>
          <a:prstGeom prst="rect">
            <a:avLst/>
          </a:prstGeom>
          <a:solidFill>
            <a:srgbClr val="EC4B2F"/>
          </a:solidFill>
        </p:spPr>
        <p:txBody>
          <a:bodyPr wrap="none" lIns="108000" tIns="0" rIns="0" bIns="0" anchor="b" anchorCtr="0">
            <a:spAutoFit/>
          </a:bodyPr>
          <a:lstStyle>
            <a:lvl1pPr algn="r">
              <a:buNone/>
              <a:defRPr sz="13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all" baseline="0">
          <a:solidFill>
            <a:srgbClr val="EC4B2F"/>
          </a:solidFill>
          <a:latin typeface="Trebuchet MS" pitchFamily="34" charset="0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SzPct val="90000"/>
        <a:buFont typeface="Verdana" pitchFamily="34" charset="0"/>
        <a:buChar char="•"/>
        <a:defRPr sz="30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1pPr>
      <a:lvl2pPr marL="723900" indent="-3683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−"/>
        <a:defRPr sz="27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2pPr>
      <a:lvl3pPr marL="982663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•"/>
        <a:defRPr sz="24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3pPr>
      <a:lvl4pPr marL="1255713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»"/>
        <a:defRPr sz="21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4pPr>
      <a:lvl5pPr marL="1609725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tx1"/>
        </a:buClr>
        <a:buFont typeface="Arial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nl-B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123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defRPr/>
            </a:pPr>
            <a:r>
              <a:rPr lang="nl-BE" sz="3500" dirty="0" smtClean="0"/>
              <a:t>Hoofdstuk 7: Variantieanalyse</a:t>
            </a:r>
          </a:p>
          <a:p>
            <a:pPr eaLnBrk="1" fontAlgn="auto" hangingPunct="1">
              <a:defRPr/>
            </a:pPr>
            <a:endParaRPr lang="nl-BE" dirty="0" smtClean="0"/>
          </a:p>
          <a:p>
            <a:pPr eaLnBrk="1" fontAlgn="auto" hangingPunct="1">
              <a:defRPr/>
            </a:pPr>
            <a:endParaRPr lang="nl-BE" dirty="0" smtClean="0"/>
          </a:p>
          <a:p>
            <a:pPr>
              <a:defRPr/>
            </a:pPr>
            <a:r>
              <a:rPr lang="nl-BE" sz="2400" i="1" cap="none" dirty="0" smtClean="0">
                <a:solidFill>
                  <a:srgbClr val="CCEEFA"/>
                </a:solidFill>
              </a:rPr>
              <a:t>hoofdstuk 7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Statistiek 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BE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0737" name="Slide Number Placeholder 4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441075F6-2D94-4C17-9EA9-8D5408617E7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 rot="5400000">
            <a:off x="3636169" y="2132806"/>
            <a:ext cx="215900" cy="503238"/>
          </a:xfrm>
          <a:prstGeom prst="leftBrace">
            <a:avLst>
              <a:gd name="adj1" fmla="val 19424"/>
              <a:gd name="adj2" fmla="val 50000"/>
            </a:avLst>
          </a:prstGeom>
          <a:noFill/>
          <a:ln w="38100">
            <a:solidFill>
              <a:schemeClr val="accent4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5400000">
            <a:off x="4210844" y="2132806"/>
            <a:ext cx="215900" cy="503238"/>
          </a:xfrm>
          <a:prstGeom prst="leftBrace">
            <a:avLst>
              <a:gd name="adj1" fmla="val 19424"/>
              <a:gd name="adj2" fmla="val 50000"/>
            </a:avLst>
          </a:prstGeom>
          <a:noFill/>
          <a:ln w="38100">
            <a:solidFill>
              <a:schemeClr val="accent4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0726" name="AutoShape 6"/>
          <p:cNvSpPr>
            <a:spLocks/>
          </p:cNvSpPr>
          <p:nvPr/>
        </p:nvSpPr>
        <p:spPr bwMode="auto">
          <a:xfrm rot="5400000">
            <a:off x="3960019" y="1521619"/>
            <a:ext cx="215900" cy="1150938"/>
          </a:xfrm>
          <a:prstGeom prst="leftBrace">
            <a:avLst>
              <a:gd name="adj1" fmla="val 44424"/>
              <a:gd name="adj2" fmla="val 50000"/>
            </a:avLst>
          </a:prstGeom>
          <a:noFill/>
          <a:ln w="38100">
            <a:solidFill>
              <a:schemeClr val="accent4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nl-BE" sz="20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292725" y="2060575"/>
            <a:ext cx="30241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nl-BE" sz="2000" dirty="0">
                <a:solidFill>
                  <a:schemeClr val="accent4"/>
                </a:solidFill>
                <a:latin typeface="Arial" charset="0"/>
                <a:cs typeface="Arial" charset="0"/>
              </a:rPr>
              <a:t>Between 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16200000" flipV="1">
            <a:off x="4536282" y="3393281"/>
            <a:ext cx="287338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0729" name="AutoShape 9"/>
          <p:cNvSpPr>
            <a:spLocks/>
          </p:cNvSpPr>
          <p:nvPr/>
        </p:nvSpPr>
        <p:spPr bwMode="auto">
          <a:xfrm rot="16200000" flipV="1">
            <a:off x="3383757" y="3320256"/>
            <a:ext cx="287338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0730" name="AutoShape 10"/>
          <p:cNvSpPr>
            <a:spLocks/>
          </p:cNvSpPr>
          <p:nvPr/>
        </p:nvSpPr>
        <p:spPr bwMode="auto">
          <a:xfrm rot="16200000" flipV="1">
            <a:off x="3960019" y="3609181"/>
            <a:ext cx="287338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2555875" y="2646363"/>
            <a:ext cx="1895475" cy="1430337"/>
            <a:chOff x="2156" y="964"/>
            <a:chExt cx="1194" cy="901"/>
          </a:xfrm>
        </p:grpSpPr>
        <p:grpSp>
          <p:nvGrpSpPr>
            <p:cNvPr id="30755" name="Group 12"/>
            <p:cNvGrpSpPr>
              <a:grpSpLocks/>
            </p:cNvGrpSpPr>
            <p:nvPr/>
          </p:nvGrpSpPr>
          <p:grpSpPr bwMode="auto">
            <a:xfrm>
              <a:off x="2156" y="964"/>
              <a:ext cx="1194" cy="845"/>
              <a:chOff x="2156" y="964"/>
              <a:chExt cx="1194" cy="845"/>
            </a:xfrm>
          </p:grpSpPr>
          <p:sp>
            <p:nvSpPr>
              <p:cNvPr id="30757" name="Freeform 13"/>
              <p:cNvSpPr>
                <a:spLocks/>
              </p:cNvSpPr>
              <p:nvPr/>
            </p:nvSpPr>
            <p:spPr bwMode="auto">
              <a:xfrm>
                <a:off x="2156" y="1201"/>
                <a:ext cx="444" cy="608"/>
              </a:xfrm>
              <a:custGeom>
                <a:avLst/>
                <a:gdLst>
                  <a:gd name="T0" fmla="*/ 48 w 444"/>
                  <a:gd name="T1" fmla="*/ 598 h 608"/>
                  <a:gd name="T2" fmla="*/ 145 w 444"/>
                  <a:gd name="T3" fmla="*/ 572 h 608"/>
                  <a:gd name="T4" fmla="*/ 167 w 444"/>
                  <a:gd name="T5" fmla="*/ 559 h 608"/>
                  <a:gd name="T6" fmla="*/ 188 w 444"/>
                  <a:gd name="T7" fmla="*/ 541 h 608"/>
                  <a:gd name="T8" fmla="*/ 197 w 444"/>
                  <a:gd name="T9" fmla="*/ 537 h 608"/>
                  <a:gd name="T10" fmla="*/ 206 w 444"/>
                  <a:gd name="T11" fmla="*/ 523 h 608"/>
                  <a:gd name="T12" fmla="*/ 215 w 444"/>
                  <a:gd name="T13" fmla="*/ 515 h 608"/>
                  <a:gd name="T14" fmla="*/ 223 w 444"/>
                  <a:gd name="T15" fmla="*/ 506 h 608"/>
                  <a:gd name="T16" fmla="*/ 232 w 444"/>
                  <a:gd name="T17" fmla="*/ 497 h 608"/>
                  <a:gd name="T18" fmla="*/ 241 w 444"/>
                  <a:gd name="T19" fmla="*/ 484 h 608"/>
                  <a:gd name="T20" fmla="*/ 259 w 444"/>
                  <a:gd name="T21" fmla="*/ 462 h 608"/>
                  <a:gd name="T22" fmla="*/ 272 w 444"/>
                  <a:gd name="T23" fmla="*/ 436 h 608"/>
                  <a:gd name="T24" fmla="*/ 276 w 444"/>
                  <a:gd name="T25" fmla="*/ 431 h 608"/>
                  <a:gd name="T26" fmla="*/ 280 w 444"/>
                  <a:gd name="T27" fmla="*/ 418 h 608"/>
                  <a:gd name="T28" fmla="*/ 294 w 444"/>
                  <a:gd name="T29" fmla="*/ 396 h 608"/>
                  <a:gd name="T30" fmla="*/ 298 w 444"/>
                  <a:gd name="T31" fmla="*/ 387 h 608"/>
                  <a:gd name="T32" fmla="*/ 302 w 444"/>
                  <a:gd name="T33" fmla="*/ 374 h 608"/>
                  <a:gd name="T34" fmla="*/ 307 w 444"/>
                  <a:gd name="T35" fmla="*/ 365 h 608"/>
                  <a:gd name="T36" fmla="*/ 315 w 444"/>
                  <a:gd name="T37" fmla="*/ 352 h 608"/>
                  <a:gd name="T38" fmla="*/ 320 w 444"/>
                  <a:gd name="T39" fmla="*/ 339 h 608"/>
                  <a:gd name="T40" fmla="*/ 325 w 444"/>
                  <a:gd name="T41" fmla="*/ 334 h 608"/>
                  <a:gd name="T42" fmla="*/ 325 w 444"/>
                  <a:gd name="T43" fmla="*/ 326 h 608"/>
                  <a:gd name="T44" fmla="*/ 329 w 444"/>
                  <a:gd name="T45" fmla="*/ 312 h 608"/>
                  <a:gd name="T46" fmla="*/ 333 w 444"/>
                  <a:gd name="T47" fmla="*/ 304 h 608"/>
                  <a:gd name="T48" fmla="*/ 338 w 444"/>
                  <a:gd name="T49" fmla="*/ 299 h 608"/>
                  <a:gd name="T50" fmla="*/ 342 w 444"/>
                  <a:gd name="T51" fmla="*/ 282 h 608"/>
                  <a:gd name="T52" fmla="*/ 346 w 444"/>
                  <a:gd name="T53" fmla="*/ 273 h 608"/>
                  <a:gd name="T54" fmla="*/ 351 w 444"/>
                  <a:gd name="T55" fmla="*/ 264 h 608"/>
                  <a:gd name="T56" fmla="*/ 355 w 444"/>
                  <a:gd name="T57" fmla="*/ 251 h 608"/>
                  <a:gd name="T58" fmla="*/ 359 w 444"/>
                  <a:gd name="T59" fmla="*/ 242 h 608"/>
                  <a:gd name="T60" fmla="*/ 364 w 444"/>
                  <a:gd name="T61" fmla="*/ 229 h 608"/>
                  <a:gd name="T62" fmla="*/ 368 w 444"/>
                  <a:gd name="T63" fmla="*/ 220 h 608"/>
                  <a:gd name="T64" fmla="*/ 368 w 444"/>
                  <a:gd name="T65" fmla="*/ 211 h 608"/>
                  <a:gd name="T66" fmla="*/ 373 w 444"/>
                  <a:gd name="T67" fmla="*/ 198 h 608"/>
                  <a:gd name="T68" fmla="*/ 377 w 444"/>
                  <a:gd name="T69" fmla="*/ 194 h 608"/>
                  <a:gd name="T70" fmla="*/ 381 w 444"/>
                  <a:gd name="T71" fmla="*/ 185 h 608"/>
                  <a:gd name="T72" fmla="*/ 386 w 444"/>
                  <a:gd name="T73" fmla="*/ 172 h 608"/>
                  <a:gd name="T74" fmla="*/ 386 w 444"/>
                  <a:gd name="T75" fmla="*/ 163 h 608"/>
                  <a:gd name="T76" fmla="*/ 390 w 444"/>
                  <a:gd name="T77" fmla="*/ 154 h 608"/>
                  <a:gd name="T78" fmla="*/ 394 w 444"/>
                  <a:gd name="T79" fmla="*/ 145 h 608"/>
                  <a:gd name="T80" fmla="*/ 394 w 444"/>
                  <a:gd name="T81" fmla="*/ 136 h 608"/>
                  <a:gd name="T82" fmla="*/ 399 w 444"/>
                  <a:gd name="T83" fmla="*/ 128 h 608"/>
                  <a:gd name="T84" fmla="*/ 404 w 444"/>
                  <a:gd name="T85" fmla="*/ 123 h 608"/>
                  <a:gd name="T86" fmla="*/ 404 w 444"/>
                  <a:gd name="T87" fmla="*/ 115 h 608"/>
                  <a:gd name="T88" fmla="*/ 408 w 444"/>
                  <a:gd name="T89" fmla="*/ 105 h 608"/>
                  <a:gd name="T90" fmla="*/ 408 w 444"/>
                  <a:gd name="T91" fmla="*/ 97 h 608"/>
                  <a:gd name="T92" fmla="*/ 412 w 444"/>
                  <a:gd name="T93" fmla="*/ 92 h 608"/>
                  <a:gd name="T94" fmla="*/ 412 w 444"/>
                  <a:gd name="T95" fmla="*/ 84 h 608"/>
                  <a:gd name="T96" fmla="*/ 417 w 444"/>
                  <a:gd name="T97" fmla="*/ 79 h 608"/>
                  <a:gd name="T98" fmla="*/ 421 w 444"/>
                  <a:gd name="T99" fmla="*/ 70 h 608"/>
                  <a:gd name="T100" fmla="*/ 425 w 444"/>
                  <a:gd name="T101" fmla="*/ 53 h 608"/>
                  <a:gd name="T102" fmla="*/ 430 w 444"/>
                  <a:gd name="T103" fmla="*/ 44 h 608"/>
                  <a:gd name="T104" fmla="*/ 434 w 444"/>
                  <a:gd name="T105" fmla="*/ 26 h 608"/>
                  <a:gd name="T106" fmla="*/ 438 w 444"/>
                  <a:gd name="T107" fmla="*/ 22 h 608"/>
                  <a:gd name="T108" fmla="*/ 438 w 444"/>
                  <a:gd name="T109" fmla="*/ 13 h 608"/>
                  <a:gd name="T110" fmla="*/ 443 w 444"/>
                  <a:gd name="T111" fmla="*/ 9 h 608"/>
                  <a:gd name="T112" fmla="*/ 443 w 444"/>
                  <a:gd name="T113" fmla="*/ 0 h 60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608"/>
                  <a:gd name="T173" fmla="*/ 444 w 444"/>
                  <a:gd name="T174" fmla="*/ 608 h 60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608">
                    <a:moveTo>
                      <a:pt x="0" y="607"/>
                    </a:moveTo>
                    <a:lnTo>
                      <a:pt x="48" y="598"/>
                    </a:lnTo>
                    <a:lnTo>
                      <a:pt x="127" y="581"/>
                    </a:lnTo>
                    <a:lnTo>
                      <a:pt x="145" y="572"/>
                    </a:lnTo>
                    <a:lnTo>
                      <a:pt x="157" y="563"/>
                    </a:lnTo>
                    <a:lnTo>
                      <a:pt x="167" y="559"/>
                    </a:lnTo>
                    <a:lnTo>
                      <a:pt x="171" y="554"/>
                    </a:lnTo>
                    <a:lnTo>
                      <a:pt x="188" y="541"/>
                    </a:lnTo>
                    <a:lnTo>
                      <a:pt x="193" y="537"/>
                    </a:lnTo>
                    <a:lnTo>
                      <a:pt x="197" y="537"/>
                    </a:lnTo>
                    <a:lnTo>
                      <a:pt x="197" y="533"/>
                    </a:lnTo>
                    <a:lnTo>
                      <a:pt x="206" y="523"/>
                    </a:lnTo>
                    <a:lnTo>
                      <a:pt x="210" y="523"/>
                    </a:lnTo>
                    <a:lnTo>
                      <a:pt x="215" y="515"/>
                    </a:lnTo>
                    <a:lnTo>
                      <a:pt x="219" y="510"/>
                    </a:lnTo>
                    <a:lnTo>
                      <a:pt x="223" y="506"/>
                    </a:lnTo>
                    <a:lnTo>
                      <a:pt x="228" y="502"/>
                    </a:lnTo>
                    <a:lnTo>
                      <a:pt x="232" y="497"/>
                    </a:lnTo>
                    <a:lnTo>
                      <a:pt x="236" y="492"/>
                    </a:lnTo>
                    <a:lnTo>
                      <a:pt x="241" y="484"/>
                    </a:lnTo>
                    <a:lnTo>
                      <a:pt x="246" y="479"/>
                    </a:lnTo>
                    <a:lnTo>
                      <a:pt x="259" y="462"/>
                    </a:lnTo>
                    <a:lnTo>
                      <a:pt x="263" y="453"/>
                    </a:lnTo>
                    <a:lnTo>
                      <a:pt x="272" y="436"/>
                    </a:lnTo>
                    <a:lnTo>
                      <a:pt x="272" y="431"/>
                    </a:lnTo>
                    <a:lnTo>
                      <a:pt x="276" y="431"/>
                    </a:lnTo>
                    <a:lnTo>
                      <a:pt x="276" y="427"/>
                    </a:lnTo>
                    <a:lnTo>
                      <a:pt x="280" y="418"/>
                    </a:lnTo>
                    <a:lnTo>
                      <a:pt x="294" y="400"/>
                    </a:lnTo>
                    <a:lnTo>
                      <a:pt x="294" y="396"/>
                    </a:lnTo>
                    <a:lnTo>
                      <a:pt x="294" y="392"/>
                    </a:lnTo>
                    <a:lnTo>
                      <a:pt x="298" y="387"/>
                    </a:lnTo>
                    <a:lnTo>
                      <a:pt x="302" y="378"/>
                    </a:lnTo>
                    <a:lnTo>
                      <a:pt x="302" y="374"/>
                    </a:lnTo>
                    <a:lnTo>
                      <a:pt x="307" y="369"/>
                    </a:lnTo>
                    <a:lnTo>
                      <a:pt x="307" y="365"/>
                    </a:lnTo>
                    <a:lnTo>
                      <a:pt x="311" y="361"/>
                    </a:lnTo>
                    <a:lnTo>
                      <a:pt x="315" y="352"/>
                    </a:lnTo>
                    <a:lnTo>
                      <a:pt x="315" y="343"/>
                    </a:lnTo>
                    <a:lnTo>
                      <a:pt x="320" y="339"/>
                    </a:lnTo>
                    <a:lnTo>
                      <a:pt x="320" y="334"/>
                    </a:lnTo>
                    <a:lnTo>
                      <a:pt x="325" y="334"/>
                    </a:lnTo>
                    <a:lnTo>
                      <a:pt x="325" y="330"/>
                    </a:lnTo>
                    <a:lnTo>
                      <a:pt x="325" y="326"/>
                    </a:lnTo>
                    <a:lnTo>
                      <a:pt x="329" y="317"/>
                    </a:lnTo>
                    <a:lnTo>
                      <a:pt x="329" y="312"/>
                    </a:lnTo>
                    <a:lnTo>
                      <a:pt x="333" y="308"/>
                    </a:lnTo>
                    <a:lnTo>
                      <a:pt x="333" y="304"/>
                    </a:lnTo>
                    <a:lnTo>
                      <a:pt x="338" y="304"/>
                    </a:lnTo>
                    <a:lnTo>
                      <a:pt x="338" y="299"/>
                    </a:lnTo>
                    <a:lnTo>
                      <a:pt x="338" y="295"/>
                    </a:lnTo>
                    <a:lnTo>
                      <a:pt x="342" y="282"/>
                    </a:lnTo>
                    <a:lnTo>
                      <a:pt x="346" y="277"/>
                    </a:lnTo>
                    <a:lnTo>
                      <a:pt x="346" y="273"/>
                    </a:lnTo>
                    <a:lnTo>
                      <a:pt x="346" y="269"/>
                    </a:lnTo>
                    <a:lnTo>
                      <a:pt x="351" y="264"/>
                    </a:lnTo>
                    <a:lnTo>
                      <a:pt x="355" y="255"/>
                    </a:lnTo>
                    <a:lnTo>
                      <a:pt x="355" y="251"/>
                    </a:lnTo>
                    <a:lnTo>
                      <a:pt x="355" y="246"/>
                    </a:lnTo>
                    <a:lnTo>
                      <a:pt x="359" y="242"/>
                    </a:lnTo>
                    <a:lnTo>
                      <a:pt x="359" y="238"/>
                    </a:lnTo>
                    <a:lnTo>
                      <a:pt x="364" y="229"/>
                    </a:lnTo>
                    <a:lnTo>
                      <a:pt x="364" y="224"/>
                    </a:lnTo>
                    <a:lnTo>
                      <a:pt x="368" y="220"/>
                    </a:lnTo>
                    <a:lnTo>
                      <a:pt x="368" y="216"/>
                    </a:lnTo>
                    <a:lnTo>
                      <a:pt x="368" y="211"/>
                    </a:lnTo>
                    <a:lnTo>
                      <a:pt x="373" y="202"/>
                    </a:lnTo>
                    <a:lnTo>
                      <a:pt x="373" y="198"/>
                    </a:lnTo>
                    <a:lnTo>
                      <a:pt x="377" y="198"/>
                    </a:lnTo>
                    <a:lnTo>
                      <a:pt x="377" y="194"/>
                    </a:lnTo>
                    <a:lnTo>
                      <a:pt x="377" y="189"/>
                    </a:lnTo>
                    <a:lnTo>
                      <a:pt x="381" y="185"/>
                    </a:lnTo>
                    <a:lnTo>
                      <a:pt x="381" y="180"/>
                    </a:lnTo>
                    <a:lnTo>
                      <a:pt x="386" y="172"/>
                    </a:lnTo>
                    <a:lnTo>
                      <a:pt x="386" y="167"/>
                    </a:lnTo>
                    <a:lnTo>
                      <a:pt x="386" y="163"/>
                    </a:lnTo>
                    <a:lnTo>
                      <a:pt x="390" y="159"/>
                    </a:lnTo>
                    <a:lnTo>
                      <a:pt x="390" y="154"/>
                    </a:lnTo>
                    <a:lnTo>
                      <a:pt x="390" y="149"/>
                    </a:lnTo>
                    <a:lnTo>
                      <a:pt x="394" y="145"/>
                    </a:lnTo>
                    <a:lnTo>
                      <a:pt x="394" y="141"/>
                    </a:lnTo>
                    <a:lnTo>
                      <a:pt x="394" y="136"/>
                    </a:lnTo>
                    <a:lnTo>
                      <a:pt x="399" y="132"/>
                    </a:lnTo>
                    <a:lnTo>
                      <a:pt x="399" y="128"/>
                    </a:lnTo>
                    <a:lnTo>
                      <a:pt x="399" y="123"/>
                    </a:lnTo>
                    <a:lnTo>
                      <a:pt x="404" y="123"/>
                    </a:lnTo>
                    <a:lnTo>
                      <a:pt x="404" y="119"/>
                    </a:lnTo>
                    <a:lnTo>
                      <a:pt x="404" y="115"/>
                    </a:lnTo>
                    <a:lnTo>
                      <a:pt x="408" y="110"/>
                    </a:lnTo>
                    <a:lnTo>
                      <a:pt x="408" y="105"/>
                    </a:lnTo>
                    <a:lnTo>
                      <a:pt x="408" y="101"/>
                    </a:lnTo>
                    <a:lnTo>
                      <a:pt x="408" y="97"/>
                    </a:lnTo>
                    <a:lnTo>
                      <a:pt x="412" y="97"/>
                    </a:lnTo>
                    <a:lnTo>
                      <a:pt x="412" y="92"/>
                    </a:lnTo>
                    <a:lnTo>
                      <a:pt x="412" y="88"/>
                    </a:lnTo>
                    <a:lnTo>
                      <a:pt x="412" y="84"/>
                    </a:lnTo>
                    <a:lnTo>
                      <a:pt x="417" y="84"/>
                    </a:lnTo>
                    <a:lnTo>
                      <a:pt x="417" y="79"/>
                    </a:lnTo>
                    <a:lnTo>
                      <a:pt x="417" y="75"/>
                    </a:lnTo>
                    <a:lnTo>
                      <a:pt x="421" y="70"/>
                    </a:lnTo>
                    <a:lnTo>
                      <a:pt x="421" y="66"/>
                    </a:lnTo>
                    <a:lnTo>
                      <a:pt x="425" y="53"/>
                    </a:lnTo>
                    <a:lnTo>
                      <a:pt x="425" y="49"/>
                    </a:lnTo>
                    <a:lnTo>
                      <a:pt x="430" y="44"/>
                    </a:lnTo>
                    <a:lnTo>
                      <a:pt x="430" y="40"/>
                    </a:lnTo>
                    <a:lnTo>
                      <a:pt x="434" y="26"/>
                    </a:lnTo>
                    <a:lnTo>
                      <a:pt x="434" y="22"/>
                    </a:lnTo>
                    <a:lnTo>
                      <a:pt x="438" y="22"/>
                    </a:lnTo>
                    <a:lnTo>
                      <a:pt x="438" y="18"/>
                    </a:lnTo>
                    <a:lnTo>
                      <a:pt x="438" y="13"/>
                    </a:lnTo>
                    <a:lnTo>
                      <a:pt x="438" y="9"/>
                    </a:lnTo>
                    <a:lnTo>
                      <a:pt x="443" y="9"/>
                    </a:lnTo>
                    <a:lnTo>
                      <a:pt x="443" y="5"/>
                    </a:lnTo>
                    <a:lnTo>
                      <a:pt x="443" y="0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8" name="Freeform 14"/>
              <p:cNvSpPr>
                <a:spLocks/>
              </p:cNvSpPr>
              <p:nvPr/>
            </p:nvSpPr>
            <p:spPr bwMode="auto">
              <a:xfrm>
                <a:off x="2599" y="990"/>
                <a:ext cx="101" cy="212"/>
              </a:xfrm>
              <a:custGeom>
                <a:avLst/>
                <a:gdLst>
                  <a:gd name="T0" fmla="*/ 0 w 101"/>
                  <a:gd name="T1" fmla="*/ 211 h 212"/>
                  <a:gd name="T2" fmla="*/ 0 w 101"/>
                  <a:gd name="T3" fmla="*/ 211 h 212"/>
                  <a:gd name="T4" fmla="*/ 0 w 101"/>
                  <a:gd name="T5" fmla="*/ 206 h 212"/>
                  <a:gd name="T6" fmla="*/ 4 w 101"/>
                  <a:gd name="T7" fmla="*/ 206 h 212"/>
                  <a:gd name="T8" fmla="*/ 4 w 101"/>
                  <a:gd name="T9" fmla="*/ 202 h 212"/>
                  <a:gd name="T10" fmla="*/ 4 w 101"/>
                  <a:gd name="T11" fmla="*/ 198 h 212"/>
                  <a:gd name="T12" fmla="*/ 9 w 101"/>
                  <a:gd name="T13" fmla="*/ 189 h 212"/>
                  <a:gd name="T14" fmla="*/ 9 w 101"/>
                  <a:gd name="T15" fmla="*/ 185 h 212"/>
                  <a:gd name="T16" fmla="*/ 13 w 101"/>
                  <a:gd name="T17" fmla="*/ 185 h 212"/>
                  <a:gd name="T18" fmla="*/ 13 w 101"/>
                  <a:gd name="T19" fmla="*/ 180 h 212"/>
                  <a:gd name="T20" fmla="*/ 13 w 101"/>
                  <a:gd name="T21" fmla="*/ 176 h 212"/>
                  <a:gd name="T22" fmla="*/ 13 w 101"/>
                  <a:gd name="T23" fmla="*/ 172 h 212"/>
                  <a:gd name="T24" fmla="*/ 17 w 101"/>
                  <a:gd name="T25" fmla="*/ 167 h 212"/>
                  <a:gd name="T26" fmla="*/ 17 w 101"/>
                  <a:gd name="T27" fmla="*/ 163 h 212"/>
                  <a:gd name="T28" fmla="*/ 22 w 101"/>
                  <a:gd name="T29" fmla="*/ 158 h 212"/>
                  <a:gd name="T30" fmla="*/ 22 w 101"/>
                  <a:gd name="T31" fmla="*/ 154 h 212"/>
                  <a:gd name="T32" fmla="*/ 22 w 101"/>
                  <a:gd name="T33" fmla="*/ 150 h 212"/>
                  <a:gd name="T34" fmla="*/ 26 w 101"/>
                  <a:gd name="T35" fmla="*/ 145 h 212"/>
                  <a:gd name="T36" fmla="*/ 26 w 101"/>
                  <a:gd name="T37" fmla="*/ 141 h 212"/>
                  <a:gd name="T38" fmla="*/ 30 w 101"/>
                  <a:gd name="T39" fmla="*/ 137 h 212"/>
                  <a:gd name="T40" fmla="*/ 30 w 101"/>
                  <a:gd name="T41" fmla="*/ 132 h 212"/>
                  <a:gd name="T42" fmla="*/ 30 w 101"/>
                  <a:gd name="T43" fmla="*/ 128 h 212"/>
                  <a:gd name="T44" fmla="*/ 35 w 101"/>
                  <a:gd name="T45" fmla="*/ 123 h 212"/>
                  <a:gd name="T46" fmla="*/ 35 w 101"/>
                  <a:gd name="T47" fmla="*/ 119 h 212"/>
                  <a:gd name="T48" fmla="*/ 35 w 101"/>
                  <a:gd name="T49" fmla="*/ 114 h 212"/>
                  <a:gd name="T50" fmla="*/ 39 w 101"/>
                  <a:gd name="T51" fmla="*/ 114 h 212"/>
                  <a:gd name="T52" fmla="*/ 39 w 101"/>
                  <a:gd name="T53" fmla="*/ 110 h 212"/>
                  <a:gd name="T54" fmla="*/ 39 w 101"/>
                  <a:gd name="T55" fmla="*/ 106 h 212"/>
                  <a:gd name="T56" fmla="*/ 43 w 101"/>
                  <a:gd name="T57" fmla="*/ 106 h 212"/>
                  <a:gd name="T58" fmla="*/ 43 w 101"/>
                  <a:gd name="T59" fmla="*/ 101 h 212"/>
                  <a:gd name="T60" fmla="*/ 43 w 101"/>
                  <a:gd name="T61" fmla="*/ 97 h 212"/>
                  <a:gd name="T62" fmla="*/ 48 w 101"/>
                  <a:gd name="T63" fmla="*/ 97 h 212"/>
                  <a:gd name="T64" fmla="*/ 48 w 101"/>
                  <a:gd name="T65" fmla="*/ 93 h 212"/>
                  <a:gd name="T66" fmla="*/ 48 w 101"/>
                  <a:gd name="T67" fmla="*/ 88 h 212"/>
                  <a:gd name="T68" fmla="*/ 52 w 101"/>
                  <a:gd name="T69" fmla="*/ 83 h 212"/>
                  <a:gd name="T70" fmla="*/ 52 w 101"/>
                  <a:gd name="T71" fmla="*/ 79 h 212"/>
                  <a:gd name="T72" fmla="*/ 52 w 101"/>
                  <a:gd name="T73" fmla="*/ 75 h 212"/>
                  <a:gd name="T74" fmla="*/ 56 w 101"/>
                  <a:gd name="T75" fmla="*/ 75 h 212"/>
                  <a:gd name="T76" fmla="*/ 56 w 101"/>
                  <a:gd name="T77" fmla="*/ 70 h 212"/>
                  <a:gd name="T78" fmla="*/ 56 w 101"/>
                  <a:gd name="T79" fmla="*/ 66 h 212"/>
                  <a:gd name="T80" fmla="*/ 61 w 101"/>
                  <a:gd name="T81" fmla="*/ 66 h 212"/>
                  <a:gd name="T82" fmla="*/ 61 w 101"/>
                  <a:gd name="T83" fmla="*/ 62 h 212"/>
                  <a:gd name="T84" fmla="*/ 61 w 101"/>
                  <a:gd name="T85" fmla="*/ 57 h 212"/>
                  <a:gd name="T86" fmla="*/ 65 w 101"/>
                  <a:gd name="T87" fmla="*/ 57 h 212"/>
                  <a:gd name="T88" fmla="*/ 65 w 101"/>
                  <a:gd name="T89" fmla="*/ 53 h 212"/>
                  <a:gd name="T90" fmla="*/ 65 w 101"/>
                  <a:gd name="T91" fmla="*/ 49 h 212"/>
                  <a:gd name="T92" fmla="*/ 69 w 101"/>
                  <a:gd name="T93" fmla="*/ 49 h 212"/>
                  <a:gd name="T94" fmla="*/ 69 w 101"/>
                  <a:gd name="T95" fmla="*/ 44 h 212"/>
                  <a:gd name="T96" fmla="*/ 74 w 101"/>
                  <a:gd name="T97" fmla="*/ 40 h 212"/>
                  <a:gd name="T98" fmla="*/ 74 w 101"/>
                  <a:gd name="T99" fmla="*/ 35 h 212"/>
                  <a:gd name="T100" fmla="*/ 78 w 101"/>
                  <a:gd name="T101" fmla="*/ 35 h 212"/>
                  <a:gd name="T102" fmla="*/ 78 w 101"/>
                  <a:gd name="T103" fmla="*/ 31 h 212"/>
                  <a:gd name="T104" fmla="*/ 78 w 101"/>
                  <a:gd name="T105" fmla="*/ 27 h 212"/>
                  <a:gd name="T106" fmla="*/ 82 w 101"/>
                  <a:gd name="T107" fmla="*/ 27 h 212"/>
                  <a:gd name="T108" fmla="*/ 82 w 101"/>
                  <a:gd name="T109" fmla="*/ 22 h 212"/>
                  <a:gd name="T110" fmla="*/ 87 w 101"/>
                  <a:gd name="T111" fmla="*/ 18 h 212"/>
                  <a:gd name="T112" fmla="*/ 87 w 101"/>
                  <a:gd name="T113" fmla="*/ 14 h 212"/>
                  <a:gd name="T114" fmla="*/ 91 w 101"/>
                  <a:gd name="T115" fmla="*/ 14 h 212"/>
                  <a:gd name="T116" fmla="*/ 91 w 101"/>
                  <a:gd name="T117" fmla="*/ 9 h 212"/>
                  <a:gd name="T118" fmla="*/ 95 w 101"/>
                  <a:gd name="T119" fmla="*/ 9 h 212"/>
                  <a:gd name="T120" fmla="*/ 95 w 101"/>
                  <a:gd name="T121" fmla="*/ 5 h 212"/>
                  <a:gd name="T122" fmla="*/ 100 w 101"/>
                  <a:gd name="T123" fmla="*/ 0 h 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1"/>
                  <a:gd name="T187" fmla="*/ 0 h 212"/>
                  <a:gd name="T188" fmla="*/ 101 w 101"/>
                  <a:gd name="T189" fmla="*/ 212 h 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1" h="212">
                    <a:moveTo>
                      <a:pt x="0" y="211"/>
                    </a:moveTo>
                    <a:lnTo>
                      <a:pt x="0" y="211"/>
                    </a:lnTo>
                    <a:lnTo>
                      <a:pt x="0" y="206"/>
                    </a:lnTo>
                    <a:lnTo>
                      <a:pt x="4" y="206"/>
                    </a:lnTo>
                    <a:lnTo>
                      <a:pt x="4" y="202"/>
                    </a:lnTo>
                    <a:lnTo>
                      <a:pt x="4" y="198"/>
                    </a:lnTo>
                    <a:lnTo>
                      <a:pt x="9" y="189"/>
                    </a:lnTo>
                    <a:lnTo>
                      <a:pt x="9" y="185"/>
                    </a:lnTo>
                    <a:lnTo>
                      <a:pt x="13" y="185"/>
                    </a:lnTo>
                    <a:lnTo>
                      <a:pt x="13" y="180"/>
                    </a:lnTo>
                    <a:lnTo>
                      <a:pt x="13" y="176"/>
                    </a:lnTo>
                    <a:lnTo>
                      <a:pt x="13" y="172"/>
                    </a:lnTo>
                    <a:lnTo>
                      <a:pt x="17" y="167"/>
                    </a:lnTo>
                    <a:lnTo>
                      <a:pt x="17" y="163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0"/>
                    </a:lnTo>
                    <a:lnTo>
                      <a:pt x="26" y="145"/>
                    </a:lnTo>
                    <a:lnTo>
                      <a:pt x="26" y="141"/>
                    </a:lnTo>
                    <a:lnTo>
                      <a:pt x="30" y="137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5" y="123"/>
                    </a:lnTo>
                    <a:lnTo>
                      <a:pt x="35" y="119"/>
                    </a:lnTo>
                    <a:lnTo>
                      <a:pt x="35" y="114"/>
                    </a:lnTo>
                    <a:lnTo>
                      <a:pt x="39" y="114"/>
                    </a:lnTo>
                    <a:lnTo>
                      <a:pt x="39" y="110"/>
                    </a:lnTo>
                    <a:lnTo>
                      <a:pt x="39" y="106"/>
                    </a:lnTo>
                    <a:lnTo>
                      <a:pt x="43" y="106"/>
                    </a:lnTo>
                    <a:lnTo>
                      <a:pt x="43" y="101"/>
                    </a:lnTo>
                    <a:lnTo>
                      <a:pt x="43" y="97"/>
                    </a:lnTo>
                    <a:lnTo>
                      <a:pt x="48" y="97"/>
                    </a:lnTo>
                    <a:lnTo>
                      <a:pt x="48" y="93"/>
                    </a:lnTo>
                    <a:lnTo>
                      <a:pt x="48" y="88"/>
                    </a:lnTo>
                    <a:lnTo>
                      <a:pt x="52" y="83"/>
                    </a:lnTo>
                    <a:lnTo>
                      <a:pt x="52" y="79"/>
                    </a:lnTo>
                    <a:lnTo>
                      <a:pt x="52" y="75"/>
                    </a:lnTo>
                    <a:lnTo>
                      <a:pt x="56" y="75"/>
                    </a:lnTo>
                    <a:lnTo>
                      <a:pt x="56" y="70"/>
                    </a:lnTo>
                    <a:lnTo>
                      <a:pt x="56" y="66"/>
                    </a:lnTo>
                    <a:lnTo>
                      <a:pt x="61" y="66"/>
                    </a:lnTo>
                    <a:lnTo>
                      <a:pt x="61" y="62"/>
                    </a:lnTo>
                    <a:lnTo>
                      <a:pt x="61" y="57"/>
                    </a:lnTo>
                    <a:lnTo>
                      <a:pt x="65" y="57"/>
                    </a:lnTo>
                    <a:lnTo>
                      <a:pt x="65" y="53"/>
                    </a:lnTo>
                    <a:lnTo>
                      <a:pt x="65" y="49"/>
                    </a:lnTo>
                    <a:lnTo>
                      <a:pt x="69" y="49"/>
                    </a:lnTo>
                    <a:lnTo>
                      <a:pt x="69" y="44"/>
                    </a:lnTo>
                    <a:lnTo>
                      <a:pt x="74" y="40"/>
                    </a:lnTo>
                    <a:lnTo>
                      <a:pt x="74" y="35"/>
                    </a:lnTo>
                    <a:lnTo>
                      <a:pt x="78" y="35"/>
                    </a:lnTo>
                    <a:lnTo>
                      <a:pt x="78" y="31"/>
                    </a:lnTo>
                    <a:lnTo>
                      <a:pt x="78" y="27"/>
                    </a:lnTo>
                    <a:lnTo>
                      <a:pt x="82" y="27"/>
                    </a:lnTo>
                    <a:lnTo>
                      <a:pt x="82" y="22"/>
                    </a:lnTo>
                    <a:lnTo>
                      <a:pt x="87" y="18"/>
                    </a:lnTo>
                    <a:lnTo>
                      <a:pt x="87" y="14"/>
                    </a:lnTo>
                    <a:lnTo>
                      <a:pt x="91" y="14"/>
                    </a:lnTo>
                    <a:lnTo>
                      <a:pt x="91" y="9"/>
                    </a:lnTo>
                    <a:lnTo>
                      <a:pt x="95" y="9"/>
                    </a:lnTo>
                    <a:lnTo>
                      <a:pt x="95" y="5"/>
                    </a:lnTo>
                    <a:lnTo>
                      <a:pt x="100" y="0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9" name="Freeform 15"/>
              <p:cNvSpPr>
                <a:spLocks/>
              </p:cNvSpPr>
              <p:nvPr/>
            </p:nvSpPr>
            <p:spPr bwMode="auto">
              <a:xfrm>
                <a:off x="2699" y="964"/>
                <a:ext cx="76" cy="27"/>
              </a:xfrm>
              <a:custGeom>
                <a:avLst/>
                <a:gdLst>
                  <a:gd name="T0" fmla="*/ 0 w 76"/>
                  <a:gd name="T1" fmla="*/ 26 h 27"/>
                  <a:gd name="T2" fmla="*/ 0 w 76"/>
                  <a:gd name="T3" fmla="*/ 26 h 27"/>
                  <a:gd name="T4" fmla="*/ 0 w 76"/>
                  <a:gd name="T5" fmla="*/ 22 h 27"/>
                  <a:gd name="T6" fmla="*/ 4 w 76"/>
                  <a:gd name="T7" fmla="*/ 22 h 27"/>
                  <a:gd name="T8" fmla="*/ 4 w 76"/>
                  <a:gd name="T9" fmla="*/ 18 h 27"/>
                  <a:gd name="T10" fmla="*/ 9 w 76"/>
                  <a:gd name="T11" fmla="*/ 18 h 27"/>
                  <a:gd name="T12" fmla="*/ 9 w 76"/>
                  <a:gd name="T13" fmla="*/ 13 h 27"/>
                  <a:gd name="T14" fmla="*/ 13 w 76"/>
                  <a:gd name="T15" fmla="*/ 13 h 27"/>
                  <a:gd name="T16" fmla="*/ 17 w 76"/>
                  <a:gd name="T17" fmla="*/ 9 h 27"/>
                  <a:gd name="T18" fmla="*/ 22 w 76"/>
                  <a:gd name="T19" fmla="*/ 9 h 27"/>
                  <a:gd name="T20" fmla="*/ 22 w 76"/>
                  <a:gd name="T21" fmla="*/ 5 h 27"/>
                  <a:gd name="T22" fmla="*/ 27 w 76"/>
                  <a:gd name="T23" fmla="*/ 5 h 27"/>
                  <a:gd name="T24" fmla="*/ 31 w 76"/>
                  <a:gd name="T25" fmla="*/ 5 h 27"/>
                  <a:gd name="T26" fmla="*/ 31 w 76"/>
                  <a:gd name="T27" fmla="*/ 0 h 27"/>
                  <a:gd name="T28" fmla="*/ 35 w 76"/>
                  <a:gd name="T29" fmla="*/ 0 h 27"/>
                  <a:gd name="T30" fmla="*/ 40 w 76"/>
                  <a:gd name="T31" fmla="*/ 0 h 27"/>
                  <a:gd name="T32" fmla="*/ 44 w 76"/>
                  <a:gd name="T33" fmla="*/ 0 h 27"/>
                  <a:gd name="T34" fmla="*/ 48 w 76"/>
                  <a:gd name="T35" fmla="*/ 0 h 27"/>
                  <a:gd name="T36" fmla="*/ 53 w 76"/>
                  <a:gd name="T37" fmla="*/ 0 h 27"/>
                  <a:gd name="T38" fmla="*/ 57 w 76"/>
                  <a:gd name="T39" fmla="*/ 0 h 27"/>
                  <a:gd name="T40" fmla="*/ 57 w 76"/>
                  <a:gd name="T41" fmla="*/ 5 h 27"/>
                  <a:gd name="T42" fmla="*/ 62 w 76"/>
                  <a:gd name="T43" fmla="*/ 5 h 27"/>
                  <a:gd name="T44" fmla="*/ 66 w 76"/>
                  <a:gd name="T45" fmla="*/ 5 h 27"/>
                  <a:gd name="T46" fmla="*/ 66 w 76"/>
                  <a:gd name="T47" fmla="*/ 9 h 27"/>
                  <a:gd name="T48" fmla="*/ 70 w 76"/>
                  <a:gd name="T49" fmla="*/ 9 h 27"/>
                  <a:gd name="T50" fmla="*/ 70 w 76"/>
                  <a:gd name="T51" fmla="*/ 13 h 27"/>
                  <a:gd name="T52" fmla="*/ 75 w 76"/>
                  <a:gd name="T53" fmla="*/ 13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"/>
                  <a:gd name="T82" fmla="*/ 0 h 27"/>
                  <a:gd name="T83" fmla="*/ 76 w 76"/>
                  <a:gd name="T84" fmla="*/ 27 h 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" h="27">
                    <a:moveTo>
                      <a:pt x="0" y="26"/>
                    </a:moveTo>
                    <a:lnTo>
                      <a:pt x="0" y="26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13" y="13"/>
                    </a:lnTo>
                    <a:lnTo>
                      <a:pt x="17" y="9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57" y="5"/>
                    </a:lnTo>
                    <a:lnTo>
                      <a:pt x="62" y="5"/>
                    </a:lnTo>
                    <a:lnTo>
                      <a:pt x="66" y="5"/>
                    </a:lnTo>
                    <a:lnTo>
                      <a:pt x="66" y="9"/>
                    </a:lnTo>
                    <a:lnTo>
                      <a:pt x="70" y="9"/>
                    </a:lnTo>
                    <a:lnTo>
                      <a:pt x="70" y="13"/>
                    </a:lnTo>
                    <a:lnTo>
                      <a:pt x="75" y="13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60" name="Freeform 16"/>
              <p:cNvSpPr>
                <a:spLocks/>
              </p:cNvSpPr>
              <p:nvPr/>
            </p:nvSpPr>
            <p:spPr bwMode="auto">
              <a:xfrm>
                <a:off x="2774" y="977"/>
                <a:ext cx="106" cy="204"/>
              </a:xfrm>
              <a:custGeom>
                <a:avLst/>
                <a:gdLst>
                  <a:gd name="T0" fmla="*/ 0 w 106"/>
                  <a:gd name="T1" fmla="*/ 0 h 204"/>
                  <a:gd name="T2" fmla="*/ 0 w 106"/>
                  <a:gd name="T3" fmla="*/ 0 h 204"/>
                  <a:gd name="T4" fmla="*/ 5 w 106"/>
                  <a:gd name="T5" fmla="*/ 0 h 204"/>
                  <a:gd name="T6" fmla="*/ 5 w 106"/>
                  <a:gd name="T7" fmla="*/ 5 h 204"/>
                  <a:gd name="T8" fmla="*/ 9 w 106"/>
                  <a:gd name="T9" fmla="*/ 5 h 204"/>
                  <a:gd name="T10" fmla="*/ 9 w 106"/>
                  <a:gd name="T11" fmla="*/ 9 h 204"/>
                  <a:gd name="T12" fmla="*/ 13 w 106"/>
                  <a:gd name="T13" fmla="*/ 9 h 204"/>
                  <a:gd name="T14" fmla="*/ 13 w 106"/>
                  <a:gd name="T15" fmla="*/ 13 h 204"/>
                  <a:gd name="T16" fmla="*/ 18 w 106"/>
                  <a:gd name="T17" fmla="*/ 13 h 204"/>
                  <a:gd name="T18" fmla="*/ 18 w 106"/>
                  <a:gd name="T19" fmla="*/ 18 h 204"/>
                  <a:gd name="T20" fmla="*/ 18 w 106"/>
                  <a:gd name="T21" fmla="*/ 22 h 204"/>
                  <a:gd name="T22" fmla="*/ 22 w 106"/>
                  <a:gd name="T23" fmla="*/ 22 h 204"/>
                  <a:gd name="T24" fmla="*/ 22 w 106"/>
                  <a:gd name="T25" fmla="*/ 27 h 204"/>
                  <a:gd name="T26" fmla="*/ 26 w 106"/>
                  <a:gd name="T27" fmla="*/ 27 h 204"/>
                  <a:gd name="T28" fmla="*/ 26 w 106"/>
                  <a:gd name="T29" fmla="*/ 31 h 204"/>
                  <a:gd name="T30" fmla="*/ 31 w 106"/>
                  <a:gd name="T31" fmla="*/ 36 h 204"/>
                  <a:gd name="T32" fmla="*/ 31 w 106"/>
                  <a:gd name="T33" fmla="*/ 40 h 204"/>
                  <a:gd name="T34" fmla="*/ 35 w 106"/>
                  <a:gd name="T35" fmla="*/ 40 h 204"/>
                  <a:gd name="T36" fmla="*/ 35 w 106"/>
                  <a:gd name="T37" fmla="*/ 44 h 204"/>
                  <a:gd name="T38" fmla="*/ 35 w 106"/>
                  <a:gd name="T39" fmla="*/ 49 h 204"/>
                  <a:gd name="T40" fmla="*/ 39 w 106"/>
                  <a:gd name="T41" fmla="*/ 49 h 204"/>
                  <a:gd name="T42" fmla="*/ 39 w 106"/>
                  <a:gd name="T43" fmla="*/ 53 h 204"/>
                  <a:gd name="T44" fmla="*/ 44 w 106"/>
                  <a:gd name="T45" fmla="*/ 53 h 204"/>
                  <a:gd name="T46" fmla="*/ 44 w 106"/>
                  <a:gd name="T47" fmla="*/ 57 h 204"/>
                  <a:gd name="T48" fmla="*/ 44 w 106"/>
                  <a:gd name="T49" fmla="*/ 62 h 204"/>
                  <a:gd name="T50" fmla="*/ 48 w 106"/>
                  <a:gd name="T51" fmla="*/ 62 h 204"/>
                  <a:gd name="T52" fmla="*/ 48 w 106"/>
                  <a:gd name="T53" fmla="*/ 66 h 204"/>
                  <a:gd name="T54" fmla="*/ 48 w 106"/>
                  <a:gd name="T55" fmla="*/ 71 h 204"/>
                  <a:gd name="T56" fmla="*/ 53 w 106"/>
                  <a:gd name="T57" fmla="*/ 71 h 204"/>
                  <a:gd name="T58" fmla="*/ 53 w 106"/>
                  <a:gd name="T59" fmla="*/ 75 h 204"/>
                  <a:gd name="T60" fmla="*/ 57 w 106"/>
                  <a:gd name="T61" fmla="*/ 80 h 204"/>
                  <a:gd name="T62" fmla="*/ 57 w 106"/>
                  <a:gd name="T63" fmla="*/ 84 h 204"/>
                  <a:gd name="T64" fmla="*/ 57 w 106"/>
                  <a:gd name="T65" fmla="*/ 88 h 204"/>
                  <a:gd name="T66" fmla="*/ 61 w 106"/>
                  <a:gd name="T67" fmla="*/ 93 h 204"/>
                  <a:gd name="T68" fmla="*/ 61 w 106"/>
                  <a:gd name="T69" fmla="*/ 97 h 204"/>
                  <a:gd name="T70" fmla="*/ 66 w 106"/>
                  <a:gd name="T71" fmla="*/ 102 h 204"/>
                  <a:gd name="T72" fmla="*/ 66 w 106"/>
                  <a:gd name="T73" fmla="*/ 106 h 204"/>
                  <a:gd name="T74" fmla="*/ 70 w 106"/>
                  <a:gd name="T75" fmla="*/ 110 h 204"/>
                  <a:gd name="T76" fmla="*/ 70 w 106"/>
                  <a:gd name="T77" fmla="*/ 115 h 204"/>
                  <a:gd name="T78" fmla="*/ 74 w 106"/>
                  <a:gd name="T79" fmla="*/ 119 h 204"/>
                  <a:gd name="T80" fmla="*/ 74 w 106"/>
                  <a:gd name="T81" fmla="*/ 123 h 204"/>
                  <a:gd name="T82" fmla="*/ 74 w 106"/>
                  <a:gd name="T83" fmla="*/ 128 h 204"/>
                  <a:gd name="T84" fmla="*/ 79 w 106"/>
                  <a:gd name="T85" fmla="*/ 132 h 204"/>
                  <a:gd name="T86" fmla="*/ 79 w 106"/>
                  <a:gd name="T87" fmla="*/ 137 h 204"/>
                  <a:gd name="T88" fmla="*/ 83 w 106"/>
                  <a:gd name="T89" fmla="*/ 141 h 204"/>
                  <a:gd name="T90" fmla="*/ 83 w 106"/>
                  <a:gd name="T91" fmla="*/ 146 h 204"/>
                  <a:gd name="T92" fmla="*/ 83 w 106"/>
                  <a:gd name="T93" fmla="*/ 150 h 204"/>
                  <a:gd name="T94" fmla="*/ 87 w 106"/>
                  <a:gd name="T95" fmla="*/ 154 h 204"/>
                  <a:gd name="T96" fmla="*/ 87 w 106"/>
                  <a:gd name="T97" fmla="*/ 159 h 204"/>
                  <a:gd name="T98" fmla="*/ 87 w 106"/>
                  <a:gd name="T99" fmla="*/ 163 h 204"/>
                  <a:gd name="T100" fmla="*/ 92 w 106"/>
                  <a:gd name="T101" fmla="*/ 163 h 204"/>
                  <a:gd name="T102" fmla="*/ 92 w 106"/>
                  <a:gd name="T103" fmla="*/ 167 h 204"/>
                  <a:gd name="T104" fmla="*/ 92 w 106"/>
                  <a:gd name="T105" fmla="*/ 172 h 204"/>
                  <a:gd name="T106" fmla="*/ 96 w 106"/>
                  <a:gd name="T107" fmla="*/ 177 h 204"/>
                  <a:gd name="T108" fmla="*/ 96 w 106"/>
                  <a:gd name="T109" fmla="*/ 181 h 204"/>
                  <a:gd name="T110" fmla="*/ 100 w 106"/>
                  <a:gd name="T111" fmla="*/ 185 h 204"/>
                  <a:gd name="T112" fmla="*/ 100 w 106"/>
                  <a:gd name="T113" fmla="*/ 190 h 204"/>
                  <a:gd name="T114" fmla="*/ 100 w 106"/>
                  <a:gd name="T115" fmla="*/ 194 h 204"/>
                  <a:gd name="T116" fmla="*/ 100 w 106"/>
                  <a:gd name="T117" fmla="*/ 198 h 204"/>
                  <a:gd name="T118" fmla="*/ 105 w 106"/>
                  <a:gd name="T119" fmla="*/ 198 h 204"/>
                  <a:gd name="T120" fmla="*/ 105 w 106"/>
                  <a:gd name="T121" fmla="*/ 203 h 2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6"/>
                  <a:gd name="T184" fmla="*/ 0 h 204"/>
                  <a:gd name="T185" fmla="*/ 106 w 106"/>
                  <a:gd name="T186" fmla="*/ 204 h 2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6" h="20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6" y="31"/>
                    </a:lnTo>
                    <a:lnTo>
                      <a:pt x="31" y="36"/>
                    </a:lnTo>
                    <a:lnTo>
                      <a:pt x="31" y="40"/>
                    </a:lnTo>
                    <a:lnTo>
                      <a:pt x="35" y="40"/>
                    </a:lnTo>
                    <a:lnTo>
                      <a:pt x="35" y="44"/>
                    </a:lnTo>
                    <a:lnTo>
                      <a:pt x="35" y="49"/>
                    </a:lnTo>
                    <a:lnTo>
                      <a:pt x="39" y="49"/>
                    </a:lnTo>
                    <a:lnTo>
                      <a:pt x="39" y="53"/>
                    </a:lnTo>
                    <a:lnTo>
                      <a:pt x="44" y="53"/>
                    </a:lnTo>
                    <a:lnTo>
                      <a:pt x="44" y="57"/>
                    </a:lnTo>
                    <a:lnTo>
                      <a:pt x="44" y="62"/>
                    </a:lnTo>
                    <a:lnTo>
                      <a:pt x="48" y="62"/>
                    </a:lnTo>
                    <a:lnTo>
                      <a:pt x="48" y="66"/>
                    </a:lnTo>
                    <a:lnTo>
                      <a:pt x="48" y="71"/>
                    </a:lnTo>
                    <a:lnTo>
                      <a:pt x="53" y="71"/>
                    </a:lnTo>
                    <a:lnTo>
                      <a:pt x="53" y="75"/>
                    </a:lnTo>
                    <a:lnTo>
                      <a:pt x="57" y="80"/>
                    </a:lnTo>
                    <a:lnTo>
                      <a:pt x="57" y="84"/>
                    </a:lnTo>
                    <a:lnTo>
                      <a:pt x="57" y="88"/>
                    </a:lnTo>
                    <a:lnTo>
                      <a:pt x="61" y="93"/>
                    </a:lnTo>
                    <a:lnTo>
                      <a:pt x="61" y="97"/>
                    </a:lnTo>
                    <a:lnTo>
                      <a:pt x="66" y="102"/>
                    </a:lnTo>
                    <a:lnTo>
                      <a:pt x="66" y="106"/>
                    </a:lnTo>
                    <a:lnTo>
                      <a:pt x="70" y="110"/>
                    </a:lnTo>
                    <a:lnTo>
                      <a:pt x="70" y="115"/>
                    </a:lnTo>
                    <a:lnTo>
                      <a:pt x="74" y="119"/>
                    </a:lnTo>
                    <a:lnTo>
                      <a:pt x="74" y="123"/>
                    </a:lnTo>
                    <a:lnTo>
                      <a:pt x="74" y="128"/>
                    </a:lnTo>
                    <a:lnTo>
                      <a:pt x="79" y="132"/>
                    </a:lnTo>
                    <a:lnTo>
                      <a:pt x="79" y="137"/>
                    </a:lnTo>
                    <a:lnTo>
                      <a:pt x="83" y="141"/>
                    </a:lnTo>
                    <a:lnTo>
                      <a:pt x="83" y="146"/>
                    </a:lnTo>
                    <a:lnTo>
                      <a:pt x="83" y="150"/>
                    </a:lnTo>
                    <a:lnTo>
                      <a:pt x="87" y="154"/>
                    </a:lnTo>
                    <a:lnTo>
                      <a:pt x="87" y="159"/>
                    </a:lnTo>
                    <a:lnTo>
                      <a:pt x="87" y="163"/>
                    </a:lnTo>
                    <a:lnTo>
                      <a:pt x="92" y="163"/>
                    </a:lnTo>
                    <a:lnTo>
                      <a:pt x="92" y="167"/>
                    </a:lnTo>
                    <a:lnTo>
                      <a:pt x="92" y="172"/>
                    </a:lnTo>
                    <a:lnTo>
                      <a:pt x="96" y="177"/>
                    </a:lnTo>
                    <a:lnTo>
                      <a:pt x="96" y="181"/>
                    </a:lnTo>
                    <a:lnTo>
                      <a:pt x="100" y="185"/>
                    </a:lnTo>
                    <a:lnTo>
                      <a:pt x="100" y="190"/>
                    </a:lnTo>
                    <a:lnTo>
                      <a:pt x="100" y="194"/>
                    </a:lnTo>
                    <a:lnTo>
                      <a:pt x="100" y="198"/>
                    </a:lnTo>
                    <a:lnTo>
                      <a:pt x="105" y="198"/>
                    </a:lnTo>
                    <a:lnTo>
                      <a:pt x="105" y="203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61" name="Freeform 17"/>
              <p:cNvSpPr>
                <a:spLocks/>
              </p:cNvSpPr>
              <p:nvPr/>
            </p:nvSpPr>
            <p:spPr bwMode="auto">
              <a:xfrm>
                <a:off x="2879" y="1180"/>
                <a:ext cx="317" cy="597"/>
              </a:xfrm>
              <a:custGeom>
                <a:avLst/>
                <a:gdLst>
                  <a:gd name="T0" fmla="*/ 0 w 317"/>
                  <a:gd name="T1" fmla="*/ 0 h 597"/>
                  <a:gd name="T2" fmla="*/ 0 w 317"/>
                  <a:gd name="T3" fmla="*/ 9 h 597"/>
                  <a:gd name="T4" fmla="*/ 5 w 317"/>
                  <a:gd name="T5" fmla="*/ 13 h 597"/>
                  <a:gd name="T6" fmla="*/ 9 w 317"/>
                  <a:gd name="T7" fmla="*/ 26 h 597"/>
                  <a:gd name="T8" fmla="*/ 13 w 317"/>
                  <a:gd name="T9" fmla="*/ 35 h 597"/>
                  <a:gd name="T10" fmla="*/ 13 w 317"/>
                  <a:gd name="T11" fmla="*/ 44 h 597"/>
                  <a:gd name="T12" fmla="*/ 17 w 317"/>
                  <a:gd name="T13" fmla="*/ 48 h 597"/>
                  <a:gd name="T14" fmla="*/ 22 w 317"/>
                  <a:gd name="T15" fmla="*/ 57 h 597"/>
                  <a:gd name="T16" fmla="*/ 22 w 317"/>
                  <a:gd name="T17" fmla="*/ 66 h 597"/>
                  <a:gd name="T18" fmla="*/ 26 w 317"/>
                  <a:gd name="T19" fmla="*/ 74 h 597"/>
                  <a:gd name="T20" fmla="*/ 30 w 317"/>
                  <a:gd name="T21" fmla="*/ 87 h 597"/>
                  <a:gd name="T22" fmla="*/ 35 w 317"/>
                  <a:gd name="T23" fmla="*/ 92 h 597"/>
                  <a:gd name="T24" fmla="*/ 35 w 317"/>
                  <a:gd name="T25" fmla="*/ 101 h 597"/>
                  <a:gd name="T26" fmla="*/ 40 w 317"/>
                  <a:gd name="T27" fmla="*/ 110 h 597"/>
                  <a:gd name="T28" fmla="*/ 44 w 317"/>
                  <a:gd name="T29" fmla="*/ 118 h 597"/>
                  <a:gd name="T30" fmla="*/ 44 w 317"/>
                  <a:gd name="T31" fmla="*/ 127 h 597"/>
                  <a:gd name="T32" fmla="*/ 48 w 317"/>
                  <a:gd name="T33" fmla="*/ 140 h 597"/>
                  <a:gd name="T34" fmla="*/ 53 w 317"/>
                  <a:gd name="T35" fmla="*/ 158 h 597"/>
                  <a:gd name="T36" fmla="*/ 57 w 317"/>
                  <a:gd name="T37" fmla="*/ 167 h 597"/>
                  <a:gd name="T38" fmla="*/ 61 w 317"/>
                  <a:gd name="T39" fmla="*/ 175 h 597"/>
                  <a:gd name="T40" fmla="*/ 66 w 317"/>
                  <a:gd name="T41" fmla="*/ 184 h 597"/>
                  <a:gd name="T42" fmla="*/ 70 w 317"/>
                  <a:gd name="T43" fmla="*/ 202 h 597"/>
                  <a:gd name="T44" fmla="*/ 75 w 317"/>
                  <a:gd name="T45" fmla="*/ 210 h 597"/>
                  <a:gd name="T46" fmla="*/ 75 w 317"/>
                  <a:gd name="T47" fmla="*/ 219 h 597"/>
                  <a:gd name="T48" fmla="*/ 79 w 317"/>
                  <a:gd name="T49" fmla="*/ 223 h 597"/>
                  <a:gd name="T50" fmla="*/ 83 w 317"/>
                  <a:gd name="T51" fmla="*/ 232 h 597"/>
                  <a:gd name="T52" fmla="*/ 83 w 317"/>
                  <a:gd name="T53" fmla="*/ 241 h 597"/>
                  <a:gd name="T54" fmla="*/ 88 w 317"/>
                  <a:gd name="T55" fmla="*/ 250 h 597"/>
                  <a:gd name="T56" fmla="*/ 92 w 317"/>
                  <a:gd name="T57" fmla="*/ 263 h 597"/>
                  <a:gd name="T58" fmla="*/ 96 w 317"/>
                  <a:gd name="T59" fmla="*/ 272 h 597"/>
                  <a:gd name="T60" fmla="*/ 106 w 317"/>
                  <a:gd name="T61" fmla="*/ 293 h 597"/>
                  <a:gd name="T62" fmla="*/ 110 w 317"/>
                  <a:gd name="T63" fmla="*/ 307 h 597"/>
                  <a:gd name="T64" fmla="*/ 114 w 317"/>
                  <a:gd name="T65" fmla="*/ 311 h 597"/>
                  <a:gd name="T66" fmla="*/ 114 w 317"/>
                  <a:gd name="T67" fmla="*/ 320 h 597"/>
                  <a:gd name="T68" fmla="*/ 119 w 317"/>
                  <a:gd name="T69" fmla="*/ 329 h 597"/>
                  <a:gd name="T70" fmla="*/ 123 w 317"/>
                  <a:gd name="T71" fmla="*/ 342 h 597"/>
                  <a:gd name="T72" fmla="*/ 127 w 317"/>
                  <a:gd name="T73" fmla="*/ 355 h 597"/>
                  <a:gd name="T74" fmla="*/ 132 w 317"/>
                  <a:gd name="T75" fmla="*/ 364 h 597"/>
                  <a:gd name="T76" fmla="*/ 136 w 317"/>
                  <a:gd name="T77" fmla="*/ 373 h 597"/>
                  <a:gd name="T78" fmla="*/ 141 w 317"/>
                  <a:gd name="T79" fmla="*/ 386 h 597"/>
                  <a:gd name="T80" fmla="*/ 145 w 317"/>
                  <a:gd name="T81" fmla="*/ 390 h 597"/>
                  <a:gd name="T82" fmla="*/ 154 w 317"/>
                  <a:gd name="T83" fmla="*/ 408 h 597"/>
                  <a:gd name="T84" fmla="*/ 158 w 317"/>
                  <a:gd name="T85" fmla="*/ 416 h 597"/>
                  <a:gd name="T86" fmla="*/ 162 w 317"/>
                  <a:gd name="T87" fmla="*/ 425 h 597"/>
                  <a:gd name="T88" fmla="*/ 180 w 317"/>
                  <a:gd name="T89" fmla="*/ 452 h 597"/>
                  <a:gd name="T90" fmla="*/ 180 w 317"/>
                  <a:gd name="T91" fmla="*/ 460 h 597"/>
                  <a:gd name="T92" fmla="*/ 193 w 317"/>
                  <a:gd name="T93" fmla="*/ 478 h 597"/>
                  <a:gd name="T94" fmla="*/ 215 w 317"/>
                  <a:gd name="T95" fmla="*/ 513 h 597"/>
                  <a:gd name="T96" fmla="*/ 233 w 317"/>
                  <a:gd name="T97" fmla="*/ 530 h 597"/>
                  <a:gd name="T98" fmla="*/ 241 w 317"/>
                  <a:gd name="T99" fmla="*/ 543 h 597"/>
                  <a:gd name="T100" fmla="*/ 255 w 317"/>
                  <a:gd name="T101" fmla="*/ 557 h 597"/>
                  <a:gd name="T102" fmla="*/ 290 w 317"/>
                  <a:gd name="T103" fmla="*/ 579 h 597"/>
                  <a:gd name="T104" fmla="*/ 316 w 317"/>
                  <a:gd name="T105" fmla="*/ 596 h 59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7"/>
                  <a:gd name="T160" fmla="*/ 0 h 597"/>
                  <a:gd name="T161" fmla="*/ 317 w 317"/>
                  <a:gd name="T162" fmla="*/ 597 h 59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7" h="59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9" y="26"/>
                    </a:lnTo>
                    <a:lnTo>
                      <a:pt x="9" y="31"/>
                    </a:lnTo>
                    <a:lnTo>
                      <a:pt x="13" y="35"/>
                    </a:lnTo>
                    <a:lnTo>
                      <a:pt x="13" y="39"/>
                    </a:lnTo>
                    <a:lnTo>
                      <a:pt x="13" y="44"/>
                    </a:lnTo>
                    <a:lnTo>
                      <a:pt x="17" y="44"/>
                    </a:lnTo>
                    <a:lnTo>
                      <a:pt x="17" y="48"/>
                    </a:lnTo>
                    <a:lnTo>
                      <a:pt x="17" y="53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26" y="74"/>
                    </a:lnTo>
                    <a:lnTo>
                      <a:pt x="30" y="83"/>
                    </a:lnTo>
                    <a:lnTo>
                      <a:pt x="30" y="87"/>
                    </a:lnTo>
                    <a:lnTo>
                      <a:pt x="30" y="92"/>
                    </a:lnTo>
                    <a:lnTo>
                      <a:pt x="35" y="92"/>
                    </a:lnTo>
                    <a:lnTo>
                      <a:pt x="35" y="96"/>
                    </a:lnTo>
                    <a:lnTo>
                      <a:pt x="35" y="101"/>
                    </a:lnTo>
                    <a:lnTo>
                      <a:pt x="35" y="105"/>
                    </a:lnTo>
                    <a:lnTo>
                      <a:pt x="40" y="110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3" y="149"/>
                    </a:lnTo>
                    <a:lnTo>
                      <a:pt x="53" y="158"/>
                    </a:lnTo>
                    <a:lnTo>
                      <a:pt x="57" y="162"/>
                    </a:lnTo>
                    <a:lnTo>
                      <a:pt x="57" y="167"/>
                    </a:lnTo>
                    <a:lnTo>
                      <a:pt x="61" y="171"/>
                    </a:lnTo>
                    <a:lnTo>
                      <a:pt x="61" y="175"/>
                    </a:lnTo>
                    <a:lnTo>
                      <a:pt x="61" y="180"/>
                    </a:lnTo>
                    <a:lnTo>
                      <a:pt x="66" y="184"/>
                    </a:lnTo>
                    <a:lnTo>
                      <a:pt x="66" y="188"/>
                    </a:lnTo>
                    <a:lnTo>
                      <a:pt x="70" y="202"/>
                    </a:lnTo>
                    <a:lnTo>
                      <a:pt x="70" y="206"/>
                    </a:lnTo>
                    <a:lnTo>
                      <a:pt x="75" y="210"/>
                    </a:lnTo>
                    <a:lnTo>
                      <a:pt x="75" y="215"/>
                    </a:lnTo>
                    <a:lnTo>
                      <a:pt x="75" y="219"/>
                    </a:lnTo>
                    <a:lnTo>
                      <a:pt x="79" y="219"/>
                    </a:lnTo>
                    <a:lnTo>
                      <a:pt x="79" y="223"/>
                    </a:lnTo>
                    <a:lnTo>
                      <a:pt x="79" y="228"/>
                    </a:lnTo>
                    <a:lnTo>
                      <a:pt x="83" y="232"/>
                    </a:lnTo>
                    <a:lnTo>
                      <a:pt x="83" y="237"/>
                    </a:lnTo>
                    <a:lnTo>
                      <a:pt x="83" y="241"/>
                    </a:lnTo>
                    <a:lnTo>
                      <a:pt x="88" y="245"/>
                    </a:lnTo>
                    <a:lnTo>
                      <a:pt x="88" y="250"/>
                    </a:lnTo>
                    <a:lnTo>
                      <a:pt x="88" y="254"/>
                    </a:lnTo>
                    <a:lnTo>
                      <a:pt x="92" y="263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101" y="285"/>
                    </a:lnTo>
                    <a:lnTo>
                      <a:pt x="106" y="293"/>
                    </a:lnTo>
                    <a:lnTo>
                      <a:pt x="110" y="303"/>
                    </a:lnTo>
                    <a:lnTo>
                      <a:pt x="110" y="307"/>
                    </a:lnTo>
                    <a:lnTo>
                      <a:pt x="110" y="311"/>
                    </a:lnTo>
                    <a:lnTo>
                      <a:pt x="114" y="311"/>
                    </a:lnTo>
                    <a:lnTo>
                      <a:pt x="114" y="316"/>
                    </a:lnTo>
                    <a:lnTo>
                      <a:pt x="114" y="320"/>
                    </a:lnTo>
                    <a:lnTo>
                      <a:pt x="119" y="324"/>
                    </a:lnTo>
                    <a:lnTo>
                      <a:pt x="119" y="329"/>
                    </a:lnTo>
                    <a:lnTo>
                      <a:pt x="119" y="333"/>
                    </a:lnTo>
                    <a:lnTo>
                      <a:pt x="123" y="342"/>
                    </a:lnTo>
                    <a:lnTo>
                      <a:pt x="127" y="346"/>
                    </a:lnTo>
                    <a:lnTo>
                      <a:pt x="127" y="355"/>
                    </a:lnTo>
                    <a:lnTo>
                      <a:pt x="132" y="355"/>
                    </a:lnTo>
                    <a:lnTo>
                      <a:pt x="132" y="364"/>
                    </a:lnTo>
                    <a:lnTo>
                      <a:pt x="136" y="368"/>
                    </a:lnTo>
                    <a:lnTo>
                      <a:pt x="136" y="373"/>
                    </a:lnTo>
                    <a:lnTo>
                      <a:pt x="141" y="381"/>
                    </a:lnTo>
                    <a:lnTo>
                      <a:pt x="141" y="386"/>
                    </a:lnTo>
                    <a:lnTo>
                      <a:pt x="145" y="386"/>
                    </a:lnTo>
                    <a:lnTo>
                      <a:pt x="145" y="390"/>
                    </a:lnTo>
                    <a:lnTo>
                      <a:pt x="154" y="403"/>
                    </a:lnTo>
                    <a:lnTo>
                      <a:pt x="154" y="408"/>
                    </a:lnTo>
                    <a:lnTo>
                      <a:pt x="158" y="412"/>
                    </a:lnTo>
                    <a:lnTo>
                      <a:pt x="158" y="416"/>
                    </a:lnTo>
                    <a:lnTo>
                      <a:pt x="162" y="421"/>
                    </a:lnTo>
                    <a:lnTo>
                      <a:pt x="162" y="425"/>
                    </a:lnTo>
                    <a:lnTo>
                      <a:pt x="171" y="438"/>
                    </a:lnTo>
                    <a:lnTo>
                      <a:pt x="180" y="452"/>
                    </a:lnTo>
                    <a:lnTo>
                      <a:pt x="180" y="456"/>
                    </a:lnTo>
                    <a:lnTo>
                      <a:pt x="180" y="460"/>
                    </a:lnTo>
                    <a:lnTo>
                      <a:pt x="189" y="473"/>
                    </a:lnTo>
                    <a:lnTo>
                      <a:pt x="193" y="478"/>
                    </a:lnTo>
                    <a:lnTo>
                      <a:pt x="215" y="509"/>
                    </a:lnTo>
                    <a:lnTo>
                      <a:pt x="215" y="513"/>
                    </a:lnTo>
                    <a:lnTo>
                      <a:pt x="224" y="522"/>
                    </a:lnTo>
                    <a:lnTo>
                      <a:pt x="233" y="530"/>
                    </a:lnTo>
                    <a:lnTo>
                      <a:pt x="237" y="539"/>
                    </a:lnTo>
                    <a:lnTo>
                      <a:pt x="241" y="543"/>
                    </a:lnTo>
                    <a:lnTo>
                      <a:pt x="246" y="548"/>
                    </a:lnTo>
                    <a:lnTo>
                      <a:pt x="255" y="557"/>
                    </a:lnTo>
                    <a:lnTo>
                      <a:pt x="264" y="566"/>
                    </a:lnTo>
                    <a:lnTo>
                      <a:pt x="290" y="579"/>
                    </a:lnTo>
                    <a:lnTo>
                      <a:pt x="294" y="583"/>
                    </a:lnTo>
                    <a:lnTo>
                      <a:pt x="316" y="596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62" name="Freeform 18"/>
              <p:cNvSpPr>
                <a:spLocks/>
              </p:cNvSpPr>
              <p:nvPr/>
            </p:nvSpPr>
            <p:spPr bwMode="auto">
              <a:xfrm>
                <a:off x="3195" y="1776"/>
                <a:ext cx="155" cy="33"/>
              </a:xfrm>
              <a:custGeom>
                <a:avLst/>
                <a:gdLst>
                  <a:gd name="T0" fmla="*/ 0 w 155"/>
                  <a:gd name="T1" fmla="*/ 0 h 33"/>
                  <a:gd name="T2" fmla="*/ 5 w 155"/>
                  <a:gd name="T3" fmla="*/ 0 h 33"/>
                  <a:gd name="T4" fmla="*/ 13 w 155"/>
                  <a:gd name="T5" fmla="*/ 5 h 33"/>
                  <a:gd name="T6" fmla="*/ 75 w 155"/>
                  <a:gd name="T7" fmla="*/ 23 h 33"/>
                  <a:gd name="T8" fmla="*/ 154 w 155"/>
                  <a:gd name="T9" fmla="*/ 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"/>
                  <a:gd name="T16" fmla="*/ 0 h 33"/>
                  <a:gd name="T17" fmla="*/ 155 w 155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" h="33">
                    <a:moveTo>
                      <a:pt x="0" y="0"/>
                    </a:moveTo>
                    <a:lnTo>
                      <a:pt x="5" y="0"/>
                    </a:lnTo>
                    <a:lnTo>
                      <a:pt x="13" y="5"/>
                    </a:lnTo>
                    <a:lnTo>
                      <a:pt x="75" y="23"/>
                    </a:lnTo>
                    <a:lnTo>
                      <a:pt x="154" y="32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756" name="Line 19"/>
            <p:cNvSpPr>
              <a:spLocks noChangeShapeType="1"/>
            </p:cNvSpPr>
            <p:nvPr/>
          </p:nvSpPr>
          <p:spPr bwMode="auto">
            <a:xfrm>
              <a:off x="2740" y="966"/>
              <a:ext cx="0" cy="8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30732" name="Group 20"/>
          <p:cNvGrpSpPr>
            <a:grpSpLocks/>
          </p:cNvGrpSpPr>
          <p:nvPr/>
        </p:nvGrpSpPr>
        <p:grpSpPr bwMode="auto">
          <a:xfrm>
            <a:off x="3106738" y="2646363"/>
            <a:ext cx="1897062" cy="1430337"/>
            <a:chOff x="2512" y="964"/>
            <a:chExt cx="1195" cy="901"/>
          </a:xfrm>
        </p:grpSpPr>
        <p:grpSp>
          <p:nvGrpSpPr>
            <p:cNvPr id="30747" name="Group 21"/>
            <p:cNvGrpSpPr>
              <a:grpSpLocks/>
            </p:cNvGrpSpPr>
            <p:nvPr/>
          </p:nvGrpSpPr>
          <p:grpSpPr bwMode="auto">
            <a:xfrm>
              <a:off x="2512" y="964"/>
              <a:ext cx="1195" cy="845"/>
              <a:chOff x="2512" y="964"/>
              <a:chExt cx="1195" cy="845"/>
            </a:xfrm>
          </p:grpSpPr>
          <p:sp>
            <p:nvSpPr>
              <p:cNvPr id="30749" name="Freeform 22"/>
              <p:cNvSpPr>
                <a:spLocks/>
              </p:cNvSpPr>
              <p:nvPr/>
            </p:nvSpPr>
            <p:spPr bwMode="auto">
              <a:xfrm>
                <a:off x="2512" y="1201"/>
                <a:ext cx="444" cy="608"/>
              </a:xfrm>
              <a:custGeom>
                <a:avLst/>
                <a:gdLst>
                  <a:gd name="T0" fmla="*/ 48 w 444"/>
                  <a:gd name="T1" fmla="*/ 598 h 608"/>
                  <a:gd name="T2" fmla="*/ 145 w 444"/>
                  <a:gd name="T3" fmla="*/ 572 h 608"/>
                  <a:gd name="T4" fmla="*/ 167 w 444"/>
                  <a:gd name="T5" fmla="*/ 559 h 608"/>
                  <a:gd name="T6" fmla="*/ 188 w 444"/>
                  <a:gd name="T7" fmla="*/ 541 h 608"/>
                  <a:gd name="T8" fmla="*/ 197 w 444"/>
                  <a:gd name="T9" fmla="*/ 537 h 608"/>
                  <a:gd name="T10" fmla="*/ 206 w 444"/>
                  <a:gd name="T11" fmla="*/ 523 h 608"/>
                  <a:gd name="T12" fmla="*/ 215 w 444"/>
                  <a:gd name="T13" fmla="*/ 515 h 608"/>
                  <a:gd name="T14" fmla="*/ 223 w 444"/>
                  <a:gd name="T15" fmla="*/ 506 h 608"/>
                  <a:gd name="T16" fmla="*/ 232 w 444"/>
                  <a:gd name="T17" fmla="*/ 497 h 608"/>
                  <a:gd name="T18" fmla="*/ 241 w 444"/>
                  <a:gd name="T19" fmla="*/ 484 h 608"/>
                  <a:gd name="T20" fmla="*/ 259 w 444"/>
                  <a:gd name="T21" fmla="*/ 462 h 608"/>
                  <a:gd name="T22" fmla="*/ 272 w 444"/>
                  <a:gd name="T23" fmla="*/ 436 h 608"/>
                  <a:gd name="T24" fmla="*/ 276 w 444"/>
                  <a:gd name="T25" fmla="*/ 431 h 608"/>
                  <a:gd name="T26" fmla="*/ 280 w 444"/>
                  <a:gd name="T27" fmla="*/ 418 h 608"/>
                  <a:gd name="T28" fmla="*/ 294 w 444"/>
                  <a:gd name="T29" fmla="*/ 396 h 608"/>
                  <a:gd name="T30" fmla="*/ 298 w 444"/>
                  <a:gd name="T31" fmla="*/ 387 h 608"/>
                  <a:gd name="T32" fmla="*/ 302 w 444"/>
                  <a:gd name="T33" fmla="*/ 374 h 608"/>
                  <a:gd name="T34" fmla="*/ 307 w 444"/>
                  <a:gd name="T35" fmla="*/ 365 h 608"/>
                  <a:gd name="T36" fmla="*/ 315 w 444"/>
                  <a:gd name="T37" fmla="*/ 352 h 608"/>
                  <a:gd name="T38" fmla="*/ 320 w 444"/>
                  <a:gd name="T39" fmla="*/ 339 h 608"/>
                  <a:gd name="T40" fmla="*/ 325 w 444"/>
                  <a:gd name="T41" fmla="*/ 334 h 608"/>
                  <a:gd name="T42" fmla="*/ 325 w 444"/>
                  <a:gd name="T43" fmla="*/ 326 h 608"/>
                  <a:gd name="T44" fmla="*/ 329 w 444"/>
                  <a:gd name="T45" fmla="*/ 312 h 608"/>
                  <a:gd name="T46" fmla="*/ 333 w 444"/>
                  <a:gd name="T47" fmla="*/ 304 h 608"/>
                  <a:gd name="T48" fmla="*/ 338 w 444"/>
                  <a:gd name="T49" fmla="*/ 299 h 608"/>
                  <a:gd name="T50" fmla="*/ 342 w 444"/>
                  <a:gd name="T51" fmla="*/ 282 h 608"/>
                  <a:gd name="T52" fmla="*/ 346 w 444"/>
                  <a:gd name="T53" fmla="*/ 273 h 608"/>
                  <a:gd name="T54" fmla="*/ 351 w 444"/>
                  <a:gd name="T55" fmla="*/ 264 h 608"/>
                  <a:gd name="T56" fmla="*/ 355 w 444"/>
                  <a:gd name="T57" fmla="*/ 251 h 608"/>
                  <a:gd name="T58" fmla="*/ 359 w 444"/>
                  <a:gd name="T59" fmla="*/ 242 h 608"/>
                  <a:gd name="T60" fmla="*/ 364 w 444"/>
                  <a:gd name="T61" fmla="*/ 229 h 608"/>
                  <a:gd name="T62" fmla="*/ 368 w 444"/>
                  <a:gd name="T63" fmla="*/ 220 h 608"/>
                  <a:gd name="T64" fmla="*/ 368 w 444"/>
                  <a:gd name="T65" fmla="*/ 211 h 608"/>
                  <a:gd name="T66" fmla="*/ 373 w 444"/>
                  <a:gd name="T67" fmla="*/ 198 h 608"/>
                  <a:gd name="T68" fmla="*/ 377 w 444"/>
                  <a:gd name="T69" fmla="*/ 194 h 608"/>
                  <a:gd name="T70" fmla="*/ 381 w 444"/>
                  <a:gd name="T71" fmla="*/ 185 h 608"/>
                  <a:gd name="T72" fmla="*/ 386 w 444"/>
                  <a:gd name="T73" fmla="*/ 172 h 608"/>
                  <a:gd name="T74" fmla="*/ 386 w 444"/>
                  <a:gd name="T75" fmla="*/ 163 h 608"/>
                  <a:gd name="T76" fmla="*/ 390 w 444"/>
                  <a:gd name="T77" fmla="*/ 154 h 608"/>
                  <a:gd name="T78" fmla="*/ 394 w 444"/>
                  <a:gd name="T79" fmla="*/ 145 h 608"/>
                  <a:gd name="T80" fmla="*/ 394 w 444"/>
                  <a:gd name="T81" fmla="*/ 136 h 608"/>
                  <a:gd name="T82" fmla="*/ 399 w 444"/>
                  <a:gd name="T83" fmla="*/ 128 h 608"/>
                  <a:gd name="T84" fmla="*/ 404 w 444"/>
                  <a:gd name="T85" fmla="*/ 123 h 608"/>
                  <a:gd name="T86" fmla="*/ 404 w 444"/>
                  <a:gd name="T87" fmla="*/ 115 h 608"/>
                  <a:gd name="T88" fmla="*/ 408 w 444"/>
                  <a:gd name="T89" fmla="*/ 105 h 608"/>
                  <a:gd name="T90" fmla="*/ 408 w 444"/>
                  <a:gd name="T91" fmla="*/ 97 h 608"/>
                  <a:gd name="T92" fmla="*/ 412 w 444"/>
                  <a:gd name="T93" fmla="*/ 92 h 608"/>
                  <a:gd name="T94" fmla="*/ 412 w 444"/>
                  <a:gd name="T95" fmla="*/ 84 h 608"/>
                  <a:gd name="T96" fmla="*/ 417 w 444"/>
                  <a:gd name="T97" fmla="*/ 79 h 608"/>
                  <a:gd name="T98" fmla="*/ 421 w 444"/>
                  <a:gd name="T99" fmla="*/ 70 h 608"/>
                  <a:gd name="T100" fmla="*/ 425 w 444"/>
                  <a:gd name="T101" fmla="*/ 53 h 608"/>
                  <a:gd name="T102" fmla="*/ 430 w 444"/>
                  <a:gd name="T103" fmla="*/ 44 h 608"/>
                  <a:gd name="T104" fmla="*/ 434 w 444"/>
                  <a:gd name="T105" fmla="*/ 26 h 608"/>
                  <a:gd name="T106" fmla="*/ 438 w 444"/>
                  <a:gd name="T107" fmla="*/ 22 h 608"/>
                  <a:gd name="T108" fmla="*/ 438 w 444"/>
                  <a:gd name="T109" fmla="*/ 13 h 608"/>
                  <a:gd name="T110" fmla="*/ 443 w 444"/>
                  <a:gd name="T111" fmla="*/ 9 h 608"/>
                  <a:gd name="T112" fmla="*/ 443 w 444"/>
                  <a:gd name="T113" fmla="*/ 0 h 60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608"/>
                  <a:gd name="T173" fmla="*/ 444 w 444"/>
                  <a:gd name="T174" fmla="*/ 608 h 60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608">
                    <a:moveTo>
                      <a:pt x="0" y="607"/>
                    </a:moveTo>
                    <a:lnTo>
                      <a:pt x="48" y="598"/>
                    </a:lnTo>
                    <a:lnTo>
                      <a:pt x="127" y="581"/>
                    </a:lnTo>
                    <a:lnTo>
                      <a:pt x="145" y="572"/>
                    </a:lnTo>
                    <a:lnTo>
                      <a:pt x="157" y="563"/>
                    </a:lnTo>
                    <a:lnTo>
                      <a:pt x="167" y="559"/>
                    </a:lnTo>
                    <a:lnTo>
                      <a:pt x="171" y="554"/>
                    </a:lnTo>
                    <a:lnTo>
                      <a:pt x="188" y="541"/>
                    </a:lnTo>
                    <a:lnTo>
                      <a:pt x="193" y="537"/>
                    </a:lnTo>
                    <a:lnTo>
                      <a:pt x="197" y="537"/>
                    </a:lnTo>
                    <a:lnTo>
                      <a:pt x="197" y="533"/>
                    </a:lnTo>
                    <a:lnTo>
                      <a:pt x="206" y="523"/>
                    </a:lnTo>
                    <a:lnTo>
                      <a:pt x="210" y="523"/>
                    </a:lnTo>
                    <a:lnTo>
                      <a:pt x="215" y="515"/>
                    </a:lnTo>
                    <a:lnTo>
                      <a:pt x="219" y="510"/>
                    </a:lnTo>
                    <a:lnTo>
                      <a:pt x="223" y="506"/>
                    </a:lnTo>
                    <a:lnTo>
                      <a:pt x="228" y="502"/>
                    </a:lnTo>
                    <a:lnTo>
                      <a:pt x="232" y="497"/>
                    </a:lnTo>
                    <a:lnTo>
                      <a:pt x="236" y="492"/>
                    </a:lnTo>
                    <a:lnTo>
                      <a:pt x="241" y="484"/>
                    </a:lnTo>
                    <a:lnTo>
                      <a:pt x="246" y="479"/>
                    </a:lnTo>
                    <a:lnTo>
                      <a:pt x="259" y="462"/>
                    </a:lnTo>
                    <a:lnTo>
                      <a:pt x="263" y="453"/>
                    </a:lnTo>
                    <a:lnTo>
                      <a:pt x="272" y="436"/>
                    </a:lnTo>
                    <a:lnTo>
                      <a:pt x="272" y="431"/>
                    </a:lnTo>
                    <a:lnTo>
                      <a:pt x="276" y="431"/>
                    </a:lnTo>
                    <a:lnTo>
                      <a:pt x="276" y="427"/>
                    </a:lnTo>
                    <a:lnTo>
                      <a:pt x="280" y="418"/>
                    </a:lnTo>
                    <a:lnTo>
                      <a:pt x="294" y="400"/>
                    </a:lnTo>
                    <a:lnTo>
                      <a:pt x="294" y="396"/>
                    </a:lnTo>
                    <a:lnTo>
                      <a:pt x="294" y="392"/>
                    </a:lnTo>
                    <a:lnTo>
                      <a:pt x="298" y="387"/>
                    </a:lnTo>
                    <a:lnTo>
                      <a:pt x="302" y="378"/>
                    </a:lnTo>
                    <a:lnTo>
                      <a:pt x="302" y="374"/>
                    </a:lnTo>
                    <a:lnTo>
                      <a:pt x="307" y="369"/>
                    </a:lnTo>
                    <a:lnTo>
                      <a:pt x="307" y="365"/>
                    </a:lnTo>
                    <a:lnTo>
                      <a:pt x="311" y="361"/>
                    </a:lnTo>
                    <a:lnTo>
                      <a:pt x="315" y="352"/>
                    </a:lnTo>
                    <a:lnTo>
                      <a:pt x="315" y="343"/>
                    </a:lnTo>
                    <a:lnTo>
                      <a:pt x="320" y="339"/>
                    </a:lnTo>
                    <a:lnTo>
                      <a:pt x="320" y="334"/>
                    </a:lnTo>
                    <a:lnTo>
                      <a:pt x="325" y="334"/>
                    </a:lnTo>
                    <a:lnTo>
                      <a:pt x="325" y="330"/>
                    </a:lnTo>
                    <a:lnTo>
                      <a:pt x="325" y="326"/>
                    </a:lnTo>
                    <a:lnTo>
                      <a:pt x="329" y="317"/>
                    </a:lnTo>
                    <a:lnTo>
                      <a:pt x="329" y="312"/>
                    </a:lnTo>
                    <a:lnTo>
                      <a:pt x="333" y="308"/>
                    </a:lnTo>
                    <a:lnTo>
                      <a:pt x="333" y="304"/>
                    </a:lnTo>
                    <a:lnTo>
                      <a:pt x="338" y="304"/>
                    </a:lnTo>
                    <a:lnTo>
                      <a:pt x="338" y="299"/>
                    </a:lnTo>
                    <a:lnTo>
                      <a:pt x="338" y="295"/>
                    </a:lnTo>
                    <a:lnTo>
                      <a:pt x="342" y="282"/>
                    </a:lnTo>
                    <a:lnTo>
                      <a:pt x="346" y="277"/>
                    </a:lnTo>
                    <a:lnTo>
                      <a:pt x="346" y="273"/>
                    </a:lnTo>
                    <a:lnTo>
                      <a:pt x="346" y="269"/>
                    </a:lnTo>
                    <a:lnTo>
                      <a:pt x="351" y="264"/>
                    </a:lnTo>
                    <a:lnTo>
                      <a:pt x="355" y="255"/>
                    </a:lnTo>
                    <a:lnTo>
                      <a:pt x="355" y="251"/>
                    </a:lnTo>
                    <a:lnTo>
                      <a:pt x="355" y="246"/>
                    </a:lnTo>
                    <a:lnTo>
                      <a:pt x="359" y="242"/>
                    </a:lnTo>
                    <a:lnTo>
                      <a:pt x="359" y="238"/>
                    </a:lnTo>
                    <a:lnTo>
                      <a:pt x="364" y="229"/>
                    </a:lnTo>
                    <a:lnTo>
                      <a:pt x="364" y="224"/>
                    </a:lnTo>
                    <a:lnTo>
                      <a:pt x="368" y="220"/>
                    </a:lnTo>
                    <a:lnTo>
                      <a:pt x="368" y="216"/>
                    </a:lnTo>
                    <a:lnTo>
                      <a:pt x="368" y="211"/>
                    </a:lnTo>
                    <a:lnTo>
                      <a:pt x="373" y="202"/>
                    </a:lnTo>
                    <a:lnTo>
                      <a:pt x="373" y="198"/>
                    </a:lnTo>
                    <a:lnTo>
                      <a:pt x="377" y="198"/>
                    </a:lnTo>
                    <a:lnTo>
                      <a:pt x="377" y="194"/>
                    </a:lnTo>
                    <a:lnTo>
                      <a:pt x="377" y="189"/>
                    </a:lnTo>
                    <a:lnTo>
                      <a:pt x="381" y="185"/>
                    </a:lnTo>
                    <a:lnTo>
                      <a:pt x="381" y="180"/>
                    </a:lnTo>
                    <a:lnTo>
                      <a:pt x="386" y="172"/>
                    </a:lnTo>
                    <a:lnTo>
                      <a:pt x="386" y="167"/>
                    </a:lnTo>
                    <a:lnTo>
                      <a:pt x="386" y="163"/>
                    </a:lnTo>
                    <a:lnTo>
                      <a:pt x="390" y="159"/>
                    </a:lnTo>
                    <a:lnTo>
                      <a:pt x="390" y="154"/>
                    </a:lnTo>
                    <a:lnTo>
                      <a:pt x="390" y="149"/>
                    </a:lnTo>
                    <a:lnTo>
                      <a:pt x="394" y="145"/>
                    </a:lnTo>
                    <a:lnTo>
                      <a:pt x="394" y="141"/>
                    </a:lnTo>
                    <a:lnTo>
                      <a:pt x="394" y="136"/>
                    </a:lnTo>
                    <a:lnTo>
                      <a:pt x="399" y="132"/>
                    </a:lnTo>
                    <a:lnTo>
                      <a:pt x="399" y="128"/>
                    </a:lnTo>
                    <a:lnTo>
                      <a:pt x="399" y="123"/>
                    </a:lnTo>
                    <a:lnTo>
                      <a:pt x="404" y="123"/>
                    </a:lnTo>
                    <a:lnTo>
                      <a:pt x="404" y="119"/>
                    </a:lnTo>
                    <a:lnTo>
                      <a:pt x="404" y="115"/>
                    </a:lnTo>
                    <a:lnTo>
                      <a:pt x="408" y="110"/>
                    </a:lnTo>
                    <a:lnTo>
                      <a:pt x="408" y="105"/>
                    </a:lnTo>
                    <a:lnTo>
                      <a:pt x="408" y="101"/>
                    </a:lnTo>
                    <a:lnTo>
                      <a:pt x="408" y="97"/>
                    </a:lnTo>
                    <a:lnTo>
                      <a:pt x="412" y="97"/>
                    </a:lnTo>
                    <a:lnTo>
                      <a:pt x="412" y="92"/>
                    </a:lnTo>
                    <a:lnTo>
                      <a:pt x="412" y="88"/>
                    </a:lnTo>
                    <a:lnTo>
                      <a:pt x="412" y="84"/>
                    </a:lnTo>
                    <a:lnTo>
                      <a:pt x="417" y="84"/>
                    </a:lnTo>
                    <a:lnTo>
                      <a:pt x="417" y="79"/>
                    </a:lnTo>
                    <a:lnTo>
                      <a:pt x="417" y="75"/>
                    </a:lnTo>
                    <a:lnTo>
                      <a:pt x="421" y="70"/>
                    </a:lnTo>
                    <a:lnTo>
                      <a:pt x="421" y="66"/>
                    </a:lnTo>
                    <a:lnTo>
                      <a:pt x="425" y="53"/>
                    </a:lnTo>
                    <a:lnTo>
                      <a:pt x="425" y="49"/>
                    </a:lnTo>
                    <a:lnTo>
                      <a:pt x="430" y="44"/>
                    </a:lnTo>
                    <a:lnTo>
                      <a:pt x="430" y="40"/>
                    </a:lnTo>
                    <a:lnTo>
                      <a:pt x="434" y="26"/>
                    </a:lnTo>
                    <a:lnTo>
                      <a:pt x="434" y="22"/>
                    </a:lnTo>
                    <a:lnTo>
                      <a:pt x="438" y="22"/>
                    </a:lnTo>
                    <a:lnTo>
                      <a:pt x="438" y="18"/>
                    </a:lnTo>
                    <a:lnTo>
                      <a:pt x="438" y="13"/>
                    </a:lnTo>
                    <a:lnTo>
                      <a:pt x="438" y="9"/>
                    </a:lnTo>
                    <a:lnTo>
                      <a:pt x="443" y="9"/>
                    </a:lnTo>
                    <a:lnTo>
                      <a:pt x="443" y="5"/>
                    </a:lnTo>
                    <a:lnTo>
                      <a:pt x="443" y="0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0" name="Freeform 23"/>
              <p:cNvSpPr>
                <a:spLocks/>
              </p:cNvSpPr>
              <p:nvPr/>
            </p:nvSpPr>
            <p:spPr bwMode="auto">
              <a:xfrm>
                <a:off x="2955" y="990"/>
                <a:ext cx="102" cy="212"/>
              </a:xfrm>
              <a:custGeom>
                <a:avLst/>
                <a:gdLst>
                  <a:gd name="T0" fmla="*/ 0 w 102"/>
                  <a:gd name="T1" fmla="*/ 211 h 212"/>
                  <a:gd name="T2" fmla="*/ 0 w 102"/>
                  <a:gd name="T3" fmla="*/ 211 h 212"/>
                  <a:gd name="T4" fmla="*/ 0 w 102"/>
                  <a:gd name="T5" fmla="*/ 206 h 212"/>
                  <a:gd name="T6" fmla="*/ 4 w 102"/>
                  <a:gd name="T7" fmla="*/ 206 h 212"/>
                  <a:gd name="T8" fmla="*/ 4 w 102"/>
                  <a:gd name="T9" fmla="*/ 202 h 212"/>
                  <a:gd name="T10" fmla="*/ 4 w 102"/>
                  <a:gd name="T11" fmla="*/ 198 h 212"/>
                  <a:gd name="T12" fmla="*/ 9 w 102"/>
                  <a:gd name="T13" fmla="*/ 189 h 212"/>
                  <a:gd name="T14" fmla="*/ 9 w 102"/>
                  <a:gd name="T15" fmla="*/ 185 h 212"/>
                  <a:gd name="T16" fmla="*/ 13 w 102"/>
                  <a:gd name="T17" fmla="*/ 185 h 212"/>
                  <a:gd name="T18" fmla="*/ 13 w 102"/>
                  <a:gd name="T19" fmla="*/ 180 h 212"/>
                  <a:gd name="T20" fmla="*/ 13 w 102"/>
                  <a:gd name="T21" fmla="*/ 176 h 212"/>
                  <a:gd name="T22" fmla="*/ 13 w 102"/>
                  <a:gd name="T23" fmla="*/ 172 h 212"/>
                  <a:gd name="T24" fmla="*/ 17 w 102"/>
                  <a:gd name="T25" fmla="*/ 167 h 212"/>
                  <a:gd name="T26" fmla="*/ 17 w 102"/>
                  <a:gd name="T27" fmla="*/ 163 h 212"/>
                  <a:gd name="T28" fmla="*/ 22 w 102"/>
                  <a:gd name="T29" fmla="*/ 158 h 212"/>
                  <a:gd name="T30" fmla="*/ 22 w 102"/>
                  <a:gd name="T31" fmla="*/ 154 h 212"/>
                  <a:gd name="T32" fmla="*/ 22 w 102"/>
                  <a:gd name="T33" fmla="*/ 150 h 212"/>
                  <a:gd name="T34" fmla="*/ 26 w 102"/>
                  <a:gd name="T35" fmla="*/ 145 h 212"/>
                  <a:gd name="T36" fmla="*/ 26 w 102"/>
                  <a:gd name="T37" fmla="*/ 141 h 212"/>
                  <a:gd name="T38" fmla="*/ 30 w 102"/>
                  <a:gd name="T39" fmla="*/ 137 h 212"/>
                  <a:gd name="T40" fmla="*/ 30 w 102"/>
                  <a:gd name="T41" fmla="*/ 132 h 212"/>
                  <a:gd name="T42" fmla="*/ 30 w 102"/>
                  <a:gd name="T43" fmla="*/ 128 h 212"/>
                  <a:gd name="T44" fmla="*/ 35 w 102"/>
                  <a:gd name="T45" fmla="*/ 123 h 212"/>
                  <a:gd name="T46" fmla="*/ 35 w 102"/>
                  <a:gd name="T47" fmla="*/ 119 h 212"/>
                  <a:gd name="T48" fmla="*/ 35 w 102"/>
                  <a:gd name="T49" fmla="*/ 114 h 212"/>
                  <a:gd name="T50" fmla="*/ 39 w 102"/>
                  <a:gd name="T51" fmla="*/ 114 h 212"/>
                  <a:gd name="T52" fmla="*/ 39 w 102"/>
                  <a:gd name="T53" fmla="*/ 110 h 212"/>
                  <a:gd name="T54" fmla="*/ 39 w 102"/>
                  <a:gd name="T55" fmla="*/ 106 h 212"/>
                  <a:gd name="T56" fmla="*/ 44 w 102"/>
                  <a:gd name="T57" fmla="*/ 106 h 212"/>
                  <a:gd name="T58" fmla="*/ 44 w 102"/>
                  <a:gd name="T59" fmla="*/ 101 h 212"/>
                  <a:gd name="T60" fmla="*/ 44 w 102"/>
                  <a:gd name="T61" fmla="*/ 97 h 212"/>
                  <a:gd name="T62" fmla="*/ 48 w 102"/>
                  <a:gd name="T63" fmla="*/ 97 h 212"/>
                  <a:gd name="T64" fmla="*/ 48 w 102"/>
                  <a:gd name="T65" fmla="*/ 93 h 212"/>
                  <a:gd name="T66" fmla="*/ 48 w 102"/>
                  <a:gd name="T67" fmla="*/ 88 h 212"/>
                  <a:gd name="T68" fmla="*/ 52 w 102"/>
                  <a:gd name="T69" fmla="*/ 83 h 212"/>
                  <a:gd name="T70" fmla="*/ 52 w 102"/>
                  <a:gd name="T71" fmla="*/ 79 h 212"/>
                  <a:gd name="T72" fmla="*/ 52 w 102"/>
                  <a:gd name="T73" fmla="*/ 75 h 212"/>
                  <a:gd name="T74" fmla="*/ 57 w 102"/>
                  <a:gd name="T75" fmla="*/ 75 h 212"/>
                  <a:gd name="T76" fmla="*/ 57 w 102"/>
                  <a:gd name="T77" fmla="*/ 70 h 212"/>
                  <a:gd name="T78" fmla="*/ 57 w 102"/>
                  <a:gd name="T79" fmla="*/ 66 h 212"/>
                  <a:gd name="T80" fmla="*/ 61 w 102"/>
                  <a:gd name="T81" fmla="*/ 66 h 212"/>
                  <a:gd name="T82" fmla="*/ 61 w 102"/>
                  <a:gd name="T83" fmla="*/ 62 h 212"/>
                  <a:gd name="T84" fmla="*/ 61 w 102"/>
                  <a:gd name="T85" fmla="*/ 57 h 212"/>
                  <a:gd name="T86" fmla="*/ 65 w 102"/>
                  <a:gd name="T87" fmla="*/ 57 h 212"/>
                  <a:gd name="T88" fmla="*/ 65 w 102"/>
                  <a:gd name="T89" fmla="*/ 53 h 212"/>
                  <a:gd name="T90" fmla="*/ 65 w 102"/>
                  <a:gd name="T91" fmla="*/ 49 h 212"/>
                  <a:gd name="T92" fmla="*/ 70 w 102"/>
                  <a:gd name="T93" fmla="*/ 49 h 212"/>
                  <a:gd name="T94" fmla="*/ 70 w 102"/>
                  <a:gd name="T95" fmla="*/ 44 h 212"/>
                  <a:gd name="T96" fmla="*/ 75 w 102"/>
                  <a:gd name="T97" fmla="*/ 40 h 212"/>
                  <a:gd name="T98" fmla="*/ 75 w 102"/>
                  <a:gd name="T99" fmla="*/ 35 h 212"/>
                  <a:gd name="T100" fmla="*/ 79 w 102"/>
                  <a:gd name="T101" fmla="*/ 35 h 212"/>
                  <a:gd name="T102" fmla="*/ 79 w 102"/>
                  <a:gd name="T103" fmla="*/ 31 h 212"/>
                  <a:gd name="T104" fmla="*/ 79 w 102"/>
                  <a:gd name="T105" fmla="*/ 27 h 212"/>
                  <a:gd name="T106" fmla="*/ 83 w 102"/>
                  <a:gd name="T107" fmla="*/ 27 h 212"/>
                  <a:gd name="T108" fmla="*/ 83 w 102"/>
                  <a:gd name="T109" fmla="*/ 22 h 212"/>
                  <a:gd name="T110" fmla="*/ 88 w 102"/>
                  <a:gd name="T111" fmla="*/ 18 h 212"/>
                  <a:gd name="T112" fmla="*/ 88 w 102"/>
                  <a:gd name="T113" fmla="*/ 14 h 212"/>
                  <a:gd name="T114" fmla="*/ 92 w 102"/>
                  <a:gd name="T115" fmla="*/ 14 h 212"/>
                  <a:gd name="T116" fmla="*/ 92 w 102"/>
                  <a:gd name="T117" fmla="*/ 9 h 212"/>
                  <a:gd name="T118" fmla="*/ 96 w 102"/>
                  <a:gd name="T119" fmla="*/ 9 h 212"/>
                  <a:gd name="T120" fmla="*/ 96 w 102"/>
                  <a:gd name="T121" fmla="*/ 5 h 212"/>
                  <a:gd name="T122" fmla="*/ 101 w 102"/>
                  <a:gd name="T123" fmla="*/ 0 h 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2"/>
                  <a:gd name="T187" fmla="*/ 0 h 212"/>
                  <a:gd name="T188" fmla="*/ 102 w 102"/>
                  <a:gd name="T189" fmla="*/ 212 h 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2" h="212">
                    <a:moveTo>
                      <a:pt x="0" y="211"/>
                    </a:moveTo>
                    <a:lnTo>
                      <a:pt x="0" y="211"/>
                    </a:lnTo>
                    <a:lnTo>
                      <a:pt x="0" y="206"/>
                    </a:lnTo>
                    <a:lnTo>
                      <a:pt x="4" y="206"/>
                    </a:lnTo>
                    <a:lnTo>
                      <a:pt x="4" y="202"/>
                    </a:lnTo>
                    <a:lnTo>
                      <a:pt x="4" y="198"/>
                    </a:lnTo>
                    <a:lnTo>
                      <a:pt x="9" y="189"/>
                    </a:lnTo>
                    <a:lnTo>
                      <a:pt x="9" y="185"/>
                    </a:lnTo>
                    <a:lnTo>
                      <a:pt x="13" y="185"/>
                    </a:lnTo>
                    <a:lnTo>
                      <a:pt x="13" y="180"/>
                    </a:lnTo>
                    <a:lnTo>
                      <a:pt x="13" y="176"/>
                    </a:lnTo>
                    <a:lnTo>
                      <a:pt x="13" y="172"/>
                    </a:lnTo>
                    <a:lnTo>
                      <a:pt x="17" y="167"/>
                    </a:lnTo>
                    <a:lnTo>
                      <a:pt x="17" y="163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0"/>
                    </a:lnTo>
                    <a:lnTo>
                      <a:pt x="26" y="145"/>
                    </a:lnTo>
                    <a:lnTo>
                      <a:pt x="26" y="141"/>
                    </a:lnTo>
                    <a:lnTo>
                      <a:pt x="30" y="137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5" y="123"/>
                    </a:lnTo>
                    <a:lnTo>
                      <a:pt x="35" y="119"/>
                    </a:lnTo>
                    <a:lnTo>
                      <a:pt x="35" y="114"/>
                    </a:lnTo>
                    <a:lnTo>
                      <a:pt x="39" y="114"/>
                    </a:lnTo>
                    <a:lnTo>
                      <a:pt x="39" y="110"/>
                    </a:lnTo>
                    <a:lnTo>
                      <a:pt x="39" y="106"/>
                    </a:lnTo>
                    <a:lnTo>
                      <a:pt x="44" y="106"/>
                    </a:lnTo>
                    <a:lnTo>
                      <a:pt x="44" y="101"/>
                    </a:lnTo>
                    <a:lnTo>
                      <a:pt x="44" y="97"/>
                    </a:lnTo>
                    <a:lnTo>
                      <a:pt x="48" y="97"/>
                    </a:lnTo>
                    <a:lnTo>
                      <a:pt x="48" y="93"/>
                    </a:lnTo>
                    <a:lnTo>
                      <a:pt x="48" y="88"/>
                    </a:lnTo>
                    <a:lnTo>
                      <a:pt x="52" y="83"/>
                    </a:lnTo>
                    <a:lnTo>
                      <a:pt x="52" y="79"/>
                    </a:lnTo>
                    <a:lnTo>
                      <a:pt x="52" y="75"/>
                    </a:lnTo>
                    <a:lnTo>
                      <a:pt x="57" y="75"/>
                    </a:lnTo>
                    <a:lnTo>
                      <a:pt x="57" y="70"/>
                    </a:lnTo>
                    <a:lnTo>
                      <a:pt x="57" y="66"/>
                    </a:lnTo>
                    <a:lnTo>
                      <a:pt x="61" y="66"/>
                    </a:lnTo>
                    <a:lnTo>
                      <a:pt x="61" y="62"/>
                    </a:lnTo>
                    <a:lnTo>
                      <a:pt x="61" y="57"/>
                    </a:lnTo>
                    <a:lnTo>
                      <a:pt x="65" y="57"/>
                    </a:lnTo>
                    <a:lnTo>
                      <a:pt x="65" y="53"/>
                    </a:lnTo>
                    <a:lnTo>
                      <a:pt x="65" y="49"/>
                    </a:lnTo>
                    <a:lnTo>
                      <a:pt x="70" y="49"/>
                    </a:lnTo>
                    <a:lnTo>
                      <a:pt x="70" y="44"/>
                    </a:lnTo>
                    <a:lnTo>
                      <a:pt x="75" y="40"/>
                    </a:lnTo>
                    <a:lnTo>
                      <a:pt x="75" y="35"/>
                    </a:lnTo>
                    <a:lnTo>
                      <a:pt x="79" y="35"/>
                    </a:lnTo>
                    <a:lnTo>
                      <a:pt x="79" y="31"/>
                    </a:lnTo>
                    <a:lnTo>
                      <a:pt x="79" y="27"/>
                    </a:lnTo>
                    <a:lnTo>
                      <a:pt x="83" y="27"/>
                    </a:lnTo>
                    <a:lnTo>
                      <a:pt x="83" y="22"/>
                    </a:lnTo>
                    <a:lnTo>
                      <a:pt x="88" y="18"/>
                    </a:lnTo>
                    <a:lnTo>
                      <a:pt x="88" y="14"/>
                    </a:lnTo>
                    <a:lnTo>
                      <a:pt x="92" y="14"/>
                    </a:lnTo>
                    <a:lnTo>
                      <a:pt x="92" y="9"/>
                    </a:lnTo>
                    <a:lnTo>
                      <a:pt x="96" y="9"/>
                    </a:lnTo>
                    <a:lnTo>
                      <a:pt x="96" y="5"/>
                    </a:lnTo>
                    <a:lnTo>
                      <a:pt x="101" y="0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1" name="Freeform 24"/>
              <p:cNvSpPr>
                <a:spLocks/>
              </p:cNvSpPr>
              <p:nvPr/>
            </p:nvSpPr>
            <p:spPr bwMode="auto">
              <a:xfrm>
                <a:off x="3056" y="964"/>
                <a:ext cx="76" cy="27"/>
              </a:xfrm>
              <a:custGeom>
                <a:avLst/>
                <a:gdLst>
                  <a:gd name="T0" fmla="*/ 0 w 76"/>
                  <a:gd name="T1" fmla="*/ 26 h 27"/>
                  <a:gd name="T2" fmla="*/ 0 w 76"/>
                  <a:gd name="T3" fmla="*/ 26 h 27"/>
                  <a:gd name="T4" fmla="*/ 0 w 76"/>
                  <a:gd name="T5" fmla="*/ 22 h 27"/>
                  <a:gd name="T6" fmla="*/ 4 w 76"/>
                  <a:gd name="T7" fmla="*/ 22 h 27"/>
                  <a:gd name="T8" fmla="*/ 4 w 76"/>
                  <a:gd name="T9" fmla="*/ 18 h 27"/>
                  <a:gd name="T10" fmla="*/ 9 w 76"/>
                  <a:gd name="T11" fmla="*/ 18 h 27"/>
                  <a:gd name="T12" fmla="*/ 9 w 76"/>
                  <a:gd name="T13" fmla="*/ 13 h 27"/>
                  <a:gd name="T14" fmla="*/ 13 w 76"/>
                  <a:gd name="T15" fmla="*/ 13 h 27"/>
                  <a:gd name="T16" fmla="*/ 17 w 76"/>
                  <a:gd name="T17" fmla="*/ 9 h 27"/>
                  <a:gd name="T18" fmla="*/ 22 w 76"/>
                  <a:gd name="T19" fmla="*/ 9 h 27"/>
                  <a:gd name="T20" fmla="*/ 22 w 76"/>
                  <a:gd name="T21" fmla="*/ 5 h 27"/>
                  <a:gd name="T22" fmla="*/ 27 w 76"/>
                  <a:gd name="T23" fmla="*/ 5 h 27"/>
                  <a:gd name="T24" fmla="*/ 31 w 76"/>
                  <a:gd name="T25" fmla="*/ 5 h 27"/>
                  <a:gd name="T26" fmla="*/ 31 w 76"/>
                  <a:gd name="T27" fmla="*/ 0 h 27"/>
                  <a:gd name="T28" fmla="*/ 35 w 76"/>
                  <a:gd name="T29" fmla="*/ 0 h 27"/>
                  <a:gd name="T30" fmla="*/ 40 w 76"/>
                  <a:gd name="T31" fmla="*/ 0 h 27"/>
                  <a:gd name="T32" fmla="*/ 44 w 76"/>
                  <a:gd name="T33" fmla="*/ 0 h 27"/>
                  <a:gd name="T34" fmla="*/ 48 w 76"/>
                  <a:gd name="T35" fmla="*/ 0 h 27"/>
                  <a:gd name="T36" fmla="*/ 53 w 76"/>
                  <a:gd name="T37" fmla="*/ 0 h 27"/>
                  <a:gd name="T38" fmla="*/ 57 w 76"/>
                  <a:gd name="T39" fmla="*/ 0 h 27"/>
                  <a:gd name="T40" fmla="*/ 57 w 76"/>
                  <a:gd name="T41" fmla="*/ 5 h 27"/>
                  <a:gd name="T42" fmla="*/ 62 w 76"/>
                  <a:gd name="T43" fmla="*/ 5 h 27"/>
                  <a:gd name="T44" fmla="*/ 66 w 76"/>
                  <a:gd name="T45" fmla="*/ 5 h 27"/>
                  <a:gd name="T46" fmla="*/ 66 w 76"/>
                  <a:gd name="T47" fmla="*/ 9 h 27"/>
                  <a:gd name="T48" fmla="*/ 70 w 76"/>
                  <a:gd name="T49" fmla="*/ 9 h 27"/>
                  <a:gd name="T50" fmla="*/ 70 w 76"/>
                  <a:gd name="T51" fmla="*/ 13 h 27"/>
                  <a:gd name="T52" fmla="*/ 75 w 76"/>
                  <a:gd name="T53" fmla="*/ 13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"/>
                  <a:gd name="T82" fmla="*/ 0 h 27"/>
                  <a:gd name="T83" fmla="*/ 76 w 76"/>
                  <a:gd name="T84" fmla="*/ 27 h 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" h="27">
                    <a:moveTo>
                      <a:pt x="0" y="26"/>
                    </a:moveTo>
                    <a:lnTo>
                      <a:pt x="0" y="26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13" y="13"/>
                    </a:lnTo>
                    <a:lnTo>
                      <a:pt x="17" y="9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57" y="5"/>
                    </a:lnTo>
                    <a:lnTo>
                      <a:pt x="62" y="5"/>
                    </a:lnTo>
                    <a:lnTo>
                      <a:pt x="66" y="5"/>
                    </a:lnTo>
                    <a:lnTo>
                      <a:pt x="66" y="9"/>
                    </a:lnTo>
                    <a:lnTo>
                      <a:pt x="70" y="9"/>
                    </a:lnTo>
                    <a:lnTo>
                      <a:pt x="70" y="13"/>
                    </a:lnTo>
                    <a:lnTo>
                      <a:pt x="75" y="13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2" name="Freeform 25"/>
              <p:cNvSpPr>
                <a:spLocks/>
              </p:cNvSpPr>
              <p:nvPr/>
            </p:nvSpPr>
            <p:spPr bwMode="auto">
              <a:xfrm>
                <a:off x="3131" y="977"/>
                <a:ext cx="106" cy="204"/>
              </a:xfrm>
              <a:custGeom>
                <a:avLst/>
                <a:gdLst>
                  <a:gd name="T0" fmla="*/ 0 w 106"/>
                  <a:gd name="T1" fmla="*/ 0 h 204"/>
                  <a:gd name="T2" fmla="*/ 0 w 106"/>
                  <a:gd name="T3" fmla="*/ 0 h 204"/>
                  <a:gd name="T4" fmla="*/ 5 w 106"/>
                  <a:gd name="T5" fmla="*/ 0 h 204"/>
                  <a:gd name="T6" fmla="*/ 5 w 106"/>
                  <a:gd name="T7" fmla="*/ 5 h 204"/>
                  <a:gd name="T8" fmla="*/ 9 w 106"/>
                  <a:gd name="T9" fmla="*/ 5 h 204"/>
                  <a:gd name="T10" fmla="*/ 9 w 106"/>
                  <a:gd name="T11" fmla="*/ 9 h 204"/>
                  <a:gd name="T12" fmla="*/ 13 w 106"/>
                  <a:gd name="T13" fmla="*/ 9 h 204"/>
                  <a:gd name="T14" fmla="*/ 13 w 106"/>
                  <a:gd name="T15" fmla="*/ 13 h 204"/>
                  <a:gd name="T16" fmla="*/ 18 w 106"/>
                  <a:gd name="T17" fmla="*/ 13 h 204"/>
                  <a:gd name="T18" fmla="*/ 18 w 106"/>
                  <a:gd name="T19" fmla="*/ 18 h 204"/>
                  <a:gd name="T20" fmla="*/ 18 w 106"/>
                  <a:gd name="T21" fmla="*/ 22 h 204"/>
                  <a:gd name="T22" fmla="*/ 22 w 106"/>
                  <a:gd name="T23" fmla="*/ 22 h 204"/>
                  <a:gd name="T24" fmla="*/ 22 w 106"/>
                  <a:gd name="T25" fmla="*/ 27 h 204"/>
                  <a:gd name="T26" fmla="*/ 26 w 106"/>
                  <a:gd name="T27" fmla="*/ 27 h 204"/>
                  <a:gd name="T28" fmla="*/ 26 w 106"/>
                  <a:gd name="T29" fmla="*/ 31 h 204"/>
                  <a:gd name="T30" fmla="*/ 31 w 106"/>
                  <a:gd name="T31" fmla="*/ 36 h 204"/>
                  <a:gd name="T32" fmla="*/ 31 w 106"/>
                  <a:gd name="T33" fmla="*/ 40 h 204"/>
                  <a:gd name="T34" fmla="*/ 35 w 106"/>
                  <a:gd name="T35" fmla="*/ 40 h 204"/>
                  <a:gd name="T36" fmla="*/ 35 w 106"/>
                  <a:gd name="T37" fmla="*/ 44 h 204"/>
                  <a:gd name="T38" fmla="*/ 35 w 106"/>
                  <a:gd name="T39" fmla="*/ 49 h 204"/>
                  <a:gd name="T40" fmla="*/ 39 w 106"/>
                  <a:gd name="T41" fmla="*/ 49 h 204"/>
                  <a:gd name="T42" fmla="*/ 39 w 106"/>
                  <a:gd name="T43" fmla="*/ 53 h 204"/>
                  <a:gd name="T44" fmla="*/ 44 w 106"/>
                  <a:gd name="T45" fmla="*/ 53 h 204"/>
                  <a:gd name="T46" fmla="*/ 44 w 106"/>
                  <a:gd name="T47" fmla="*/ 57 h 204"/>
                  <a:gd name="T48" fmla="*/ 44 w 106"/>
                  <a:gd name="T49" fmla="*/ 62 h 204"/>
                  <a:gd name="T50" fmla="*/ 48 w 106"/>
                  <a:gd name="T51" fmla="*/ 62 h 204"/>
                  <a:gd name="T52" fmla="*/ 48 w 106"/>
                  <a:gd name="T53" fmla="*/ 66 h 204"/>
                  <a:gd name="T54" fmla="*/ 48 w 106"/>
                  <a:gd name="T55" fmla="*/ 71 h 204"/>
                  <a:gd name="T56" fmla="*/ 53 w 106"/>
                  <a:gd name="T57" fmla="*/ 71 h 204"/>
                  <a:gd name="T58" fmla="*/ 53 w 106"/>
                  <a:gd name="T59" fmla="*/ 75 h 204"/>
                  <a:gd name="T60" fmla="*/ 57 w 106"/>
                  <a:gd name="T61" fmla="*/ 80 h 204"/>
                  <a:gd name="T62" fmla="*/ 57 w 106"/>
                  <a:gd name="T63" fmla="*/ 84 h 204"/>
                  <a:gd name="T64" fmla="*/ 57 w 106"/>
                  <a:gd name="T65" fmla="*/ 88 h 204"/>
                  <a:gd name="T66" fmla="*/ 61 w 106"/>
                  <a:gd name="T67" fmla="*/ 93 h 204"/>
                  <a:gd name="T68" fmla="*/ 61 w 106"/>
                  <a:gd name="T69" fmla="*/ 97 h 204"/>
                  <a:gd name="T70" fmla="*/ 66 w 106"/>
                  <a:gd name="T71" fmla="*/ 102 h 204"/>
                  <a:gd name="T72" fmla="*/ 66 w 106"/>
                  <a:gd name="T73" fmla="*/ 106 h 204"/>
                  <a:gd name="T74" fmla="*/ 70 w 106"/>
                  <a:gd name="T75" fmla="*/ 110 h 204"/>
                  <a:gd name="T76" fmla="*/ 70 w 106"/>
                  <a:gd name="T77" fmla="*/ 115 h 204"/>
                  <a:gd name="T78" fmla="*/ 74 w 106"/>
                  <a:gd name="T79" fmla="*/ 119 h 204"/>
                  <a:gd name="T80" fmla="*/ 74 w 106"/>
                  <a:gd name="T81" fmla="*/ 123 h 204"/>
                  <a:gd name="T82" fmla="*/ 74 w 106"/>
                  <a:gd name="T83" fmla="*/ 128 h 204"/>
                  <a:gd name="T84" fmla="*/ 79 w 106"/>
                  <a:gd name="T85" fmla="*/ 132 h 204"/>
                  <a:gd name="T86" fmla="*/ 79 w 106"/>
                  <a:gd name="T87" fmla="*/ 137 h 204"/>
                  <a:gd name="T88" fmla="*/ 83 w 106"/>
                  <a:gd name="T89" fmla="*/ 141 h 204"/>
                  <a:gd name="T90" fmla="*/ 83 w 106"/>
                  <a:gd name="T91" fmla="*/ 146 h 204"/>
                  <a:gd name="T92" fmla="*/ 83 w 106"/>
                  <a:gd name="T93" fmla="*/ 150 h 204"/>
                  <a:gd name="T94" fmla="*/ 87 w 106"/>
                  <a:gd name="T95" fmla="*/ 154 h 204"/>
                  <a:gd name="T96" fmla="*/ 87 w 106"/>
                  <a:gd name="T97" fmla="*/ 159 h 204"/>
                  <a:gd name="T98" fmla="*/ 87 w 106"/>
                  <a:gd name="T99" fmla="*/ 163 h 204"/>
                  <a:gd name="T100" fmla="*/ 92 w 106"/>
                  <a:gd name="T101" fmla="*/ 163 h 204"/>
                  <a:gd name="T102" fmla="*/ 92 w 106"/>
                  <a:gd name="T103" fmla="*/ 167 h 204"/>
                  <a:gd name="T104" fmla="*/ 92 w 106"/>
                  <a:gd name="T105" fmla="*/ 172 h 204"/>
                  <a:gd name="T106" fmla="*/ 96 w 106"/>
                  <a:gd name="T107" fmla="*/ 177 h 204"/>
                  <a:gd name="T108" fmla="*/ 96 w 106"/>
                  <a:gd name="T109" fmla="*/ 181 h 204"/>
                  <a:gd name="T110" fmla="*/ 100 w 106"/>
                  <a:gd name="T111" fmla="*/ 185 h 204"/>
                  <a:gd name="T112" fmla="*/ 100 w 106"/>
                  <a:gd name="T113" fmla="*/ 190 h 204"/>
                  <a:gd name="T114" fmla="*/ 100 w 106"/>
                  <a:gd name="T115" fmla="*/ 194 h 204"/>
                  <a:gd name="T116" fmla="*/ 100 w 106"/>
                  <a:gd name="T117" fmla="*/ 198 h 204"/>
                  <a:gd name="T118" fmla="*/ 105 w 106"/>
                  <a:gd name="T119" fmla="*/ 198 h 204"/>
                  <a:gd name="T120" fmla="*/ 105 w 106"/>
                  <a:gd name="T121" fmla="*/ 203 h 2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6"/>
                  <a:gd name="T184" fmla="*/ 0 h 204"/>
                  <a:gd name="T185" fmla="*/ 106 w 106"/>
                  <a:gd name="T186" fmla="*/ 204 h 2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6" h="20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6" y="31"/>
                    </a:lnTo>
                    <a:lnTo>
                      <a:pt x="31" y="36"/>
                    </a:lnTo>
                    <a:lnTo>
                      <a:pt x="31" y="40"/>
                    </a:lnTo>
                    <a:lnTo>
                      <a:pt x="35" y="40"/>
                    </a:lnTo>
                    <a:lnTo>
                      <a:pt x="35" y="44"/>
                    </a:lnTo>
                    <a:lnTo>
                      <a:pt x="35" y="49"/>
                    </a:lnTo>
                    <a:lnTo>
                      <a:pt x="39" y="49"/>
                    </a:lnTo>
                    <a:lnTo>
                      <a:pt x="39" y="53"/>
                    </a:lnTo>
                    <a:lnTo>
                      <a:pt x="44" y="53"/>
                    </a:lnTo>
                    <a:lnTo>
                      <a:pt x="44" y="57"/>
                    </a:lnTo>
                    <a:lnTo>
                      <a:pt x="44" y="62"/>
                    </a:lnTo>
                    <a:lnTo>
                      <a:pt x="48" y="62"/>
                    </a:lnTo>
                    <a:lnTo>
                      <a:pt x="48" y="66"/>
                    </a:lnTo>
                    <a:lnTo>
                      <a:pt x="48" y="71"/>
                    </a:lnTo>
                    <a:lnTo>
                      <a:pt x="53" y="71"/>
                    </a:lnTo>
                    <a:lnTo>
                      <a:pt x="53" y="75"/>
                    </a:lnTo>
                    <a:lnTo>
                      <a:pt x="57" y="80"/>
                    </a:lnTo>
                    <a:lnTo>
                      <a:pt x="57" y="84"/>
                    </a:lnTo>
                    <a:lnTo>
                      <a:pt x="57" y="88"/>
                    </a:lnTo>
                    <a:lnTo>
                      <a:pt x="61" y="93"/>
                    </a:lnTo>
                    <a:lnTo>
                      <a:pt x="61" y="97"/>
                    </a:lnTo>
                    <a:lnTo>
                      <a:pt x="66" y="102"/>
                    </a:lnTo>
                    <a:lnTo>
                      <a:pt x="66" y="106"/>
                    </a:lnTo>
                    <a:lnTo>
                      <a:pt x="70" y="110"/>
                    </a:lnTo>
                    <a:lnTo>
                      <a:pt x="70" y="115"/>
                    </a:lnTo>
                    <a:lnTo>
                      <a:pt x="74" y="119"/>
                    </a:lnTo>
                    <a:lnTo>
                      <a:pt x="74" y="123"/>
                    </a:lnTo>
                    <a:lnTo>
                      <a:pt x="74" y="128"/>
                    </a:lnTo>
                    <a:lnTo>
                      <a:pt x="79" y="132"/>
                    </a:lnTo>
                    <a:lnTo>
                      <a:pt x="79" y="137"/>
                    </a:lnTo>
                    <a:lnTo>
                      <a:pt x="83" y="141"/>
                    </a:lnTo>
                    <a:lnTo>
                      <a:pt x="83" y="146"/>
                    </a:lnTo>
                    <a:lnTo>
                      <a:pt x="83" y="150"/>
                    </a:lnTo>
                    <a:lnTo>
                      <a:pt x="87" y="154"/>
                    </a:lnTo>
                    <a:lnTo>
                      <a:pt x="87" y="159"/>
                    </a:lnTo>
                    <a:lnTo>
                      <a:pt x="87" y="163"/>
                    </a:lnTo>
                    <a:lnTo>
                      <a:pt x="92" y="163"/>
                    </a:lnTo>
                    <a:lnTo>
                      <a:pt x="92" y="167"/>
                    </a:lnTo>
                    <a:lnTo>
                      <a:pt x="92" y="172"/>
                    </a:lnTo>
                    <a:lnTo>
                      <a:pt x="96" y="177"/>
                    </a:lnTo>
                    <a:lnTo>
                      <a:pt x="96" y="181"/>
                    </a:lnTo>
                    <a:lnTo>
                      <a:pt x="100" y="185"/>
                    </a:lnTo>
                    <a:lnTo>
                      <a:pt x="100" y="190"/>
                    </a:lnTo>
                    <a:lnTo>
                      <a:pt x="100" y="194"/>
                    </a:lnTo>
                    <a:lnTo>
                      <a:pt x="100" y="198"/>
                    </a:lnTo>
                    <a:lnTo>
                      <a:pt x="105" y="198"/>
                    </a:lnTo>
                    <a:lnTo>
                      <a:pt x="105" y="203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3" name="Freeform 26"/>
              <p:cNvSpPr>
                <a:spLocks/>
              </p:cNvSpPr>
              <p:nvPr/>
            </p:nvSpPr>
            <p:spPr bwMode="auto">
              <a:xfrm>
                <a:off x="3236" y="1180"/>
                <a:ext cx="317" cy="597"/>
              </a:xfrm>
              <a:custGeom>
                <a:avLst/>
                <a:gdLst>
                  <a:gd name="T0" fmla="*/ 0 w 317"/>
                  <a:gd name="T1" fmla="*/ 0 h 597"/>
                  <a:gd name="T2" fmla="*/ 0 w 317"/>
                  <a:gd name="T3" fmla="*/ 9 h 597"/>
                  <a:gd name="T4" fmla="*/ 5 w 317"/>
                  <a:gd name="T5" fmla="*/ 13 h 597"/>
                  <a:gd name="T6" fmla="*/ 9 w 317"/>
                  <a:gd name="T7" fmla="*/ 26 h 597"/>
                  <a:gd name="T8" fmla="*/ 13 w 317"/>
                  <a:gd name="T9" fmla="*/ 35 h 597"/>
                  <a:gd name="T10" fmla="*/ 13 w 317"/>
                  <a:gd name="T11" fmla="*/ 44 h 597"/>
                  <a:gd name="T12" fmla="*/ 17 w 317"/>
                  <a:gd name="T13" fmla="*/ 48 h 597"/>
                  <a:gd name="T14" fmla="*/ 22 w 317"/>
                  <a:gd name="T15" fmla="*/ 57 h 597"/>
                  <a:gd name="T16" fmla="*/ 22 w 317"/>
                  <a:gd name="T17" fmla="*/ 66 h 597"/>
                  <a:gd name="T18" fmla="*/ 26 w 317"/>
                  <a:gd name="T19" fmla="*/ 74 h 597"/>
                  <a:gd name="T20" fmla="*/ 30 w 317"/>
                  <a:gd name="T21" fmla="*/ 87 h 597"/>
                  <a:gd name="T22" fmla="*/ 35 w 317"/>
                  <a:gd name="T23" fmla="*/ 92 h 597"/>
                  <a:gd name="T24" fmla="*/ 35 w 317"/>
                  <a:gd name="T25" fmla="*/ 101 h 597"/>
                  <a:gd name="T26" fmla="*/ 40 w 317"/>
                  <a:gd name="T27" fmla="*/ 110 h 597"/>
                  <a:gd name="T28" fmla="*/ 44 w 317"/>
                  <a:gd name="T29" fmla="*/ 118 h 597"/>
                  <a:gd name="T30" fmla="*/ 44 w 317"/>
                  <a:gd name="T31" fmla="*/ 127 h 597"/>
                  <a:gd name="T32" fmla="*/ 48 w 317"/>
                  <a:gd name="T33" fmla="*/ 140 h 597"/>
                  <a:gd name="T34" fmla="*/ 53 w 317"/>
                  <a:gd name="T35" fmla="*/ 158 h 597"/>
                  <a:gd name="T36" fmla="*/ 57 w 317"/>
                  <a:gd name="T37" fmla="*/ 167 h 597"/>
                  <a:gd name="T38" fmla="*/ 61 w 317"/>
                  <a:gd name="T39" fmla="*/ 175 h 597"/>
                  <a:gd name="T40" fmla="*/ 66 w 317"/>
                  <a:gd name="T41" fmla="*/ 184 h 597"/>
                  <a:gd name="T42" fmla="*/ 70 w 317"/>
                  <a:gd name="T43" fmla="*/ 202 h 597"/>
                  <a:gd name="T44" fmla="*/ 75 w 317"/>
                  <a:gd name="T45" fmla="*/ 210 h 597"/>
                  <a:gd name="T46" fmla="*/ 75 w 317"/>
                  <a:gd name="T47" fmla="*/ 219 h 597"/>
                  <a:gd name="T48" fmla="*/ 79 w 317"/>
                  <a:gd name="T49" fmla="*/ 223 h 597"/>
                  <a:gd name="T50" fmla="*/ 83 w 317"/>
                  <a:gd name="T51" fmla="*/ 232 h 597"/>
                  <a:gd name="T52" fmla="*/ 83 w 317"/>
                  <a:gd name="T53" fmla="*/ 241 h 597"/>
                  <a:gd name="T54" fmla="*/ 88 w 317"/>
                  <a:gd name="T55" fmla="*/ 250 h 597"/>
                  <a:gd name="T56" fmla="*/ 92 w 317"/>
                  <a:gd name="T57" fmla="*/ 263 h 597"/>
                  <a:gd name="T58" fmla="*/ 96 w 317"/>
                  <a:gd name="T59" fmla="*/ 272 h 597"/>
                  <a:gd name="T60" fmla="*/ 106 w 317"/>
                  <a:gd name="T61" fmla="*/ 293 h 597"/>
                  <a:gd name="T62" fmla="*/ 110 w 317"/>
                  <a:gd name="T63" fmla="*/ 307 h 597"/>
                  <a:gd name="T64" fmla="*/ 114 w 317"/>
                  <a:gd name="T65" fmla="*/ 311 h 597"/>
                  <a:gd name="T66" fmla="*/ 114 w 317"/>
                  <a:gd name="T67" fmla="*/ 320 h 597"/>
                  <a:gd name="T68" fmla="*/ 119 w 317"/>
                  <a:gd name="T69" fmla="*/ 329 h 597"/>
                  <a:gd name="T70" fmla="*/ 123 w 317"/>
                  <a:gd name="T71" fmla="*/ 342 h 597"/>
                  <a:gd name="T72" fmla="*/ 127 w 317"/>
                  <a:gd name="T73" fmla="*/ 355 h 597"/>
                  <a:gd name="T74" fmla="*/ 132 w 317"/>
                  <a:gd name="T75" fmla="*/ 364 h 597"/>
                  <a:gd name="T76" fmla="*/ 136 w 317"/>
                  <a:gd name="T77" fmla="*/ 373 h 597"/>
                  <a:gd name="T78" fmla="*/ 141 w 317"/>
                  <a:gd name="T79" fmla="*/ 386 h 597"/>
                  <a:gd name="T80" fmla="*/ 145 w 317"/>
                  <a:gd name="T81" fmla="*/ 390 h 597"/>
                  <a:gd name="T82" fmla="*/ 154 w 317"/>
                  <a:gd name="T83" fmla="*/ 408 h 597"/>
                  <a:gd name="T84" fmla="*/ 158 w 317"/>
                  <a:gd name="T85" fmla="*/ 416 h 597"/>
                  <a:gd name="T86" fmla="*/ 162 w 317"/>
                  <a:gd name="T87" fmla="*/ 425 h 597"/>
                  <a:gd name="T88" fmla="*/ 180 w 317"/>
                  <a:gd name="T89" fmla="*/ 452 h 597"/>
                  <a:gd name="T90" fmla="*/ 180 w 317"/>
                  <a:gd name="T91" fmla="*/ 460 h 597"/>
                  <a:gd name="T92" fmla="*/ 193 w 317"/>
                  <a:gd name="T93" fmla="*/ 478 h 597"/>
                  <a:gd name="T94" fmla="*/ 215 w 317"/>
                  <a:gd name="T95" fmla="*/ 513 h 597"/>
                  <a:gd name="T96" fmla="*/ 233 w 317"/>
                  <a:gd name="T97" fmla="*/ 530 h 597"/>
                  <a:gd name="T98" fmla="*/ 241 w 317"/>
                  <a:gd name="T99" fmla="*/ 543 h 597"/>
                  <a:gd name="T100" fmla="*/ 255 w 317"/>
                  <a:gd name="T101" fmla="*/ 557 h 597"/>
                  <a:gd name="T102" fmla="*/ 290 w 317"/>
                  <a:gd name="T103" fmla="*/ 579 h 597"/>
                  <a:gd name="T104" fmla="*/ 316 w 317"/>
                  <a:gd name="T105" fmla="*/ 596 h 59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7"/>
                  <a:gd name="T160" fmla="*/ 0 h 597"/>
                  <a:gd name="T161" fmla="*/ 317 w 317"/>
                  <a:gd name="T162" fmla="*/ 597 h 59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7" h="59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9" y="26"/>
                    </a:lnTo>
                    <a:lnTo>
                      <a:pt x="9" y="31"/>
                    </a:lnTo>
                    <a:lnTo>
                      <a:pt x="13" y="35"/>
                    </a:lnTo>
                    <a:lnTo>
                      <a:pt x="13" y="39"/>
                    </a:lnTo>
                    <a:lnTo>
                      <a:pt x="13" y="44"/>
                    </a:lnTo>
                    <a:lnTo>
                      <a:pt x="17" y="44"/>
                    </a:lnTo>
                    <a:lnTo>
                      <a:pt x="17" y="48"/>
                    </a:lnTo>
                    <a:lnTo>
                      <a:pt x="17" y="53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26" y="74"/>
                    </a:lnTo>
                    <a:lnTo>
                      <a:pt x="30" y="83"/>
                    </a:lnTo>
                    <a:lnTo>
                      <a:pt x="30" y="87"/>
                    </a:lnTo>
                    <a:lnTo>
                      <a:pt x="30" y="92"/>
                    </a:lnTo>
                    <a:lnTo>
                      <a:pt x="35" y="92"/>
                    </a:lnTo>
                    <a:lnTo>
                      <a:pt x="35" y="96"/>
                    </a:lnTo>
                    <a:lnTo>
                      <a:pt x="35" y="101"/>
                    </a:lnTo>
                    <a:lnTo>
                      <a:pt x="35" y="105"/>
                    </a:lnTo>
                    <a:lnTo>
                      <a:pt x="40" y="110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3" y="149"/>
                    </a:lnTo>
                    <a:lnTo>
                      <a:pt x="53" y="158"/>
                    </a:lnTo>
                    <a:lnTo>
                      <a:pt x="57" y="162"/>
                    </a:lnTo>
                    <a:lnTo>
                      <a:pt x="57" y="167"/>
                    </a:lnTo>
                    <a:lnTo>
                      <a:pt x="61" y="171"/>
                    </a:lnTo>
                    <a:lnTo>
                      <a:pt x="61" y="175"/>
                    </a:lnTo>
                    <a:lnTo>
                      <a:pt x="61" y="180"/>
                    </a:lnTo>
                    <a:lnTo>
                      <a:pt x="66" y="184"/>
                    </a:lnTo>
                    <a:lnTo>
                      <a:pt x="66" y="188"/>
                    </a:lnTo>
                    <a:lnTo>
                      <a:pt x="70" y="202"/>
                    </a:lnTo>
                    <a:lnTo>
                      <a:pt x="70" y="206"/>
                    </a:lnTo>
                    <a:lnTo>
                      <a:pt x="75" y="210"/>
                    </a:lnTo>
                    <a:lnTo>
                      <a:pt x="75" y="215"/>
                    </a:lnTo>
                    <a:lnTo>
                      <a:pt x="75" y="219"/>
                    </a:lnTo>
                    <a:lnTo>
                      <a:pt x="79" y="219"/>
                    </a:lnTo>
                    <a:lnTo>
                      <a:pt x="79" y="223"/>
                    </a:lnTo>
                    <a:lnTo>
                      <a:pt x="79" y="228"/>
                    </a:lnTo>
                    <a:lnTo>
                      <a:pt x="83" y="232"/>
                    </a:lnTo>
                    <a:lnTo>
                      <a:pt x="83" y="237"/>
                    </a:lnTo>
                    <a:lnTo>
                      <a:pt x="83" y="241"/>
                    </a:lnTo>
                    <a:lnTo>
                      <a:pt x="88" y="245"/>
                    </a:lnTo>
                    <a:lnTo>
                      <a:pt x="88" y="250"/>
                    </a:lnTo>
                    <a:lnTo>
                      <a:pt x="88" y="254"/>
                    </a:lnTo>
                    <a:lnTo>
                      <a:pt x="92" y="263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101" y="285"/>
                    </a:lnTo>
                    <a:lnTo>
                      <a:pt x="106" y="293"/>
                    </a:lnTo>
                    <a:lnTo>
                      <a:pt x="110" y="303"/>
                    </a:lnTo>
                    <a:lnTo>
                      <a:pt x="110" y="307"/>
                    </a:lnTo>
                    <a:lnTo>
                      <a:pt x="110" y="311"/>
                    </a:lnTo>
                    <a:lnTo>
                      <a:pt x="114" y="311"/>
                    </a:lnTo>
                    <a:lnTo>
                      <a:pt x="114" y="316"/>
                    </a:lnTo>
                    <a:lnTo>
                      <a:pt x="114" y="320"/>
                    </a:lnTo>
                    <a:lnTo>
                      <a:pt x="119" y="324"/>
                    </a:lnTo>
                    <a:lnTo>
                      <a:pt x="119" y="329"/>
                    </a:lnTo>
                    <a:lnTo>
                      <a:pt x="119" y="333"/>
                    </a:lnTo>
                    <a:lnTo>
                      <a:pt x="123" y="342"/>
                    </a:lnTo>
                    <a:lnTo>
                      <a:pt x="127" y="346"/>
                    </a:lnTo>
                    <a:lnTo>
                      <a:pt x="127" y="355"/>
                    </a:lnTo>
                    <a:lnTo>
                      <a:pt x="132" y="355"/>
                    </a:lnTo>
                    <a:lnTo>
                      <a:pt x="132" y="364"/>
                    </a:lnTo>
                    <a:lnTo>
                      <a:pt x="136" y="368"/>
                    </a:lnTo>
                    <a:lnTo>
                      <a:pt x="136" y="373"/>
                    </a:lnTo>
                    <a:lnTo>
                      <a:pt x="141" y="381"/>
                    </a:lnTo>
                    <a:lnTo>
                      <a:pt x="141" y="386"/>
                    </a:lnTo>
                    <a:lnTo>
                      <a:pt x="145" y="386"/>
                    </a:lnTo>
                    <a:lnTo>
                      <a:pt x="145" y="390"/>
                    </a:lnTo>
                    <a:lnTo>
                      <a:pt x="154" y="403"/>
                    </a:lnTo>
                    <a:lnTo>
                      <a:pt x="154" y="408"/>
                    </a:lnTo>
                    <a:lnTo>
                      <a:pt x="158" y="412"/>
                    </a:lnTo>
                    <a:lnTo>
                      <a:pt x="158" y="416"/>
                    </a:lnTo>
                    <a:lnTo>
                      <a:pt x="162" y="421"/>
                    </a:lnTo>
                    <a:lnTo>
                      <a:pt x="162" y="425"/>
                    </a:lnTo>
                    <a:lnTo>
                      <a:pt x="171" y="438"/>
                    </a:lnTo>
                    <a:lnTo>
                      <a:pt x="180" y="452"/>
                    </a:lnTo>
                    <a:lnTo>
                      <a:pt x="180" y="456"/>
                    </a:lnTo>
                    <a:lnTo>
                      <a:pt x="180" y="460"/>
                    </a:lnTo>
                    <a:lnTo>
                      <a:pt x="189" y="473"/>
                    </a:lnTo>
                    <a:lnTo>
                      <a:pt x="193" y="478"/>
                    </a:lnTo>
                    <a:lnTo>
                      <a:pt x="215" y="509"/>
                    </a:lnTo>
                    <a:lnTo>
                      <a:pt x="215" y="513"/>
                    </a:lnTo>
                    <a:lnTo>
                      <a:pt x="224" y="522"/>
                    </a:lnTo>
                    <a:lnTo>
                      <a:pt x="233" y="530"/>
                    </a:lnTo>
                    <a:lnTo>
                      <a:pt x="237" y="539"/>
                    </a:lnTo>
                    <a:lnTo>
                      <a:pt x="241" y="543"/>
                    </a:lnTo>
                    <a:lnTo>
                      <a:pt x="246" y="548"/>
                    </a:lnTo>
                    <a:lnTo>
                      <a:pt x="255" y="557"/>
                    </a:lnTo>
                    <a:lnTo>
                      <a:pt x="264" y="566"/>
                    </a:lnTo>
                    <a:lnTo>
                      <a:pt x="290" y="579"/>
                    </a:lnTo>
                    <a:lnTo>
                      <a:pt x="294" y="583"/>
                    </a:lnTo>
                    <a:lnTo>
                      <a:pt x="316" y="596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4" name="Freeform 27"/>
              <p:cNvSpPr>
                <a:spLocks/>
              </p:cNvSpPr>
              <p:nvPr/>
            </p:nvSpPr>
            <p:spPr bwMode="auto">
              <a:xfrm>
                <a:off x="3552" y="1776"/>
                <a:ext cx="155" cy="33"/>
              </a:xfrm>
              <a:custGeom>
                <a:avLst/>
                <a:gdLst>
                  <a:gd name="T0" fmla="*/ 0 w 155"/>
                  <a:gd name="T1" fmla="*/ 0 h 33"/>
                  <a:gd name="T2" fmla="*/ 5 w 155"/>
                  <a:gd name="T3" fmla="*/ 0 h 33"/>
                  <a:gd name="T4" fmla="*/ 13 w 155"/>
                  <a:gd name="T5" fmla="*/ 5 h 33"/>
                  <a:gd name="T6" fmla="*/ 75 w 155"/>
                  <a:gd name="T7" fmla="*/ 23 h 33"/>
                  <a:gd name="T8" fmla="*/ 154 w 155"/>
                  <a:gd name="T9" fmla="*/ 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"/>
                  <a:gd name="T16" fmla="*/ 0 h 33"/>
                  <a:gd name="T17" fmla="*/ 155 w 155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" h="33">
                    <a:moveTo>
                      <a:pt x="0" y="0"/>
                    </a:moveTo>
                    <a:lnTo>
                      <a:pt x="5" y="0"/>
                    </a:lnTo>
                    <a:lnTo>
                      <a:pt x="13" y="5"/>
                    </a:lnTo>
                    <a:lnTo>
                      <a:pt x="75" y="23"/>
                    </a:lnTo>
                    <a:lnTo>
                      <a:pt x="154" y="32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3096" y="966"/>
              <a:ext cx="0" cy="8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30733" name="Group 29"/>
          <p:cNvGrpSpPr>
            <a:grpSpLocks/>
          </p:cNvGrpSpPr>
          <p:nvPr/>
        </p:nvGrpSpPr>
        <p:grpSpPr bwMode="auto">
          <a:xfrm>
            <a:off x="3708400" y="2646363"/>
            <a:ext cx="1897063" cy="1430337"/>
            <a:chOff x="2512" y="964"/>
            <a:chExt cx="1195" cy="901"/>
          </a:xfrm>
        </p:grpSpPr>
        <p:grpSp>
          <p:nvGrpSpPr>
            <p:cNvPr id="30739" name="Group 30"/>
            <p:cNvGrpSpPr>
              <a:grpSpLocks/>
            </p:cNvGrpSpPr>
            <p:nvPr/>
          </p:nvGrpSpPr>
          <p:grpSpPr bwMode="auto">
            <a:xfrm>
              <a:off x="2512" y="964"/>
              <a:ext cx="1195" cy="845"/>
              <a:chOff x="2512" y="964"/>
              <a:chExt cx="1195" cy="845"/>
            </a:xfrm>
          </p:grpSpPr>
          <p:sp>
            <p:nvSpPr>
              <p:cNvPr id="30741" name="Freeform 31"/>
              <p:cNvSpPr>
                <a:spLocks/>
              </p:cNvSpPr>
              <p:nvPr/>
            </p:nvSpPr>
            <p:spPr bwMode="auto">
              <a:xfrm>
                <a:off x="2512" y="1201"/>
                <a:ext cx="444" cy="608"/>
              </a:xfrm>
              <a:custGeom>
                <a:avLst/>
                <a:gdLst>
                  <a:gd name="T0" fmla="*/ 48 w 444"/>
                  <a:gd name="T1" fmla="*/ 598 h 608"/>
                  <a:gd name="T2" fmla="*/ 145 w 444"/>
                  <a:gd name="T3" fmla="*/ 572 h 608"/>
                  <a:gd name="T4" fmla="*/ 167 w 444"/>
                  <a:gd name="T5" fmla="*/ 559 h 608"/>
                  <a:gd name="T6" fmla="*/ 188 w 444"/>
                  <a:gd name="T7" fmla="*/ 541 h 608"/>
                  <a:gd name="T8" fmla="*/ 197 w 444"/>
                  <a:gd name="T9" fmla="*/ 537 h 608"/>
                  <a:gd name="T10" fmla="*/ 206 w 444"/>
                  <a:gd name="T11" fmla="*/ 523 h 608"/>
                  <a:gd name="T12" fmla="*/ 215 w 444"/>
                  <a:gd name="T13" fmla="*/ 515 h 608"/>
                  <a:gd name="T14" fmla="*/ 223 w 444"/>
                  <a:gd name="T15" fmla="*/ 506 h 608"/>
                  <a:gd name="T16" fmla="*/ 232 w 444"/>
                  <a:gd name="T17" fmla="*/ 497 h 608"/>
                  <a:gd name="T18" fmla="*/ 241 w 444"/>
                  <a:gd name="T19" fmla="*/ 484 h 608"/>
                  <a:gd name="T20" fmla="*/ 259 w 444"/>
                  <a:gd name="T21" fmla="*/ 462 h 608"/>
                  <a:gd name="T22" fmla="*/ 272 w 444"/>
                  <a:gd name="T23" fmla="*/ 436 h 608"/>
                  <a:gd name="T24" fmla="*/ 276 w 444"/>
                  <a:gd name="T25" fmla="*/ 431 h 608"/>
                  <a:gd name="T26" fmla="*/ 280 w 444"/>
                  <a:gd name="T27" fmla="*/ 418 h 608"/>
                  <a:gd name="T28" fmla="*/ 294 w 444"/>
                  <a:gd name="T29" fmla="*/ 396 h 608"/>
                  <a:gd name="T30" fmla="*/ 298 w 444"/>
                  <a:gd name="T31" fmla="*/ 387 h 608"/>
                  <a:gd name="T32" fmla="*/ 302 w 444"/>
                  <a:gd name="T33" fmla="*/ 374 h 608"/>
                  <a:gd name="T34" fmla="*/ 307 w 444"/>
                  <a:gd name="T35" fmla="*/ 365 h 608"/>
                  <a:gd name="T36" fmla="*/ 315 w 444"/>
                  <a:gd name="T37" fmla="*/ 352 h 608"/>
                  <a:gd name="T38" fmla="*/ 320 w 444"/>
                  <a:gd name="T39" fmla="*/ 339 h 608"/>
                  <a:gd name="T40" fmla="*/ 325 w 444"/>
                  <a:gd name="T41" fmla="*/ 334 h 608"/>
                  <a:gd name="T42" fmla="*/ 325 w 444"/>
                  <a:gd name="T43" fmla="*/ 326 h 608"/>
                  <a:gd name="T44" fmla="*/ 329 w 444"/>
                  <a:gd name="T45" fmla="*/ 312 h 608"/>
                  <a:gd name="T46" fmla="*/ 333 w 444"/>
                  <a:gd name="T47" fmla="*/ 304 h 608"/>
                  <a:gd name="T48" fmla="*/ 338 w 444"/>
                  <a:gd name="T49" fmla="*/ 299 h 608"/>
                  <a:gd name="T50" fmla="*/ 342 w 444"/>
                  <a:gd name="T51" fmla="*/ 282 h 608"/>
                  <a:gd name="T52" fmla="*/ 346 w 444"/>
                  <a:gd name="T53" fmla="*/ 273 h 608"/>
                  <a:gd name="T54" fmla="*/ 351 w 444"/>
                  <a:gd name="T55" fmla="*/ 264 h 608"/>
                  <a:gd name="T56" fmla="*/ 355 w 444"/>
                  <a:gd name="T57" fmla="*/ 251 h 608"/>
                  <a:gd name="T58" fmla="*/ 359 w 444"/>
                  <a:gd name="T59" fmla="*/ 242 h 608"/>
                  <a:gd name="T60" fmla="*/ 364 w 444"/>
                  <a:gd name="T61" fmla="*/ 229 h 608"/>
                  <a:gd name="T62" fmla="*/ 368 w 444"/>
                  <a:gd name="T63" fmla="*/ 220 h 608"/>
                  <a:gd name="T64" fmla="*/ 368 w 444"/>
                  <a:gd name="T65" fmla="*/ 211 h 608"/>
                  <a:gd name="T66" fmla="*/ 373 w 444"/>
                  <a:gd name="T67" fmla="*/ 198 h 608"/>
                  <a:gd name="T68" fmla="*/ 377 w 444"/>
                  <a:gd name="T69" fmla="*/ 194 h 608"/>
                  <a:gd name="T70" fmla="*/ 381 w 444"/>
                  <a:gd name="T71" fmla="*/ 185 h 608"/>
                  <a:gd name="T72" fmla="*/ 386 w 444"/>
                  <a:gd name="T73" fmla="*/ 172 h 608"/>
                  <a:gd name="T74" fmla="*/ 386 w 444"/>
                  <a:gd name="T75" fmla="*/ 163 h 608"/>
                  <a:gd name="T76" fmla="*/ 390 w 444"/>
                  <a:gd name="T77" fmla="*/ 154 h 608"/>
                  <a:gd name="T78" fmla="*/ 394 w 444"/>
                  <a:gd name="T79" fmla="*/ 145 h 608"/>
                  <a:gd name="T80" fmla="*/ 394 w 444"/>
                  <a:gd name="T81" fmla="*/ 136 h 608"/>
                  <a:gd name="T82" fmla="*/ 399 w 444"/>
                  <a:gd name="T83" fmla="*/ 128 h 608"/>
                  <a:gd name="T84" fmla="*/ 404 w 444"/>
                  <a:gd name="T85" fmla="*/ 123 h 608"/>
                  <a:gd name="T86" fmla="*/ 404 w 444"/>
                  <a:gd name="T87" fmla="*/ 115 h 608"/>
                  <a:gd name="T88" fmla="*/ 408 w 444"/>
                  <a:gd name="T89" fmla="*/ 105 h 608"/>
                  <a:gd name="T90" fmla="*/ 408 w 444"/>
                  <a:gd name="T91" fmla="*/ 97 h 608"/>
                  <a:gd name="T92" fmla="*/ 412 w 444"/>
                  <a:gd name="T93" fmla="*/ 92 h 608"/>
                  <a:gd name="T94" fmla="*/ 412 w 444"/>
                  <a:gd name="T95" fmla="*/ 84 h 608"/>
                  <a:gd name="T96" fmla="*/ 417 w 444"/>
                  <a:gd name="T97" fmla="*/ 79 h 608"/>
                  <a:gd name="T98" fmla="*/ 421 w 444"/>
                  <a:gd name="T99" fmla="*/ 70 h 608"/>
                  <a:gd name="T100" fmla="*/ 425 w 444"/>
                  <a:gd name="T101" fmla="*/ 53 h 608"/>
                  <a:gd name="T102" fmla="*/ 430 w 444"/>
                  <a:gd name="T103" fmla="*/ 44 h 608"/>
                  <a:gd name="T104" fmla="*/ 434 w 444"/>
                  <a:gd name="T105" fmla="*/ 26 h 608"/>
                  <a:gd name="T106" fmla="*/ 438 w 444"/>
                  <a:gd name="T107" fmla="*/ 22 h 608"/>
                  <a:gd name="T108" fmla="*/ 438 w 444"/>
                  <a:gd name="T109" fmla="*/ 13 h 608"/>
                  <a:gd name="T110" fmla="*/ 443 w 444"/>
                  <a:gd name="T111" fmla="*/ 9 h 608"/>
                  <a:gd name="T112" fmla="*/ 443 w 444"/>
                  <a:gd name="T113" fmla="*/ 0 h 60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608"/>
                  <a:gd name="T173" fmla="*/ 444 w 444"/>
                  <a:gd name="T174" fmla="*/ 608 h 60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608">
                    <a:moveTo>
                      <a:pt x="0" y="607"/>
                    </a:moveTo>
                    <a:lnTo>
                      <a:pt x="48" y="598"/>
                    </a:lnTo>
                    <a:lnTo>
                      <a:pt x="127" y="581"/>
                    </a:lnTo>
                    <a:lnTo>
                      <a:pt x="145" y="572"/>
                    </a:lnTo>
                    <a:lnTo>
                      <a:pt x="157" y="563"/>
                    </a:lnTo>
                    <a:lnTo>
                      <a:pt x="167" y="559"/>
                    </a:lnTo>
                    <a:lnTo>
                      <a:pt x="171" y="554"/>
                    </a:lnTo>
                    <a:lnTo>
                      <a:pt x="188" y="541"/>
                    </a:lnTo>
                    <a:lnTo>
                      <a:pt x="193" y="537"/>
                    </a:lnTo>
                    <a:lnTo>
                      <a:pt x="197" y="537"/>
                    </a:lnTo>
                    <a:lnTo>
                      <a:pt x="197" y="533"/>
                    </a:lnTo>
                    <a:lnTo>
                      <a:pt x="206" y="523"/>
                    </a:lnTo>
                    <a:lnTo>
                      <a:pt x="210" y="523"/>
                    </a:lnTo>
                    <a:lnTo>
                      <a:pt x="215" y="515"/>
                    </a:lnTo>
                    <a:lnTo>
                      <a:pt x="219" y="510"/>
                    </a:lnTo>
                    <a:lnTo>
                      <a:pt x="223" y="506"/>
                    </a:lnTo>
                    <a:lnTo>
                      <a:pt x="228" y="502"/>
                    </a:lnTo>
                    <a:lnTo>
                      <a:pt x="232" y="497"/>
                    </a:lnTo>
                    <a:lnTo>
                      <a:pt x="236" y="492"/>
                    </a:lnTo>
                    <a:lnTo>
                      <a:pt x="241" y="484"/>
                    </a:lnTo>
                    <a:lnTo>
                      <a:pt x="246" y="479"/>
                    </a:lnTo>
                    <a:lnTo>
                      <a:pt x="259" y="462"/>
                    </a:lnTo>
                    <a:lnTo>
                      <a:pt x="263" y="453"/>
                    </a:lnTo>
                    <a:lnTo>
                      <a:pt x="272" y="436"/>
                    </a:lnTo>
                    <a:lnTo>
                      <a:pt x="272" y="431"/>
                    </a:lnTo>
                    <a:lnTo>
                      <a:pt x="276" y="431"/>
                    </a:lnTo>
                    <a:lnTo>
                      <a:pt x="276" y="427"/>
                    </a:lnTo>
                    <a:lnTo>
                      <a:pt x="280" y="418"/>
                    </a:lnTo>
                    <a:lnTo>
                      <a:pt x="294" y="400"/>
                    </a:lnTo>
                    <a:lnTo>
                      <a:pt x="294" y="396"/>
                    </a:lnTo>
                    <a:lnTo>
                      <a:pt x="294" y="392"/>
                    </a:lnTo>
                    <a:lnTo>
                      <a:pt x="298" y="387"/>
                    </a:lnTo>
                    <a:lnTo>
                      <a:pt x="302" y="378"/>
                    </a:lnTo>
                    <a:lnTo>
                      <a:pt x="302" y="374"/>
                    </a:lnTo>
                    <a:lnTo>
                      <a:pt x="307" y="369"/>
                    </a:lnTo>
                    <a:lnTo>
                      <a:pt x="307" y="365"/>
                    </a:lnTo>
                    <a:lnTo>
                      <a:pt x="311" y="361"/>
                    </a:lnTo>
                    <a:lnTo>
                      <a:pt x="315" y="352"/>
                    </a:lnTo>
                    <a:lnTo>
                      <a:pt x="315" y="343"/>
                    </a:lnTo>
                    <a:lnTo>
                      <a:pt x="320" y="339"/>
                    </a:lnTo>
                    <a:lnTo>
                      <a:pt x="320" y="334"/>
                    </a:lnTo>
                    <a:lnTo>
                      <a:pt x="325" y="334"/>
                    </a:lnTo>
                    <a:lnTo>
                      <a:pt x="325" y="330"/>
                    </a:lnTo>
                    <a:lnTo>
                      <a:pt x="325" y="326"/>
                    </a:lnTo>
                    <a:lnTo>
                      <a:pt x="329" y="317"/>
                    </a:lnTo>
                    <a:lnTo>
                      <a:pt x="329" y="312"/>
                    </a:lnTo>
                    <a:lnTo>
                      <a:pt x="333" y="308"/>
                    </a:lnTo>
                    <a:lnTo>
                      <a:pt x="333" y="304"/>
                    </a:lnTo>
                    <a:lnTo>
                      <a:pt x="338" y="304"/>
                    </a:lnTo>
                    <a:lnTo>
                      <a:pt x="338" y="299"/>
                    </a:lnTo>
                    <a:lnTo>
                      <a:pt x="338" y="295"/>
                    </a:lnTo>
                    <a:lnTo>
                      <a:pt x="342" y="282"/>
                    </a:lnTo>
                    <a:lnTo>
                      <a:pt x="346" y="277"/>
                    </a:lnTo>
                    <a:lnTo>
                      <a:pt x="346" y="273"/>
                    </a:lnTo>
                    <a:lnTo>
                      <a:pt x="346" y="269"/>
                    </a:lnTo>
                    <a:lnTo>
                      <a:pt x="351" y="264"/>
                    </a:lnTo>
                    <a:lnTo>
                      <a:pt x="355" y="255"/>
                    </a:lnTo>
                    <a:lnTo>
                      <a:pt x="355" y="251"/>
                    </a:lnTo>
                    <a:lnTo>
                      <a:pt x="355" y="246"/>
                    </a:lnTo>
                    <a:lnTo>
                      <a:pt x="359" y="242"/>
                    </a:lnTo>
                    <a:lnTo>
                      <a:pt x="359" y="238"/>
                    </a:lnTo>
                    <a:lnTo>
                      <a:pt x="364" y="229"/>
                    </a:lnTo>
                    <a:lnTo>
                      <a:pt x="364" y="224"/>
                    </a:lnTo>
                    <a:lnTo>
                      <a:pt x="368" y="220"/>
                    </a:lnTo>
                    <a:lnTo>
                      <a:pt x="368" y="216"/>
                    </a:lnTo>
                    <a:lnTo>
                      <a:pt x="368" y="211"/>
                    </a:lnTo>
                    <a:lnTo>
                      <a:pt x="373" y="202"/>
                    </a:lnTo>
                    <a:lnTo>
                      <a:pt x="373" y="198"/>
                    </a:lnTo>
                    <a:lnTo>
                      <a:pt x="377" y="198"/>
                    </a:lnTo>
                    <a:lnTo>
                      <a:pt x="377" y="194"/>
                    </a:lnTo>
                    <a:lnTo>
                      <a:pt x="377" y="189"/>
                    </a:lnTo>
                    <a:lnTo>
                      <a:pt x="381" y="185"/>
                    </a:lnTo>
                    <a:lnTo>
                      <a:pt x="381" y="180"/>
                    </a:lnTo>
                    <a:lnTo>
                      <a:pt x="386" y="172"/>
                    </a:lnTo>
                    <a:lnTo>
                      <a:pt x="386" y="167"/>
                    </a:lnTo>
                    <a:lnTo>
                      <a:pt x="386" y="163"/>
                    </a:lnTo>
                    <a:lnTo>
                      <a:pt x="390" y="159"/>
                    </a:lnTo>
                    <a:lnTo>
                      <a:pt x="390" y="154"/>
                    </a:lnTo>
                    <a:lnTo>
                      <a:pt x="390" y="149"/>
                    </a:lnTo>
                    <a:lnTo>
                      <a:pt x="394" y="145"/>
                    </a:lnTo>
                    <a:lnTo>
                      <a:pt x="394" y="141"/>
                    </a:lnTo>
                    <a:lnTo>
                      <a:pt x="394" y="136"/>
                    </a:lnTo>
                    <a:lnTo>
                      <a:pt x="399" y="132"/>
                    </a:lnTo>
                    <a:lnTo>
                      <a:pt x="399" y="128"/>
                    </a:lnTo>
                    <a:lnTo>
                      <a:pt x="399" y="123"/>
                    </a:lnTo>
                    <a:lnTo>
                      <a:pt x="404" y="123"/>
                    </a:lnTo>
                    <a:lnTo>
                      <a:pt x="404" y="119"/>
                    </a:lnTo>
                    <a:lnTo>
                      <a:pt x="404" y="115"/>
                    </a:lnTo>
                    <a:lnTo>
                      <a:pt x="408" y="110"/>
                    </a:lnTo>
                    <a:lnTo>
                      <a:pt x="408" y="105"/>
                    </a:lnTo>
                    <a:lnTo>
                      <a:pt x="408" y="101"/>
                    </a:lnTo>
                    <a:lnTo>
                      <a:pt x="408" y="97"/>
                    </a:lnTo>
                    <a:lnTo>
                      <a:pt x="412" y="97"/>
                    </a:lnTo>
                    <a:lnTo>
                      <a:pt x="412" y="92"/>
                    </a:lnTo>
                    <a:lnTo>
                      <a:pt x="412" y="88"/>
                    </a:lnTo>
                    <a:lnTo>
                      <a:pt x="412" y="84"/>
                    </a:lnTo>
                    <a:lnTo>
                      <a:pt x="417" y="84"/>
                    </a:lnTo>
                    <a:lnTo>
                      <a:pt x="417" y="79"/>
                    </a:lnTo>
                    <a:lnTo>
                      <a:pt x="417" y="75"/>
                    </a:lnTo>
                    <a:lnTo>
                      <a:pt x="421" y="70"/>
                    </a:lnTo>
                    <a:lnTo>
                      <a:pt x="421" y="66"/>
                    </a:lnTo>
                    <a:lnTo>
                      <a:pt x="425" y="53"/>
                    </a:lnTo>
                    <a:lnTo>
                      <a:pt x="425" y="49"/>
                    </a:lnTo>
                    <a:lnTo>
                      <a:pt x="430" y="44"/>
                    </a:lnTo>
                    <a:lnTo>
                      <a:pt x="430" y="40"/>
                    </a:lnTo>
                    <a:lnTo>
                      <a:pt x="434" y="26"/>
                    </a:lnTo>
                    <a:lnTo>
                      <a:pt x="434" y="22"/>
                    </a:lnTo>
                    <a:lnTo>
                      <a:pt x="438" y="22"/>
                    </a:lnTo>
                    <a:lnTo>
                      <a:pt x="438" y="18"/>
                    </a:lnTo>
                    <a:lnTo>
                      <a:pt x="438" y="13"/>
                    </a:lnTo>
                    <a:lnTo>
                      <a:pt x="438" y="9"/>
                    </a:lnTo>
                    <a:lnTo>
                      <a:pt x="443" y="9"/>
                    </a:lnTo>
                    <a:lnTo>
                      <a:pt x="443" y="5"/>
                    </a:lnTo>
                    <a:lnTo>
                      <a:pt x="443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2" name="Freeform 32"/>
              <p:cNvSpPr>
                <a:spLocks/>
              </p:cNvSpPr>
              <p:nvPr/>
            </p:nvSpPr>
            <p:spPr bwMode="auto">
              <a:xfrm>
                <a:off x="2955" y="990"/>
                <a:ext cx="102" cy="212"/>
              </a:xfrm>
              <a:custGeom>
                <a:avLst/>
                <a:gdLst>
                  <a:gd name="T0" fmla="*/ 0 w 102"/>
                  <a:gd name="T1" fmla="*/ 211 h 212"/>
                  <a:gd name="T2" fmla="*/ 0 w 102"/>
                  <a:gd name="T3" fmla="*/ 211 h 212"/>
                  <a:gd name="T4" fmla="*/ 0 w 102"/>
                  <a:gd name="T5" fmla="*/ 206 h 212"/>
                  <a:gd name="T6" fmla="*/ 4 w 102"/>
                  <a:gd name="T7" fmla="*/ 206 h 212"/>
                  <a:gd name="T8" fmla="*/ 4 w 102"/>
                  <a:gd name="T9" fmla="*/ 202 h 212"/>
                  <a:gd name="T10" fmla="*/ 4 w 102"/>
                  <a:gd name="T11" fmla="*/ 198 h 212"/>
                  <a:gd name="T12" fmla="*/ 9 w 102"/>
                  <a:gd name="T13" fmla="*/ 189 h 212"/>
                  <a:gd name="T14" fmla="*/ 9 w 102"/>
                  <a:gd name="T15" fmla="*/ 185 h 212"/>
                  <a:gd name="T16" fmla="*/ 13 w 102"/>
                  <a:gd name="T17" fmla="*/ 185 h 212"/>
                  <a:gd name="T18" fmla="*/ 13 w 102"/>
                  <a:gd name="T19" fmla="*/ 180 h 212"/>
                  <a:gd name="T20" fmla="*/ 13 w 102"/>
                  <a:gd name="T21" fmla="*/ 176 h 212"/>
                  <a:gd name="T22" fmla="*/ 13 w 102"/>
                  <a:gd name="T23" fmla="*/ 172 h 212"/>
                  <a:gd name="T24" fmla="*/ 17 w 102"/>
                  <a:gd name="T25" fmla="*/ 167 h 212"/>
                  <a:gd name="T26" fmla="*/ 17 w 102"/>
                  <a:gd name="T27" fmla="*/ 163 h 212"/>
                  <a:gd name="T28" fmla="*/ 22 w 102"/>
                  <a:gd name="T29" fmla="*/ 158 h 212"/>
                  <a:gd name="T30" fmla="*/ 22 w 102"/>
                  <a:gd name="T31" fmla="*/ 154 h 212"/>
                  <a:gd name="T32" fmla="*/ 22 w 102"/>
                  <a:gd name="T33" fmla="*/ 150 h 212"/>
                  <a:gd name="T34" fmla="*/ 26 w 102"/>
                  <a:gd name="T35" fmla="*/ 145 h 212"/>
                  <a:gd name="T36" fmla="*/ 26 w 102"/>
                  <a:gd name="T37" fmla="*/ 141 h 212"/>
                  <a:gd name="T38" fmla="*/ 30 w 102"/>
                  <a:gd name="T39" fmla="*/ 137 h 212"/>
                  <a:gd name="T40" fmla="*/ 30 w 102"/>
                  <a:gd name="T41" fmla="*/ 132 h 212"/>
                  <a:gd name="T42" fmla="*/ 30 w 102"/>
                  <a:gd name="T43" fmla="*/ 128 h 212"/>
                  <a:gd name="T44" fmla="*/ 35 w 102"/>
                  <a:gd name="T45" fmla="*/ 123 h 212"/>
                  <a:gd name="T46" fmla="*/ 35 w 102"/>
                  <a:gd name="T47" fmla="*/ 119 h 212"/>
                  <a:gd name="T48" fmla="*/ 35 w 102"/>
                  <a:gd name="T49" fmla="*/ 114 h 212"/>
                  <a:gd name="T50" fmla="*/ 39 w 102"/>
                  <a:gd name="T51" fmla="*/ 114 h 212"/>
                  <a:gd name="T52" fmla="*/ 39 w 102"/>
                  <a:gd name="T53" fmla="*/ 110 h 212"/>
                  <a:gd name="T54" fmla="*/ 39 w 102"/>
                  <a:gd name="T55" fmla="*/ 106 h 212"/>
                  <a:gd name="T56" fmla="*/ 44 w 102"/>
                  <a:gd name="T57" fmla="*/ 106 h 212"/>
                  <a:gd name="T58" fmla="*/ 44 w 102"/>
                  <a:gd name="T59" fmla="*/ 101 h 212"/>
                  <a:gd name="T60" fmla="*/ 44 w 102"/>
                  <a:gd name="T61" fmla="*/ 97 h 212"/>
                  <a:gd name="T62" fmla="*/ 48 w 102"/>
                  <a:gd name="T63" fmla="*/ 97 h 212"/>
                  <a:gd name="T64" fmla="*/ 48 w 102"/>
                  <a:gd name="T65" fmla="*/ 93 h 212"/>
                  <a:gd name="T66" fmla="*/ 48 w 102"/>
                  <a:gd name="T67" fmla="*/ 88 h 212"/>
                  <a:gd name="T68" fmla="*/ 52 w 102"/>
                  <a:gd name="T69" fmla="*/ 83 h 212"/>
                  <a:gd name="T70" fmla="*/ 52 w 102"/>
                  <a:gd name="T71" fmla="*/ 79 h 212"/>
                  <a:gd name="T72" fmla="*/ 52 w 102"/>
                  <a:gd name="T73" fmla="*/ 75 h 212"/>
                  <a:gd name="T74" fmla="*/ 57 w 102"/>
                  <a:gd name="T75" fmla="*/ 75 h 212"/>
                  <a:gd name="T76" fmla="*/ 57 w 102"/>
                  <a:gd name="T77" fmla="*/ 70 h 212"/>
                  <a:gd name="T78" fmla="*/ 57 w 102"/>
                  <a:gd name="T79" fmla="*/ 66 h 212"/>
                  <a:gd name="T80" fmla="*/ 61 w 102"/>
                  <a:gd name="T81" fmla="*/ 66 h 212"/>
                  <a:gd name="T82" fmla="*/ 61 w 102"/>
                  <a:gd name="T83" fmla="*/ 62 h 212"/>
                  <a:gd name="T84" fmla="*/ 61 w 102"/>
                  <a:gd name="T85" fmla="*/ 57 h 212"/>
                  <a:gd name="T86" fmla="*/ 65 w 102"/>
                  <a:gd name="T87" fmla="*/ 57 h 212"/>
                  <a:gd name="T88" fmla="*/ 65 w 102"/>
                  <a:gd name="T89" fmla="*/ 53 h 212"/>
                  <a:gd name="T90" fmla="*/ 65 w 102"/>
                  <a:gd name="T91" fmla="*/ 49 h 212"/>
                  <a:gd name="T92" fmla="*/ 70 w 102"/>
                  <a:gd name="T93" fmla="*/ 49 h 212"/>
                  <a:gd name="T94" fmla="*/ 70 w 102"/>
                  <a:gd name="T95" fmla="*/ 44 h 212"/>
                  <a:gd name="T96" fmla="*/ 75 w 102"/>
                  <a:gd name="T97" fmla="*/ 40 h 212"/>
                  <a:gd name="T98" fmla="*/ 75 w 102"/>
                  <a:gd name="T99" fmla="*/ 35 h 212"/>
                  <a:gd name="T100" fmla="*/ 79 w 102"/>
                  <a:gd name="T101" fmla="*/ 35 h 212"/>
                  <a:gd name="T102" fmla="*/ 79 w 102"/>
                  <a:gd name="T103" fmla="*/ 31 h 212"/>
                  <a:gd name="T104" fmla="*/ 79 w 102"/>
                  <a:gd name="T105" fmla="*/ 27 h 212"/>
                  <a:gd name="T106" fmla="*/ 83 w 102"/>
                  <a:gd name="T107" fmla="*/ 27 h 212"/>
                  <a:gd name="T108" fmla="*/ 83 w 102"/>
                  <a:gd name="T109" fmla="*/ 22 h 212"/>
                  <a:gd name="T110" fmla="*/ 88 w 102"/>
                  <a:gd name="T111" fmla="*/ 18 h 212"/>
                  <a:gd name="T112" fmla="*/ 88 w 102"/>
                  <a:gd name="T113" fmla="*/ 14 h 212"/>
                  <a:gd name="T114" fmla="*/ 92 w 102"/>
                  <a:gd name="T115" fmla="*/ 14 h 212"/>
                  <a:gd name="T116" fmla="*/ 92 w 102"/>
                  <a:gd name="T117" fmla="*/ 9 h 212"/>
                  <a:gd name="T118" fmla="*/ 96 w 102"/>
                  <a:gd name="T119" fmla="*/ 9 h 212"/>
                  <a:gd name="T120" fmla="*/ 96 w 102"/>
                  <a:gd name="T121" fmla="*/ 5 h 212"/>
                  <a:gd name="T122" fmla="*/ 101 w 102"/>
                  <a:gd name="T123" fmla="*/ 0 h 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2"/>
                  <a:gd name="T187" fmla="*/ 0 h 212"/>
                  <a:gd name="T188" fmla="*/ 102 w 102"/>
                  <a:gd name="T189" fmla="*/ 212 h 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2" h="212">
                    <a:moveTo>
                      <a:pt x="0" y="211"/>
                    </a:moveTo>
                    <a:lnTo>
                      <a:pt x="0" y="211"/>
                    </a:lnTo>
                    <a:lnTo>
                      <a:pt x="0" y="206"/>
                    </a:lnTo>
                    <a:lnTo>
                      <a:pt x="4" y="206"/>
                    </a:lnTo>
                    <a:lnTo>
                      <a:pt x="4" y="202"/>
                    </a:lnTo>
                    <a:lnTo>
                      <a:pt x="4" y="198"/>
                    </a:lnTo>
                    <a:lnTo>
                      <a:pt x="9" y="189"/>
                    </a:lnTo>
                    <a:lnTo>
                      <a:pt x="9" y="185"/>
                    </a:lnTo>
                    <a:lnTo>
                      <a:pt x="13" y="185"/>
                    </a:lnTo>
                    <a:lnTo>
                      <a:pt x="13" y="180"/>
                    </a:lnTo>
                    <a:lnTo>
                      <a:pt x="13" y="176"/>
                    </a:lnTo>
                    <a:lnTo>
                      <a:pt x="13" y="172"/>
                    </a:lnTo>
                    <a:lnTo>
                      <a:pt x="17" y="167"/>
                    </a:lnTo>
                    <a:lnTo>
                      <a:pt x="17" y="163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0"/>
                    </a:lnTo>
                    <a:lnTo>
                      <a:pt x="26" y="145"/>
                    </a:lnTo>
                    <a:lnTo>
                      <a:pt x="26" y="141"/>
                    </a:lnTo>
                    <a:lnTo>
                      <a:pt x="30" y="137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5" y="123"/>
                    </a:lnTo>
                    <a:lnTo>
                      <a:pt x="35" y="119"/>
                    </a:lnTo>
                    <a:lnTo>
                      <a:pt x="35" y="114"/>
                    </a:lnTo>
                    <a:lnTo>
                      <a:pt x="39" y="114"/>
                    </a:lnTo>
                    <a:lnTo>
                      <a:pt x="39" y="110"/>
                    </a:lnTo>
                    <a:lnTo>
                      <a:pt x="39" y="106"/>
                    </a:lnTo>
                    <a:lnTo>
                      <a:pt x="44" y="106"/>
                    </a:lnTo>
                    <a:lnTo>
                      <a:pt x="44" y="101"/>
                    </a:lnTo>
                    <a:lnTo>
                      <a:pt x="44" y="97"/>
                    </a:lnTo>
                    <a:lnTo>
                      <a:pt x="48" y="97"/>
                    </a:lnTo>
                    <a:lnTo>
                      <a:pt x="48" y="93"/>
                    </a:lnTo>
                    <a:lnTo>
                      <a:pt x="48" y="88"/>
                    </a:lnTo>
                    <a:lnTo>
                      <a:pt x="52" y="83"/>
                    </a:lnTo>
                    <a:lnTo>
                      <a:pt x="52" y="79"/>
                    </a:lnTo>
                    <a:lnTo>
                      <a:pt x="52" y="75"/>
                    </a:lnTo>
                    <a:lnTo>
                      <a:pt x="57" y="75"/>
                    </a:lnTo>
                    <a:lnTo>
                      <a:pt x="57" y="70"/>
                    </a:lnTo>
                    <a:lnTo>
                      <a:pt x="57" y="66"/>
                    </a:lnTo>
                    <a:lnTo>
                      <a:pt x="61" y="66"/>
                    </a:lnTo>
                    <a:lnTo>
                      <a:pt x="61" y="62"/>
                    </a:lnTo>
                    <a:lnTo>
                      <a:pt x="61" y="57"/>
                    </a:lnTo>
                    <a:lnTo>
                      <a:pt x="65" y="57"/>
                    </a:lnTo>
                    <a:lnTo>
                      <a:pt x="65" y="53"/>
                    </a:lnTo>
                    <a:lnTo>
                      <a:pt x="65" y="49"/>
                    </a:lnTo>
                    <a:lnTo>
                      <a:pt x="70" y="49"/>
                    </a:lnTo>
                    <a:lnTo>
                      <a:pt x="70" y="44"/>
                    </a:lnTo>
                    <a:lnTo>
                      <a:pt x="75" y="40"/>
                    </a:lnTo>
                    <a:lnTo>
                      <a:pt x="75" y="35"/>
                    </a:lnTo>
                    <a:lnTo>
                      <a:pt x="79" y="35"/>
                    </a:lnTo>
                    <a:lnTo>
                      <a:pt x="79" y="31"/>
                    </a:lnTo>
                    <a:lnTo>
                      <a:pt x="79" y="27"/>
                    </a:lnTo>
                    <a:lnTo>
                      <a:pt x="83" y="27"/>
                    </a:lnTo>
                    <a:lnTo>
                      <a:pt x="83" y="22"/>
                    </a:lnTo>
                    <a:lnTo>
                      <a:pt x="88" y="18"/>
                    </a:lnTo>
                    <a:lnTo>
                      <a:pt x="88" y="14"/>
                    </a:lnTo>
                    <a:lnTo>
                      <a:pt x="92" y="14"/>
                    </a:lnTo>
                    <a:lnTo>
                      <a:pt x="92" y="9"/>
                    </a:lnTo>
                    <a:lnTo>
                      <a:pt x="96" y="9"/>
                    </a:lnTo>
                    <a:lnTo>
                      <a:pt x="96" y="5"/>
                    </a:lnTo>
                    <a:lnTo>
                      <a:pt x="101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3" name="Freeform 33"/>
              <p:cNvSpPr>
                <a:spLocks/>
              </p:cNvSpPr>
              <p:nvPr/>
            </p:nvSpPr>
            <p:spPr bwMode="auto">
              <a:xfrm>
                <a:off x="3056" y="964"/>
                <a:ext cx="76" cy="27"/>
              </a:xfrm>
              <a:custGeom>
                <a:avLst/>
                <a:gdLst>
                  <a:gd name="T0" fmla="*/ 0 w 76"/>
                  <a:gd name="T1" fmla="*/ 26 h 27"/>
                  <a:gd name="T2" fmla="*/ 0 w 76"/>
                  <a:gd name="T3" fmla="*/ 26 h 27"/>
                  <a:gd name="T4" fmla="*/ 0 w 76"/>
                  <a:gd name="T5" fmla="*/ 22 h 27"/>
                  <a:gd name="T6" fmla="*/ 4 w 76"/>
                  <a:gd name="T7" fmla="*/ 22 h 27"/>
                  <a:gd name="T8" fmla="*/ 4 w 76"/>
                  <a:gd name="T9" fmla="*/ 18 h 27"/>
                  <a:gd name="T10" fmla="*/ 9 w 76"/>
                  <a:gd name="T11" fmla="*/ 18 h 27"/>
                  <a:gd name="T12" fmla="*/ 9 w 76"/>
                  <a:gd name="T13" fmla="*/ 13 h 27"/>
                  <a:gd name="T14" fmla="*/ 13 w 76"/>
                  <a:gd name="T15" fmla="*/ 13 h 27"/>
                  <a:gd name="T16" fmla="*/ 17 w 76"/>
                  <a:gd name="T17" fmla="*/ 9 h 27"/>
                  <a:gd name="T18" fmla="*/ 22 w 76"/>
                  <a:gd name="T19" fmla="*/ 9 h 27"/>
                  <a:gd name="T20" fmla="*/ 22 w 76"/>
                  <a:gd name="T21" fmla="*/ 5 h 27"/>
                  <a:gd name="T22" fmla="*/ 27 w 76"/>
                  <a:gd name="T23" fmla="*/ 5 h 27"/>
                  <a:gd name="T24" fmla="*/ 31 w 76"/>
                  <a:gd name="T25" fmla="*/ 5 h 27"/>
                  <a:gd name="T26" fmla="*/ 31 w 76"/>
                  <a:gd name="T27" fmla="*/ 0 h 27"/>
                  <a:gd name="T28" fmla="*/ 35 w 76"/>
                  <a:gd name="T29" fmla="*/ 0 h 27"/>
                  <a:gd name="T30" fmla="*/ 40 w 76"/>
                  <a:gd name="T31" fmla="*/ 0 h 27"/>
                  <a:gd name="T32" fmla="*/ 44 w 76"/>
                  <a:gd name="T33" fmla="*/ 0 h 27"/>
                  <a:gd name="T34" fmla="*/ 48 w 76"/>
                  <a:gd name="T35" fmla="*/ 0 h 27"/>
                  <a:gd name="T36" fmla="*/ 53 w 76"/>
                  <a:gd name="T37" fmla="*/ 0 h 27"/>
                  <a:gd name="T38" fmla="*/ 57 w 76"/>
                  <a:gd name="T39" fmla="*/ 0 h 27"/>
                  <a:gd name="T40" fmla="*/ 57 w 76"/>
                  <a:gd name="T41" fmla="*/ 5 h 27"/>
                  <a:gd name="T42" fmla="*/ 62 w 76"/>
                  <a:gd name="T43" fmla="*/ 5 h 27"/>
                  <a:gd name="T44" fmla="*/ 66 w 76"/>
                  <a:gd name="T45" fmla="*/ 5 h 27"/>
                  <a:gd name="T46" fmla="*/ 66 w 76"/>
                  <a:gd name="T47" fmla="*/ 9 h 27"/>
                  <a:gd name="T48" fmla="*/ 70 w 76"/>
                  <a:gd name="T49" fmla="*/ 9 h 27"/>
                  <a:gd name="T50" fmla="*/ 70 w 76"/>
                  <a:gd name="T51" fmla="*/ 13 h 27"/>
                  <a:gd name="T52" fmla="*/ 75 w 76"/>
                  <a:gd name="T53" fmla="*/ 13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"/>
                  <a:gd name="T82" fmla="*/ 0 h 27"/>
                  <a:gd name="T83" fmla="*/ 76 w 76"/>
                  <a:gd name="T84" fmla="*/ 27 h 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" h="27">
                    <a:moveTo>
                      <a:pt x="0" y="26"/>
                    </a:moveTo>
                    <a:lnTo>
                      <a:pt x="0" y="26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13" y="13"/>
                    </a:lnTo>
                    <a:lnTo>
                      <a:pt x="17" y="9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57" y="5"/>
                    </a:lnTo>
                    <a:lnTo>
                      <a:pt x="62" y="5"/>
                    </a:lnTo>
                    <a:lnTo>
                      <a:pt x="66" y="5"/>
                    </a:lnTo>
                    <a:lnTo>
                      <a:pt x="66" y="9"/>
                    </a:lnTo>
                    <a:lnTo>
                      <a:pt x="70" y="9"/>
                    </a:lnTo>
                    <a:lnTo>
                      <a:pt x="70" y="13"/>
                    </a:lnTo>
                    <a:lnTo>
                      <a:pt x="75" y="13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4" name="Freeform 34"/>
              <p:cNvSpPr>
                <a:spLocks/>
              </p:cNvSpPr>
              <p:nvPr/>
            </p:nvSpPr>
            <p:spPr bwMode="auto">
              <a:xfrm>
                <a:off x="3131" y="977"/>
                <a:ext cx="106" cy="204"/>
              </a:xfrm>
              <a:custGeom>
                <a:avLst/>
                <a:gdLst>
                  <a:gd name="T0" fmla="*/ 0 w 106"/>
                  <a:gd name="T1" fmla="*/ 0 h 204"/>
                  <a:gd name="T2" fmla="*/ 0 w 106"/>
                  <a:gd name="T3" fmla="*/ 0 h 204"/>
                  <a:gd name="T4" fmla="*/ 5 w 106"/>
                  <a:gd name="T5" fmla="*/ 0 h 204"/>
                  <a:gd name="T6" fmla="*/ 5 w 106"/>
                  <a:gd name="T7" fmla="*/ 5 h 204"/>
                  <a:gd name="T8" fmla="*/ 9 w 106"/>
                  <a:gd name="T9" fmla="*/ 5 h 204"/>
                  <a:gd name="T10" fmla="*/ 9 w 106"/>
                  <a:gd name="T11" fmla="*/ 9 h 204"/>
                  <a:gd name="T12" fmla="*/ 13 w 106"/>
                  <a:gd name="T13" fmla="*/ 9 h 204"/>
                  <a:gd name="T14" fmla="*/ 13 w 106"/>
                  <a:gd name="T15" fmla="*/ 13 h 204"/>
                  <a:gd name="T16" fmla="*/ 18 w 106"/>
                  <a:gd name="T17" fmla="*/ 13 h 204"/>
                  <a:gd name="T18" fmla="*/ 18 w 106"/>
                  <a:gd name="T19" fmla="*/ 18 h 204"/>
                  <a:gd name="T20" fmla="*/ 18 w 106"/>
                  <a:gd name="T21" fmla="*/ 22 h 204"/>
                  <a:gd name="T22" fmla="*/ 22 w 106"/>
                  <a:gd name="T23" fmla="*/ 22 h 204"/>
                  <a:gd name="T24" fmla="*/ 22 w 106"/>
                  <a:gd name="T25" fmla="*/ 27 h 204"/>
                  <a:gd name="T26" fmla="*/ 26 w 106"/>
                  <a:gd name="T27" fmla="*/ 27 h 204"/>
                  <a:gd name="T28" fmla="*/ 26 w 106"/>
                  <a:gd name="T29" fmla="*/ 31 h 204"/>
                  <a:gd name="T30" fmla="*/ 31 w 106"/>
                  <a:gd name="T31" fmla="*/ 36 h 204"/>
                  <a:gd name="T32" fmla="*/ 31 w 106"/>
                  <a:gd name="T33" fmla="*/ 40 h 204"/>
                  <a:gd name="T34" fmla="*/ 35 w 106"/>
                  <a:gd name="T35" fmla="*/ 40 h 204"/>
                  <a:gd name="T36" fmla="*/ 35 w 106"/>
                  <a:gd name="T37" fmla="*/ 44 h 204"/>
                  <a:gd name="T38" fmla="*/ 35 w 106"/>
                  <a:gd name="T39" fmla="*/ 49 h 204"/>
                  <a:gd name="T40" fmla="*/ 39 w 106"/>
                  <a:gd name="T41" fmla="*/ 49 h 204"/>
                  <a:gd name="T42" fmla="*/ 39 w 106"/>
                  <a:gd name="T43" fmla="*/ 53 h 204"/>
                  <a:gd name="T44" fmla="*/ 44 w 106"/>
                  <a:gd name="T45" fmla="*/ 53 h 204"/>
                  <a:gd name="T46" fmla="*/ 44 w 106"/>
                  <a:gd name="T47" fmla="*/ 57 h 204"/>
                  <a:gd name="T48" fmla="*/ 44 w 106"/>
                  <a:gd name="T49" fmla="*/ 62 h 204"/>
                  <a:gd name="T50" fmla="*/ 48 w 106"/>
                  <a:gd name="T51" fmla="*/ 62 h 204"/>
                  <a:gd name="T52" fmla="*/ 48 w 106"/>
                  <a:gd name="T53" fmla="*/ 66 h 204"/>
                  <a:gd name="T54" fmla="*/ 48 w 106"/>
                  <a:gd name="T55" fmla="*/ 71 h 204"/>
                  <a:gd name="T56" fmla="*/ 53 w 106"/>
                  <a:gd name="T57" fmla="*/ 71 h 204"/>
                  <a:gd name="T58" fmla="*/ 53 w 106"/>
                  <a:gd name="T59" fmla="*/ 75 h 204"/>
                  <a:gd name="T60" fmla="*/ 57 w 106"/>
                  <a:gd name="T61" fmla="*/ 80 h 204"/>
                  <a:gd name="T62" fmla="*/ 57 w 106"/>
                  <a:gd name="T63" fmla="*/ 84 h 204"/>
                  <a:gd name="T64" fmla="*/ 57 w 106"/>
                  <a:gd name="T65" fmla="*/ 88 h 204"/>
                  <a:gd name="T66" fmla="*/ 61 w 106"/>
                  <a:gd name="T67" fmla="*/ 93 h 204"/>
                  <a:gd name="T68" fmla="*/ 61 w 106"/>
                  <a:gd name="T69" fmla="*/ 97 h 204"/>
                  <a:gd name="T70" fmla="*/ 66 w 106"/>
                  <a:gd name="T71" fmla="*/ 102 h 204"/>
                  <a:gd name="T72" fmla="*/ 66 w 106"/>
                  <a:gd name="T73" fmla="*/ 106 h 204"/>
                  <a:gd name="T74" fmla="*/ 70 w 106"/>
                  <a:gd name="T75" fmla="*/ 110 h 204"/>
                  <a:gd name="T76" fmla="*/ 70 w 106"/>
                  <a:gd name="T77" fmla="*/ 115 h 204"/>
                  <a:gd name="T78" fmla="*/ 74 w 106"/>
                  <a:gd name="T79" fmla="*/ 119 h 204"/>
                  <a:gd name="T80" fmla="*/ 74 w 106"/>
                  <a:gd name="T81" fmla="*/ 123 h 204"/>
                  <a:gd name="T82" fmla="*/ 74 w 106"/>
                  <a:gd name="T83" fmla="*/ 128 h 204"/>
                  <a:gd name="T84" fmla="*/ 79 w 106"/>
                  <a:gd name="T85" fmla="*/ 132 h 204"/>
                  <a:gd name="T86" fmla="*/ 79 w 106"/>
                  <a:gd name="T87" fmla="*/ 137 h 204"/>
                  <a:gd name="T88" fmla="*/ 83 w 106"/>
                  <a:gd name="T89" fmla="*/ 141 h 204"/>
                  <a:gd name="T90" fmla="*/ 83 w 106"/>
                  <a:gd name="T91" fmla="*/ 146 h 204"/>
                  <a:gd name="T92" fmla="*/ 83 w 106"/>
                  <a:gd name="T93" fmla="*/ 150 h 204"/>
                  <a:gd name="T94" fmla="*/ 87 w 106"/>
                  <a:gd name="T95" fmla="*/ 154 h 204"/>
                  <a:gd name="T96" fmla="*/ 87 w 106"/>
                  <a:gd name="T97" fmla="*/ 159 h 204"/>
                  <a:gd name="T98" fmla="*/ 87 w 106"/>
                  <a:gd name="T99" fmla="*/ 163 h 204"/>
                  <a:gd name="T100" fmla="*/ 92 w 106"/>
                  <a:gd name="T101" fmla="*/ 163 h 204"/>
                  <a:gd name="T102" fmla="*/ 92 w 106"/>
                  <a:gd name="T103" fmla="*/ 167 h 204"/>
                  <a:gd name="T104" fmla="*/ 92 w 106"/>
                  <a:gd name="T105" fmla="*/ 172 h 204"/>
                  <a:gd name="T106" fmla="*/ 96 w 106"/>
                  <a:gd name="T107" fmla="*/ 177 h 204"/>
                  <a:gd name="T108" fmla="*/ 96 w 106"/>
                  <a:gd name="T109" fmla="*/ 181 h 204"/>
                  <a:gd name="T110" fmla="*/ 100 w 106"/>
                  <a:gd name="T111" fmla="*/ 185 h 204"/>
                  <a:gd name="T112" fmla="*/ 100 w 106"/>
                  <a:gd name="T113" fmla="*/ 190 h 204"/>
                  <a:gd name="T114" fmla="*/ 100 w 106"/>
                  <a:gd name="T115" fmla="*/ 194 h 204"/>
                  <a:gd name="T116" fmla="*/ 100 w 106"/>
                  <a:gd name="T117" fmla="*/ 198 h 204"/>
                  <a:gd name="T118" fmla="*/ 105 w 106"/>
                  <a:gd name="T119" fmla="*/ 198 h 204"/>
                  <a:gd name="T120" fmla="*/ 105 w 106"/>
                  <a:gd name="T121" fmla="*/ 203 h 2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6"/>
                  <a:gd name="T184" fmla="*/ 0 h 204"/>
                  <a:gd name="T185" fmla="*/ 106 w 106"/>
                  <a:gd name="T186" fmla="*/ 204 h 2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6" h="20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6" y="31"/>
                    </a:lnTo>
                    <a:lnTo>
                      <a:pt x="31" y="36"/>
                    </a:lnTo>
                    <a:lnTo>
                      <a:pt x="31" y="40"/>
                    </a:lnTo>
                    <a:lnTo>
                      <a:pt x="35" y="40"/>
                    </a:lnTo>
                    <a:lnTo>
                      <a:pt x="35" y="44"/>
                    </a:lnTo>
                    <a:lnTo>
                      <a:pt x="35" y="49"/>
                    </a:lnTo>
                    <a:lnTo>
                      <a:pt x="39" y="49"/>
                    </a:lnTo>
                    <a:lnTo>
                      <a:pt x="39" y="53"/>
                    </a:lnTo>
                    <a:lnTo>
                      <a:pt x="44" y="53"/>
                    </a:lnTo>
                    <a:lnTo>
                      <a:pt x="44" y="57"/>
                    </a:lnTo>
                    <a:lnTo>
                      <a:pt x="44" y="62"/>
                    </a:lnTo>
                    <a:lnTo>
                      <a:pt x="48" y="62"/>
                    </a:lnTo>
                    <a:lnTo>
                      <a:pt x="48" y="66"/>
                    </a:lnTo>
                    <a:lnTo>
                      <a:pt x="48" y="71"/>
                    </a:lnTo>
                    <a:lnTo>
                      <a:pt x="53" y="71"/>
                    </a:lnTo>
                    <a:lnTo>
                      <a:pt x="53" y="75"/>
                    </a:lnTo>
                    <a:lnTo>
                      <a:pt x="57" y="80"/>
                    </a:lnTo>
                    <a:lnTo>
                      <a:pt x="57" y="84"/>
                    </a:lnTo>
                    <a:lnTo>
                      <a:pt x="57" y="88"/>
                    </a:lnTo>
                    <a:lnTo>
                      <a:pt x="61" y="93"/>
                    </a:lnTo>
                    <a:lnTo>
                      <a:pt x="61" y="97"/>
                    </a:lnTo>
                    <a:lnTo>
                      <a:pt x="66" y="102"/>
                    </a:lnTo>
                    <a:lnTo>
                      <a:pt x="66" y="106"/>
                    </a:lnTo>
                    <a:lnTo>
                      <a:pt x="70" y="110"/>
                    </a:lnTo>
                    <a:lnTo>
                      <a:pt x="70" y="115"/>
                    </a:lnTo>
                    <a:lnTo>
                      <a:pt x="74" y="119"/>
                    </a:lnTo>
                    <a:lnTo>
                      <a:pt x="74" y="123"/>
                    </a:lnTo>
                    <a:lnTo>
                      <a:pt x="74" y="128"/>
                    </a:lnTo>
                    <a:lnTo>
                      <a:pt x="79" y="132"/>
                    </a:lnTo>
                    <a:lnTo>
                      <a:pt x="79" y="137"/>
                    </a:lnTo>
                    <a:lnTo>
                      <a:pt x="83" y="141"/>
                    </a:lnTo>
                    <a:lnTo>
                      <a:pt x="83" y="146"/>
                    </a:lnTo>
                    <a:lnTo>
                      <a:pt x="83" y="150"/>
                    </a:lnTo>
                    <a:lnTo>
                      <a:pt x="87" y="154"/>
                    </a:lnTo>
                    <a:lnTo>
                      <a:pt x="87" y="159"/>
                    </a:lnTo>
                    <a:lnTo>
                      <a:pt x="87" y="163"/>
                    </a:lnTo>
                    <a:lnTo>
                      <a:pt x="92" y="163"/>
                    </a:lnTo>
                    <a:lnTo>
                      <a:pt x="92" y="167"/>
                    </a:lnTo>
                    <a:lnTo>
                      <a:pt x="92" y="172"/>
                    </a:lnTo>
                    <a:lnTo>
                      <a:pt x="96" y="177"/>
                    </a:lnTo>
                    <a:lnTo>
                      <a:pt x="96" y="181"/>
                    </a:lnTo>
                    <a:lnTo>
                      <a:pt x="100" y="185"/>
                    </a:lnTo>
                    <a:lnTo>
                      <a:pt x="100" y="190"/>
                    </a:lnTo>
                    <a:lnTo>
                      <a:pt x="100" y="194"/>
                    </a:lnTo>
                    <a:lnTo>
                      <a:pt x="100" y="198"/>
                    </a:lnTo>
                    <a:lnTo>
                      <a:pt x="105" y="198"/>
                    </a:lnTo>
                    <a:lnTo>
                      <a:pt x="105" y="203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5" name="Freeform 35"/>
              <p:cNvSpPr>
                <a:spLocks/>
              </p:cNvSpPr>
              <p:nvPr/>
            </p:nvSpPr>
            <p:spPr bwMode="auto">
              <a:xfrm>
                <a:off x="3236" y="1180"/>
                <a:ext cx="317" cy="597"/>
              </a:xfrm>
              <a:custGeom>
                <a:avLst/>
                <a:gdLst>
                  <a:gd name="T0" fmla="*/ 0 w 317"/>
                  <a:gd name="T1" fmla="*/ 0 h 597"/>
                  <a:gd name="T2" fmla="*/ 0 w 317"/>
                  <a:gd name="T3" fmla="*/ 9 h 597"/>
                  <a:gd name="T4" fmla="*/ 5 w 317"/>
                  <a:gd name="T5" fmla="*/ 13 h 597"/>
                  <a:gd name="T6" fmla="*/ 9 w 317"/>
                  <a:gd name="T7" fmla="*/ 26 h 597"/>
                  <a:gd name="T8" fmla="*/ 13 w 317"/>
                  <a:gd name="T9" fmla="*/ 35 h 597"/>
                  <a:gd name="T10" fmla="*/ 13 w 317"/>
                  <a:gd name="T11" fmla="*/ 44 h 597"/>
                  <a:gd name="T12" fmla="*/ 17 w 317"/>
                  <a:gd name="T13" fmla="*/ 48 h 597"/>
                  <a:gd name="T14" fmla="*/ 22 w 317"/>
                  <a:gd name="T15" fmla="*/ 57 h 597"/>
                  <a:gd name="T16" fmla="*/ 22 w 317"/>
                  <a:gd name="T17" fmla="*/ 66 h 597"/>
                  <a:gd name="T18" fmla="*/ 26 w 317"/>
                  <a:gd name="T19" fmla="*/ 74 h 597"/>
                  <a:gd name="T20" fmla="*/ 30 w 317"/>
                  <a:gd name="T21" fmla="*/ 87 h 597"/>
                  <a:gd name="T22" fmla="*/ 35 w 317"/>
                  <a:gd name="T23" fmla="*/ 92 h 597"/>
                  <a:gd name="T24" fmla="*/ 35 w 317"/>
                  <a:gd name="T25" fmla="*/ 101 h 597"/>
                  <a:gd name="T26" fmla="*/ 40 w 317"/>
                  <a:gd name="T27" fmla="*/ 110 h 597"/>
                  <a:gd name="T28" fmla="*/ 44 w 317"/>
                  <a:gd name="T29" fmla="*/ 118 h 597"/>
                  <a:gd name="T30" fmla="*/ 44 w 317"/>
                  <a:gd name="T31" fmla="*/ 127 h 597"/>
                  <a:gd name="T32" fmla="*/ 48 w 317"/>
                  <a:gd name="T33" fmla="*/ 140 h 597"/>
                  <a:gd name="T34" fmla="*/ 53 w 317"/>
                  <a:gd name="T35" fmla="*/ 158 h 597"/>
                  <a:gd name="T36" fmla="*/ 57 w 317"/>
                  <a:gd name="T37" fmla="*/ 167 h 597"/>
                  <a:gd name="T38" fmla="*/ 61 w 317"/>
                  <a:gd name="T39" fmla="*/ 175 h 597"/>
                  <a:gd name="T40" fmla="*/ 66 w 317"/>
                  <a:gd name="T41" fmla="*/ 184 h 597"/>
                  <a:gd name="T42" fmla="*/ 70 w 317"/>
                  <a:gd name="T43" fmla="*/ 202 h 597"/>
                  <a:gd name="T44" fmla="*/ 75 w 317"/>
                  <a:gd name="T45" fmla="*/ 210 h 597"/>
                  <a:gd name="T46" fmla="*/ 75 w 317"/>
                  <a:gd name="T47" fmla="*/ 219 h 597"/>
                  <a:gd name="T48" fmla="*/ 79 w 317"/>
                  <a:gd name="T49" fmla="*/ 223 h 597"/>
                  <a:gd name="T50" fmla="*/ 83 w 317"/>
                  <a:gd name="T51" fmla="*/ 232 h 597"/>
                  <a:gd name="T52" fmla="*/ 83 w 317"/>
                  <a:gd name="T53" fmla="*/ 241 h 597"/>
                  <a:gd name="T54" fmla="*/ 88 w 317"/>
                  <a:gd name="T55" fmla="*/ 250 h 597"/>
                  <a:gd name="T56" fmla="*/ 92 w 317"/>
                  <a:gd name="T57" fmla="*/ 263 h 597"/>
                  <a:gd name="T58" fmla="*/ 96 w 317"/>
                  <a:gd name="T59" fmla="*/ 272 h 597"/>
                  <a:gd name="T60" fmla="*/ 106 w 317"/>
                  <a:gd name="T61" fmla="*/ 293 h 597"/>
                  <a:gd name="T62" fmla="*/ 110 w 317"/>
                  <a:gd name="T63" fmla="*/ 307 h 597"/>
                  <a:gd name="T64" fmla="*/ 114 w 317"/>
                  <a:gd name="T65" fmla="*/ 311 h 597"/>
                  <a:gd name="T66" fmla="*/ 114 w 317"/>
                  <a:gd name="T67" fmla="*/ 320 h 597"/>
                  <a:gd name="T68" fmla="*/ 119 w 317"/>
                  <a:gd name="T69" fmla="*/ 329 h 597"/>
                  <a:gd name="T70" fmla="*/ 123 w 317"/>
                  <a:gd name="T71" fmla="*/ 342 h 597"/>
                  <a:gd name="T72" fmla="*/ 127 w 317"/>
                  <a:gd name="T73" fmla="*/ 355 h 597"/>
                  <a:gd name="T74" fmla="*/ 132 w 317"/>
                  <a:gd name="T75" fmla="*/ 364 h 597"/>
                  <a:gd name="T76" fmla="*/ 136 w 317"/>
                  <a:gd name="T77" fmla="*/ 373 h 597"/>
                  <a:gd name="T78" fmla="*/ 141 w 317"/>
                  <a:gd name="T79" fmla="*/ 386 h 597"/>
                  <a:gd name="T80" fmla="*/ 145 w 317"/>
                  <a:gd name="T81" fmla="*/ 390 h 597"/>
                  <a:gd name="T82" fmla="*/ 154 w 317"/>
                  <a:gd name="T83" fmla="*/ 408 h 597"/>
                  <a:gd name="T84" fmla="*/ 158 w 317"/>
                  <a:gd name="T85" fmla="*/ 416 h 597"/>
                  <a:gd name="T86" fmla="*/ 162 w 317"/>
                  <a:gd name="T87" fmla="*/ 425 h 597"/>
                  <a:gd name="T88" fmla="*/ 180 w 317"/>
                  <a:gd name="T89" fmla="*/ 452 h 597"/>
                  <a:gd name="T90" fmla="*/ 180 w 317"/>
                  <a:gd name="T91" fmla="*/ 460 h 597"/>
                  <a:gd name="T92" fmla="*/ 193 w 317"/>
                  <a:gd name="T93" fmla="*/ 478 h 597"/>
                  <a:gd name="T94" fmla="*/ 215 w 317"/>
                  <a:gd name="T95" fmla="*/ 513 h 597"/>
                  <a:gd name="T96" fmla="*/ 233 w 317"/>
                  <a:gd name="T97" fmla="*/ 530 h 597"/>
                  <a:gd name="T98" fmla="*/ 241 w 317"/>
                  <a:gd name="T99" fmla="*/ 543 h 597"/>
                  <a:gd name="T100" fmla="*/ 255 w 317"/>
                  <a:gd name="T101" fmla="*/ 557 h 597"/>
                  <a:gd name="T102" fmla="*/ 290 w 317"/>
                  <a:gd name="T103" fmla="*/ 579 h 597"/>
                  <a:gd name="T104" fmla="*/ 316 w 317"/>
                  <a:gd name="T105" fmla="*/ 596 h 59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7"/>
                  <a:gd name="T160" fmla="*/ 0 h 597"/>
                  <a:gd name="T161" fmla="*/ 317 w 317"/>
                  <a:gd name="T162" fmla="*/ 597 h 59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7" h="59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9" y="26"/>
                    </a:lnTo>
                    <a:lnTo>
                      <a:pt x="9" y="31"/>
                    </a:lnTo>
                    <a:lnTo>
                      <a:pt x="13" y="35"/>
                    </a:lnTo>
                    <a:lnTo>
                      <a:pt x="13" y="39"/>
                    </a:lnTo>
                    <a:lnTo>
                      <a:pt x="13" y="44"/>
                    </a:lnTo>
                    <a:lnTo>
                      <a:pt x="17" y="44"/>
                    </a:lnTo>
                    <a:lnTo>
                      <a:pt x="17" y="48"/>
                    </a:lnTo>
                    <a:lnTo>
                      <a:pt x="17" y="53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26" y="74"/>
                    </a:lnTo>
                    <a:lnTo>
                      <a:pt x="30" y="83"/>
                    </a:lnTo>
                    <a:lnTo>
                      <a:pt x="30" y="87"/>
                    </a:lnTo>
                    <a:lnTo>
                      <a:pt x="30" y="92"/>
                    </a:lnTo>
                    <a:lnTo>
                      <a:pt x="35" y="92"/>
                    </a:lnTo>
                    <a:lnTo>
                      <a:pt x="35" y="96"/>
                    </a:lnTo>
                    <a:lnTo>
                      <a:pt x="35" y="101"/>
                    </a:lnTo>
                    <a:lnTo>
                      <a:pt x="35" y="105"/>
                    </a:lnTo>
                    <a:lnTo>
                      <a:pt x="40" y="110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3" y="149"/>
                    </a:lnTo>
                    <a:lnTo>
                      <a:pt x="53" y="158"/>
                    </a:lnTo>
                    <a:lnTo>
                      <a:pt x="57" y="162"/>
                    </a:lnTo>
                    <a:lnTo>
                      <a:pt x="57" y="167"/>
                    </a:lnTo>
                    <a:lnTo>
                      <a:pt x="61" y="171"/>
                    </a:lnTo>
                    <a:lnTo>
                      <a:pt x="61" y="175"/>
                    </a:lnTo>
                    <a:lnTo>
                      <a:pt x="61" y="180"/>
                    </a:lnTo>
                    <a:lnTo>
                      <a:pt x="66" y="184"/>
                    </a:lnTo>
                    <a:lnTo>
                      <a:pt x="66" y="188"/>
                    </a:lnTo>
                    <a:lnTo>
                      <a:pt x="70" y="202"/>
                    </a:lnTo>
                    <a:lnTo>
                      <a:pt x="70" y="206"/>
                    </a:lnTo>
                    <a:lnTo>
                      <a:pt x="75" y="210"/>
                    </a:lnTo>
                    <a:lnTo>
                      <a:pt x="75" y="215"/>
                    </a:lnTo>
                    <a:lnTo>
                      <a:pt x="75" y="219"/>
                    </a:lnTo>
                    <a:lnTo>
                      <a:pt x="79" y="219"/>
                    </a:lnTo>
                    <a:lnTo>
                      <a:pt x="79" y="223"/>
                    </a:lnTo>
                    <a:lnTo>
                      <a:pt x="79" y="228"/>
                    </a:lnTo>
                    <a:lnTo>
                      <a:pt x="83" y="232"/>
                    </a:lnTo>
                    <a:lnTo>
                      <a:pt x="83" y="237"/>
                    </a:lnTo>
                    <a:lnTo>
                      <a:pt x="83" y="241"/>
                    </a:lnTo>
                    <a:lnTo>
                      <a:pt x="88" y="245"/>
                    </a:lnTo>
                    <a:lnTo>
                      <a:pt x="88" y="250"/>
                    </a:lnTo>
                    <a:lnTo>
                      <a:pt x="88" y="254"/>
                    </a:lnTo>
                    <a:lnTo>
                      <a:pt x="92" y="263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101" y="285"/>
                    </a:lnTo>
                    <a:lnTo>
                      <a:pt x="106" y="293"/>
                    </a:lnTo>
                    <a:lnTo>
                      <a:pt x="110" y="303"/>
                    </a:lnTo>
                    <a:lnTo>
                      <a:pt x="110" y="307"/>
                    </a:lnTo>
                    <a:lnTo>
                      <a:pt x="110" y="311"/>
                    </a:lnTo>
                    <a:lnTo>
                      <a:pt x="114" y="311"/>
                    </a:lnTo>
                    <a:lnTo>
                      <a:pt x="114" y="316"/>
                    </a:lnTo>
                    <a:lnTo>
                      <a:pt x="114" y="320"/>
                    </a:lnTo>
                    <a:lnTo>
                      <a:pt x="119" y="324"/>
                    </a:lnTo>
                    <a:lnTo>
                      <a:pt x="119" y="329"/>
                    </a:lnTo>
                    <a:lnTo>
                      <a:pt x="119" y="333"/>
                    </a:lnTo>
                    <a:lnTo>
                      <a:pt x="123" y="342"/>
                    </a:lnTo>
                    <a:lnTo>
                      <a:pt x="127" y="346"/>
                    </a:lnTo>
                    <a:lnTo>
                      <a:pt x="127" y="355"/>
                    </a:lnTo>
                    <a:lnTo>
                      <a:pt x="132" y="355"/>
                    </a:lnTo>
                    <a:lnTo>
                      <a:pt x="132" y="364"/>
                    </a:lnTo>
                    <a:lnTo>
                      <a:pt x="136" y="368"/>
                    </a:lnTo>
                    <a:lnTo>
                      <a:pt x="136" y="373"/>
                    </a:lnTo>
                    <a:lnTo>
                      <a:pt x="141" y="381"/>
                    </a:lnTo>
                    <a:lnTo>
                      <a:pt x="141" y="386"/>
                    </a:lnTo>
                    <a:lnTo>
                      <a:pt x="145" y="386"/>
                    </a:lnTo>
                    <a:lnTo>
                      <a:pt x="145" y="390"/>
                    </a:lnTo>
                    <a:lnTo>
                      <a:pt x="154" y="403"/>
                    </a:lnTo>
                    <a:lnTo>
                      <a:pt x="154" y="408"/>
                    </a:lnTo>
                    <a:lnTo>
                      <a:pt x="158" y="412"/>
                    </a:lnTo>
                    <a:lnTo>
                      <a:pt x="158" y="416"/>
                    </a:lnTo>
                    <a:lnTo>
                      <a:pt x="162" y="421"/>
                    </a:lnTo>
                    <a:lnTo>
                      <a:pt x="162" y="425"/>
                    </a:lnTo>
                    <a:lnTo>
                      <a:pt x="171" y="438"/>
                    </a:lnTo>
                    <a:lnTo>
                      <a:pt x="180" y="452"/>
                    </a:lnTo>
                    <a:lnTo>
                      <a:pt x="180" y="456"/>
                    </a:lnTo>
                    <a:lnTo>
                      <a:pt x="180" y="460"/>
                    </a:lnTo>
                    <a:lnTo>
                      <a:pt x="189" y="473"/>
                    </a:lnTo>
                    <a:lnTo>
                      <a:pt x="193" y="478"/>
                    </a:lnTo>
                    <a:lnTo>
                      <a:pt x="215" y="509"/>
                    </a:lnTo>
                    <a:lnTo>
                      <a:pt x="215" y="513"/>
                    </a:lnTo>
                    <a:lnTo>
                      <a:pt x="224" y="522"/>
                    </a:lnTo>
                    <a:lnTo>
                      <a:pt x="233" y="530"/>
                    </a:lnTo>
                    <a:lnTo>
                      <a:pt x="237" y="539"/>
                    </a:lnTo>
                    <a:lnTo>
                      <a:pt x="241" y="543"/>
                    </a:lnTo>
                    <a:lnTo>
                      <a:pt x="246" y="548"/>
                    </a:lnTo>
                    <a:lnTo>
                      <a:pt x="255" y="557"/>
                    </a:lnTo>
                    <a:lnTo>
                      <a:pt x="264" y="566"/>
                    </a:lnTo>
                    <a:lnTo>
                      <a:pt x="290" y="579"/>
                    </a:lnTo>
                    <a:lnTo>
                      <a:pt x="294" y="583"/>
                    </a:lnTo>
                    <a:lnTo>
                      <a:pt x="316" y="596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6" name="Freeform 36"/>
              <p:cNvSpPr>
                <a:spLocks/>
              </p:cNvSpPr>
              <p:nvPr/>
            </p:nvSpPr>
            <p:spPr bwMode="auto">
              <a:xfrm>
                <a:off x="3552" y="1776"/>
                <a:ext cx="155" cy="33"/>
              </a:xfrm>
              <a:custGeom>
                <a:avLst/>
                <a:gdLst>
                  <a:gd name="T0" fmla="*/ 0 w 155"/>
                  <a:gd name="T1" fmla="*/ 0 h 33"/>
                  <a:gd name="T2" fmla="*/ 5 w 155"/>
                  <a:gd name="T3" fmla="*/ 0 h 33"/>
                  <a:gd name="T4" fmla="*/ 13 w 155"/>
                  <a:gd name="T5" fmla="*/ 5 h 33"/>
                  <a:gd name="T6" fmla="*/ 75 w 155"/>
                  <a:gd name="T7" fmla="*/ 23 h 33"/>
                  <a:gd name="T8" fmla="*/ 154 w 155"/>
                  <a:gd name="T9" fmla="*/ 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"/>
                  <a:gd name="T16" fmla="*/ 0 h 33"/>
                  <a:gd name="T17" fmla="*/ 155 w 155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" h="33">
                    <a:moveTo>
                      <a:pt x="0" y="0"/>
                    </a:moveTo>
                    <a:lnTo>
                      <a:pt x="5" y="0"/>
                    </a:lnTo>
                    <a:lnTo>
                      <a:pt x="13" y="5"/>
                    </a:lnTo>
                    <a:lnTo>
                      <a:pt x="75" y="23"/>
                    </a:lnTo>
                    <a:lnTo>
                      <a:pt x="154" y="32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740" name="Line 37"/>
            <p:cNvSpPr>
              <a:spLocks noChangeShapeType="1"/>
            </p:cNvSpPr>
            <p:nvPr/>
          </p:nvSpPr>
          <p:spPr bwMode="auto">
            <a:xfrm>
              <a:off x="3096" y="966"/>
              <a:ext cx="0" cy="89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30734" name="Line 38"/>
          <p:cNvSpPr>
            <a:spLocks noChangeShapeType="1"/>
          </p:cNvSpPr>
          <p:nvPr/>
        </p:nvSpPr>
        <p:spPr bwMode="auto">
          <a:xfrm>
            <a:off x="2051050" y="4005263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0735" name="Line 39"/>
          <p:cNvSpPr>
            <a:spLocks noChangeShapeType="1"/>
          </p:cNvSpPr>
          <p:nvPr/>
        </p:nvSpPr>
        <p:spPr bwMode="auto">
          <a:xfrm>
            <a:off x="2051050" y="26368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0736" name="Text Box 40"/>
          <p:cNvSpPr txBox="1">
            <a:spLocks noChangeArrowheads="1"/>
          </p:cNvSpPr>
          <p:nvPr/>
        </p:nvSpPr>
        <p:spPr bwMode="auto">
          <a:xfrm>
            <a:off x="5940425" y="4256088"/>
            <a:ext cx="30241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nl-BE" sz="2000">
                <a:solidFill>
                  <a:srgbClr val="00CCFF"/>
                </a:solidFill>
                <a:latin typeface="Arial" charset="0"/>
                <a:cs typeface="Arial" charset="0"/>
              </a:rPr>
              <a:t>Within groups</a:t>
            </a:r>
            <a:endParaRPr lang="nl-BE" sz="200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20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buFontTx/>
              <a:buNone/>
              <a:defRPr/>
            </a:pPr>
            <a:endParaRPr lang="nl-BE" sz="1800" dirty="0" smtClean="0">
              <a:solidFill>
                <a:schemeClr val="accent4"/>
              </a:solidFill>
            </a:endParaRPr>
          </a:p>
          <a:p>
            <a:pPr eaLnBrk="1" fontAlgn="auto" hangingPunct="1">
              <a:buFontTx/>
              <a:buNone/>
              <a:defRPr/>
            </a:pPr>
            <a:endParaRPr lang="nl-BE" sz="1800" dirty="0" smtClean="0">
              <a:solidFill>
                <a:schemeClr val="accent4"/>
              </a:solidFill>
            </a:endParaRPr>
          </a:p>
          <a:p>
            <a:pPr eaLnBrk="1" fontAlgn="auto" hangingPunct="1">
              <a:buFontTx/>
              <a:buNone/>
              <a:defRPr/>
            </a:pPr>
            <a:endParaRPr lang="nl-BE" sz="1800" dirty="0" smtClean="0">
              <a:solidFill>
                <a:schemeClr val="accent4"/>
              </a:solidFill>
            </a:endParaRPr>
          </a:p>
          <a:p>
            <a:pPr eaLnBrk="1" fontAlgn="auto" hangingPunct="1">
              <a:buFontTx/>
              <a:buNone/>
              <a:defRPr/>
            </a:pPr>
            <a:endParaRPr lang="nl-BE" sz="1800" dirty="0" smtClean="0"/>
          </a:p>
          <a:p>
            <a:pPr eaLnBrk="1" fontAlgn="auto" hangingPunct="1">
              <a:buFontTx/>
              <a:buNone/>
              <a:defRPr/>
            </a:pPr>
            <a:endParaRPr lang="nl-BE" sz="1800" dirty="0" smtClean="0"/>
          </a:p>
          <a:p>
            <a:pPr eaLnBrk="1" fontAlgn="auto" hangingPunct="1">
              <a:buFontTx/>
              <a:buNone/>
              <a:defRPr/>
            </a:pPr>
            <a:endParaRPr lang="nl-BE" sz="1800" dirty="0" smtClean="0"/>
          </a:p>
          <a:p>
            <a:pPr eaLnBrk="1" fontAlgn="auto" hangingPunct="1">
              <a:buFontTx/>
              <a:buNone/>
              <a:defRPr/>
            </a:pPr>
            <a:endParaRPr lang="nl-BE" sz="1800" dirty="0" smtClean="0"/>
          </a:p>
          <a:p>
            <a:pPr eaLnBrk="1" fontAlgn="auto" hangingPunct="1">
              <a:buFontTx/>
              <a:buNone/>
              <a:defRPr/>
            </a:pPr>
            <a:endParaRPr lang="nl-BE" sz="1800" dirty="0" smtClean="0"/>
          </a:p>
          <a:p>
            <a:pPr eaLnBrk="1" fontAlgn="auto" hangingPunct="1">
              <a:buFontTx/>
              <a:buNone/>
              <a:defRPr/>
            </a:pPr>
            <a:endParaRPr lang="nl-BE" sz="1800" dirty="0" smtClean="0"/>
          </a:p>
          <a:p>
            <a:pPr eaLnBrk="1" fontAlgn="auto" hangingPunct="1">
              <a:buFontTx/>
              <a:buNone/>
              <a:defRPr/>
            </a:pPr>
            <a:r>
              <a:rPr lang="nl-BE" sz="1800" dirty="0" smtClean="0"/>
              <a:t>Wanneer de verschillen tussen groepsgemiddelden groter worden en de verschillen binnen elke groep ongeveer hetzelfde blijven wordt de </a:t>
            </a:r>
            <a:r>
              <a:rPr lang="nl-BE" sz="1800" dirty="0" err="1" smtClean="0"/>
              <a:t>between-groups</a:t>
            </a:r>
            <a:r>
              <a:rPr lang="nl-BE" sz="1800" dirty="0" smtClean="0"/>
              <a:t> </a:t>
            </a:r>
            <a:r>
              <a:rPr lang="nl-BE" sz="1800" dirty="0" err="1" smtClean="0"/>
              <a:t>variantie</a:t>
            </a:r>
            <a:r>
              <a:rPr lang="nl-BE" sz="1800" dirty="0" smtClean="0"/>
              <a:t> groter ten opzichte van de </a:t>
            </a:r>
            <a:r>
              <a:rPr lang="nl-BE" sz="1800" dirty="0" err="1" smtClean="0"/>
              <a:t>within-groups</a:t>
            </a:r>
            <a:r>
              <a:rPr lang="nl-BE" sz="1800" dirty="0" smtClean="0"/>
              <a:t> </a:t>
            </a:r>
            <a:r>
              <a:rPr lang="nl-BE" sz="1800" dirty="0" err="1" smtClean="0"/>
              <a:t>varianties</a:t>
            </a:r>
            <a:r>
              <a:rPr lang="nl-BE" sz="1800" dirty="0" smtClean="0"/>
              <a:t>.</a:t>
            </a:r>
          </a:p>
          <a:p>
            <a:pPr eaLnBrk="1" fontAlgn="auto" hangingPunct="1">
              <a:buFont typeface="Verdana" pitchFamily="34" charset="0"/>
              <a:buNone/>
              <a:defRPr/>
            </a:pPr>
            <a:r>
              <a:rPr lang="nl-BE" sz="1800" dirty="0" smtClean="0"/>
              <a:t>Dus: de verhouding </a:t>
            </a:r>
            <a:r>
              <a:rPr lang="nl-BE" sz="1800" dirty="0" err="1" smtClean="0"/>
              <a:t>between-groups</a:t>
            </a:r>
            <a:r>
              <a:rPr lang="nl-BE" sz="1800" dirty="0" smtClean="0"/>
              <a:t> </a:t>
            </a:r>
            <a:r>
              <a:rPr lang="nl-BE" sz="1800" dirty="0" err="1" smtClean="0"/>
              <a:t>variantie</a:t>
            </a:r>
            <a:r>
              <a:rPr lang="nl-BE" sz="1800" dirty="0" smtClean="0"/>
              <a:t>/</a:t>
            </a:r>
            <a:r>
              <a:rPr lang="nl-BE" sz="1800" dirty="0" err="1" smtClean="0"/>
              <a:t>within-groups</a:t>
            </a:r>
            <a:r>
              <a:rPr lang="nl-BE" sz="1800" dirty="0" smtClean="0"/>
              <a:t> </a:t>
            </a:r>
            <a:r>
              <a:rPr lang="nl-BE" sz="1800" dirty="0" err="1" smtClean="0"/>
              <a:t>variantie</a:t>
            </a:r>
            <a:r>
              <a:rPr lang="nl-BE" sz="1800" dirty="0" smtClean="0"/>
              <a:t> zegt iets over het verschil tussen groepsgemiddelden.</a:t>
            </a:r>
            <a:endParaRPr lang="en-US" sz="1800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1762" name="Slide Number Placeholder 4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7216F586-A788-46AB-A8F9-230B8BF29FE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5288" y="1052513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nl-BE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8820150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nl-BE" sz="4400">
              <a:solidFill>
                <a:srgbClr val="333399"/>
              </a:solidFill>
              <a:latin typeface="Tahoma" charset="0"/>
              <a:cs typeface="Arial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endParaRPr lang="nl-BE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750" name="AutoShape 6"/>
          <p:cNvSpPr>
            <a:spLocks/>
          </p:cNvSpPr>
          <p:nvPr/>
        </p:nvSpPr>
        <p:spPr bwMode="auto">
          <a:xfrm rot="5400000">
            <a:off x="2555082" y="1556544"/>
            <a:ext cx="215900" cy="503237"/>
          </a:xfrm>
          <a:prstGeom prst="leftBrace">
            <a:avLst>
              <a:gd name="adj1" fmla="val 19424"/>
              <a:gd name="adj2" fmla="val 50000"/>
            </a:avLst>
          </a:prstGeom>
          <a:noFill/>
          <a:ln w="38100">
            <a:solidFill>
              <a:schemeClr val="accent4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1751" name="AutoShape 7"/>
          <p:cNvSpPr>
            <a:spLocks/>
          </p:cNvSpPr>
          <p:nvPr/>
        </p:nvSpPr>
        <p:spPr bwMode="auto">
          <a:xfrm rot="5400000">
            <a:off x="4032250" y="584200"/>
            <a:ext cx="215900" cy="2305050"/>
          </a:xfrm>
          <a:prstGeom prst="leftBrace">
            <a:avLst>
              <a:gd name="adj1" fmla="val 88971"/>
              <a:gd name="adj2" fmla="val 50000"/>
            </a:avLst>
          </a:prstGeom>
          <a:noFill/>
          <a:ln w="38100">
            <a:solidFill>
              <a:schemeClr val="accent4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795963" y="1196975"/>
            <a:ext cx="30241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nl-BE" sz="2000" dirty="0">
                <a:solidFill>
                  <a:schemeClr val="accent4"/>
                </a:solidFill>
                <a:latin typeface="Arial" charset="0"/>
                <a:cs typeface="Arial" charset="0"/>
              </a:rPr>
              <a:t>Between groups</a:t>
            </a:r>
          </a:p>
        </p:txBody>
      </p:sp>
      <p:sp>
        <p:nvSpPr>
          <p:cNvPr id="31753" name="AutoShape 9"/>
          <p:cNvSpPr>
            <a:spLocks/>
          </p:cNvSpPr>
          <p:nvPr/>
        </p:nvSpPr>
        <p:spPr bwMode="auto">
          <a:xfrm rot="16200000" flipV="1">
            <a:off x="2880519" y="2817019"/>
            <a:ext cx="287337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1754" name="AutoShape 10"/>
          <p:cNvSpPr>
            <a:spLocks/>
          </p:cNvSpPr>
          <p:nvPr/>
        </p:nvSpPr>
        <p:spPr bwMode="auto">
          <a:xfrm rot="16200000" flipV="1">
            <a:off x="2232819" y="2743994"/>
            <a:ext cx="287337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1755" name="AutoShape 11"/>
          <p:cNvSpPr>
            <a:spLocks/>
          </p:cNvSpPr>
          <p:nvPr/>
        </p:nvSpPr>
        <p:spPr bwMode="auto">
          <a:xfrm rot="16200000" flipV="1">
            <a:off x="5041107" y="2743994"/>
            <a:ext cx="287337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940425" y="3573463"/>
            <a:ext cx="30241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nl-BE" sz="2000">
                <a:solidFill>
                  <a:srgbClr val="00CCFF"/>
                </a:solidFill>
                <a:latin typeface="Arial" charset="0"/>
                <a:cs typeface="Arial" charset="0"/>
              </a:rPr>
              <a:t>Within groups</a:t>
            </a:r>
            <a:endParaRPr lang="nl-BE" sz="200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1295400" y="1844675"/>
            <a:ext cx="5029200" cy="1581150"/>
            <a:chOff x="2046" y="881"/>
            <a:chExt cx="1747" cy="996"/>
          </a:xfrm>
        </p:grpSpPr>
        <p:sp>
          <p:nvSpPr>
            <p:cNvPr id="31788" name="Line 14"/>
            <p:cNvSpPr>
              <a:spLocks noChangeShapeType="1"/>
            </p:cNvSpPr>
            <p:nvPr/>
          </p:nvSpPr>
          <p:spPr bwMode="auto">
            <a:xfrm>
              <a:off x="2056" y="1868"/>
              <a:ext cx="17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31789" name="Line 15"/>
            <p:cNvSpPr>
              <a:spLocks noChangeShapeType="1"/>
            </p:cNvSpPr>
            <p:nvPr/>
          </p:nvSpPr>
          <p:spPr bwMode="auto">
            <a:xfrm flipV="1">
              <a:off x="2046" y="881"/>
              <a:ext cx="0" cy="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31758" name="Group 16"/>
          <p:cNvGrpSpPr>
            <a:grpSpLocks/>
          </p:cNvGrpSpPr>
          <p:nvPr/>
        </p:nvGrpSpPr>
        <p:grpSpPr bwMode="auto">
          <a:xfrm>
            <a:off x="1470025" y="2060575"/>
            <a:ext cx="1895475" cy="1430338"/>
            <a:chOff x="2156" y="964"/>
            <a:chExt cx="1194" cy="901"/>
          </a:xfrm>
        </p:grpSpPr>
        <p:grpSp>
          <p:nvGrpSpPr>
            <p:cNvPr id="31780" name="Group 17"/>
            <p:cNvGrpSpPr>
              <a:grpSpLocks/>
            </p:cNvGrpSpPr>
            <p:nvPr/>
          </p:nvGrpSpPr>
          <p:grpSpPr bwMode="auto">
            <a:xfrm>
              <a:off x="2156" y="964"/>
              <a:ext cx="1194" cy="845"/>
              <a:chOff x="2156" y="964"/>
              <a:chExt cx="1194" cy="845"/>
            </a:xfrm>
          </p:grpSpPr>
          <p:sp>
            <p:nvSpPr>
              <p:cNvPr id="31782" name="Freeform 18"/>
              <p:cNvSpPr>
                <a:spLocks/>
              </p:cNvSpPr>
              <p:nvPr/>
            </p:nvSpPr>
            <p:spPr bwMode="auto">
              <a:xfrm>
                <a:off x="2156" y="1201"/>
                <a:ext cx="444" cy="608"/>
              </a:xfrm>
              <a:custGeom>
                <a:avLst/>
                <a:gdLst>
                  <a:gd name="T0" fmla="*/ 48 w 444"/>
                  <a:gd name="T1" fmla="*/ 598 h 608"/>
                  <a:gd name="T2" fmla="*/ 145 w 444"/>
                  <a:gd name="T3" fmla="*/ 572 h 608"/>
                  <a:gd name="T4" fmla="*/ 167 w 444"/>
                  <a:gd name="T5" fmla="*/ 559 h 608"/>
                  <a:gd name="T6" fmla="*/ 188 w 444"/>
                  <a:gd name="T7" fmla="*/ 541 h 608"/>
                  <a:gd name="T8" fmla="*/ 197 w 444"/>
                  <a:gd name="T9" fmla="*/ 537 h 608"/>
                  <a:gd name="T10" fmla="*/ 206 w 444"/>
                  <a:gd name="T11" fmla="*/ 523 h 608"/>
                  <a:gd name="T12" fmla="*/ 215 w 444"/>
                  <a:gd name="T13" fmla="*/ 515 h 608"/>
                  <a:gd name="T14" fmla="*/ 223 w 444"/>
                  <a:gd name="T15" fmla="*/ 506 h 608"/>
                  <a:gd name="T16" fmla="*/ 232 w 444"/>
                  <a:gd name="T17" fmla="*/ 497 h 608"/>
                  <a:gd name="T18" fmla="*/ 241 w 444"/>
                  <a:gd name="T19" fmla="*/ 484 h 608"/>
                  <a:gd name="T20" fmla="*/ 259 w 444"/>
                  <a:gd name="T21" fmla="*/ 462 h 608"/>
                  <a:gd name="T22" fmla="*/ 272 w 444"/>
                  <a:gd name="T23" fmla="*/ 436 h 608"/>
                  <a:gd name="T24" fmla="*/ 276 w 444"/>
                  <a:gd name="T25" fmla="*/ 431 h 608"/>
                  <a:gd name="T26" fmla="*/ 280 w 444"/>
                  <a:gd name="T27" fmla="*/ 418 h 608"/>
                  <a:gd name="T28" fmla="*/ 294 w 444"/>
                  <a:gd name="T29" fmla="*/ 396 h 608"/>
                  <a:gd name="T30" fmla="*/ 298 w 444"/>
                  <a:gd name="T31" fmla="*/ 387 h 608"/>
                  <a:gd name="T32" fmla="*/ 302 w 444"/>
                  <a:gd name="T33" fmla="*/ 374 h 608"/>
                  <a:gd name="T34" fmla="*/ 307 w 444"/>
                  <a:gd name="T35" fmla="*/ 365 h 608"/>
                  <a:gd name="T36" fmla="*/ 315 w 444"/>
                  <a:gd name="T37" fmla="*/ 352 h 608"/>
                  <a:gd name="T38" fmla="*/ 320 w 444"/>
                  <a:gd name="T39" fmla="*/ 339 h 608"/>
                  <a:gd name="T40" fmla="*/ 325 w 444"/>
                  <a:gd name="T41" fmla="*/ 334 h 608"/>
                  <a:gd name="T42" fmla="*/ 325 w 444"/>
                  <a:gd name="T43" fmla="*/ 326 h 608"/>
                  <a:gd name="T44" fmla="*/ 329 w 444"/>
                  <a:gd name="T45" fmla="*/ 312 h 608"/>
                  <a:gd name="T46" fmla="*/ 333 w 444"/>
                  <a:gd name="T47" fmla="*/ 304 h 608"/>
                  <a:gd name="T48" fmla="*/ 338 w 444"/>
                  <a:gd name="T49" fmla="*/ 299 h 608"/>
                  <a:gd name="T50" fmla="*/ 342 w 444"/>
                  <a:gd name="T51" fmla="*/ 282 h 608"/>
                  <a:gd name="T52" fmla="*/ 346 w 444"/>
                  <a:gd name="T53" fmla="*/ 273 h 608"/>
                  <a:gd name="T54" fmla="*/ 351 w 444"/>
                  <a:gd name="T55" fmla="*/ 264 h 608"/>
                  <a:gd name="T56" fmla="*/ 355 w 444"/>
                  <a:gd name="T57" fmla="*/ 251 h 608"/>
                  <a:gd name="T58" fmla="*/ 359 w 444"/>
                  <a:gd name="T59" fmla="*/ 242 h 608"/>
                  <a:gd name="T60" fmla="*/ 364 w 444"/>
                  <a:gd name="T61" fmla="*/ 229 h 608"/>
                  <a:gd name="T62" fmla="*/ 368 w 444"/>
                  <a:gd name="T63" fmla="*/ 220 h 608"/>
                  <a:gd name="T64" fmla="*/ 368 w 444"/>
                  <a:gd name="T65" fmla="*/ 211 h 608"/>
                  <a:gd name="T66" fmla="*/ 373 w 444"/>
                  <a:gd name="T67" fmla="*/ 198 h 608"/>
                  <a:gd name="T68" fmla="*/ 377 w 444"/>
                  <a:gd name="T69" fmla="*/ 194 h 608"/>
                  <a:gd name="T70" fmla="*/ 381 w 444"/>
                  <a:gd name="T71" fmla="*/ 185 h 608"/>
                  <a:gd name="T72" fmla="*/ 386 w 444"/>
                  <a:gd name="T73" fmla="*/ 172 h 608"/>
                  <a:gd name="T74" fmla="*/ 386 w 444"/>
                  <a:gd name="T75" fmla="*/ 163 h 608"/>
                  <a:gd name="T76" fmla="*/ 390 w 444"/>
                  <a:gd name="T77" fmla="*/ 154 h 608"/>
                  <a:gd name="T78" fmla="*/ 394 w 444"/>
                  <a:gd name="T79" fmla="*/ 145 h 608"/>
                  <a:gd name="T80" fmla="*/ 394 w 444"/>
                  <a:gd name="T81" fmla="*/ 136 h 608"/>
                  <a:gd name="T82" fmla="*/ 399 w 444"/>
                  <a:gd name="T83" fmla="*/ 128 h 608"/>
                  <a:gd name="T84" fmla="*/ 404 w 444"/>
                  <a:gd name="T85" fmla="*/ 123 h 608"/>
                  <a:gd name="T86" fmla="*/ 404 w 444"/>
                  <a:gd name="T87" fmla="*/ 115 h 608"/>
                  <a:gd name="T88" fmla="*/ 408 w 444"/>
                  <a:gd name="T89" fmla="*/ 105 h 608"/>
                  <a:gd name="T90" fmla="*/ 408 w 444"/>
                  <a:gd name="T91" fmla="*/ 97 h 608"/>
                  <a:gd name="T92" fmla="*/ 412 w 444"/>
                  <a:gd name="T93" fmla="*/ 92 h 608"/>
                  <a:gd name="T94" fmla="*/ 412 w 444"/>
                  <a:gd name="T95" fmla="*/ 84 h 608"/>
                  <a:gd name="T96" fmla="*/ 417 w 444"/>
                  <a:gd name="T97" fmla="*/ 79 h 608"/>
                  <a:gd name="T98" fmla="*/ 421 w 444"/>
                  <a:gd name="T99" fmla="*/ 70 h 608"/>
                  <a:gd name="T100" fmla="*/ 425 w 444"/>
                  <a:gd name="T101" fmla="*/ 53 h 608"/>
                  <a:gd name="T102" fmla="*/ 430 w 444"/>
                  <a:gd name="T103" fmla="*/ 44 h 608"/>
                  <a:gd name="T104" fmla="*/ 434 w 444"/>
                  <a:gd name="T105" fmla="*/ 26 h 608"/>
                  <a:gd name="T106" fmla="*/ 438 w 444"/>
                  <a:gd name="T107" fmla="*/ 22 h 608"/>
                  <a:gd name="T108" fmla="*/ 438 w 444"/>
                  <a:gd name="T109" fmla="*/ 13 h 608"/>
                  <a:gd name="T110" fmla="*/ 443 w 444"/>
                  <a:gd name="T111" fmla="*/ 9 h 608"/>
                  <a:gd name="T112" fmla="*/ 443 w 444"/>
                  <a:gd name="T113" fmla="*/ 0 h 60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608"/>
                  <a:gd name="T173" fmla="*/ 444 w 444"/>
                  <a:gd name="T174" fmla="*/ 608 h 60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608">
                    <a:moveTo>
                      <a:pt x="0" y="607"/>
                    </a:moveTo>
                    <a:lnTo>
                      <a:pt x="48" y="598"/>
                    </a:lnTo>
                    <a:lnTo>
                      <a:pt x="127" y="581"/>
                    </a:lnTo>
                    <a:lnTo>
                      <a:pt x="145" y="572"/>
                    </a:lnTo>
                    <a:lnTo>
                      <a:pt x="157" y="563"/>
                    </a:lnTo>
                    <a:lnTo>
                      <a:pt x="167" y="559"/>
                    </a:lnTo>
                    <a:lnTo>
                      <a:pt x="171" y="554"/>
                    </a:lnTo>
                    <a:lnTo>
                      <a:pt x="188" y="541"/>
                    </a:lnTo>
                    <a:lnTo>
                      <a:pt x="193" y="537"/>
                    </a:lnTo>
                    <a:lnTo>
                      <a:pt x="197" y="537"/>
                    </a:lnTo>
                    <a:lnTo>
                      <a:pt x="197" y="533"/>
                    </a:lnTo>
                    <a:lnTo>
                      <a:pt x="206" y="523"/>
                    </a:lnTo>
                    <a:lnTo>
                      <a:pt x="210" y="523"/>
                    </a:lnTo>
                    <a:lnTo>
                      <a:pt x="215" y="515"/>
                    </a:lnTo>
                    <a:lnTo>
                      <a:pt x="219" y="510"/>
                    </a:lnTo>
                    <a:lnTo>
                      <a:pt x="223" y="506"/>
                    </a:lnTo>
                    <a:lnTo>
                      <a:pt x="228" y="502"/>
                    </a:lnTo>
                    <a:lnTo>
                      <a:pt x="232" y="497"/>
                    </a:lnTo>
                    <a:lnTo>
                      <a:pt x="236" y="492"/>
                    </a:lnTo>
                    <a:lnTo>
                      <a:pt x="241" y="484"/>
                    </a:lnTo>
                    <a:lnTo>
                      <a:pt x="246" y="479"/>
                    </a:lnTo>
                    <a:lnTo>
                      <a:pt x="259" y="462"/>
                    </a:lnTo>
                    <a:lnTo>
                      <a:pt x="263" y="453"/>
                    </a:lnTo>
                    <a:lnTo>
                      <a:pt x="272" y="436"/>
                    </a:lnTo>
                    <a:lnTo>
                      <a:pt x="272" y="431"/>
                    </a:lnTo>
                    <a:lnTo>
                      <a:pt x="276" y="431"/>
                    </a:lnTo>
                    <a:lnTo>
                      <a:pt x="276" y="427"/>
                    </a:lnTo>
                    <a:lnTo>
                      <a:pt x="280" y="418"/>
                    </a:lnTo>
                    <a:lnTo>
                      <a:pt x="294" y="400"/>
                    </a:lnTo>
                    <a:lnTo>
                      <a:pt x="294" y="396"/>
                    </a:lnTo>
                    <a:lnTo>
                      <a:pt x="294" y="392"/>
                    </a:lnTo>
                    <a:lnTo>
                      <a:pt x="298" y="387"/>
                    </a:lnTo>
                    <a:lnTo>
                      <a:pt x="302" y="378"/>
                    </a:lnTo>
                    <a:lnTo>
                      <a:pt x="302" y="374"/>
                    </a:lnTo>
                    <a:lnTo>
                      <a:pt x="307" y="369"/>
                    </a:lnTo>
                    <a:lnTo>
                      <a:pt x="307" y="365"/>
                    </a:lnTo>
                    <a:lnTo>
                      <a:pt x="311" y="361"/>
                    </a:lnTo>
                    <a:lnTo>
                      <a:pt x="315" y="352"/>
                    </a:lnTo>
                    <a:lnTo>
                      <a:pt x="315" y="343"/>
                    </a:lnTo>
                    <a:lnTo>
                      <a:pt x="320" y="339"/>
                    </a:lnTo>
                    <a:lnTo>
                      <a:pt x="320" y="334"/>
                    </a:lnTo>
                    <a:lnTo>
                      <a:pt x="325" y="334"/>
                    </a:lnTo>
                    <a:lnTo>
                      <a:pt x="325" y="330"/>
                    </a:lnTo>
                    <a:lnTo>
                      <a:pt x="325" y="326"/>
                    </a:lnTo>
                    <a:lnTo>
                      <a:pt x="329" y="317"/>
                    </a:lnTo>
                    <a:lnTo>
                      <a:pt x="329" y="312"/>
                    </a:lnTo>
                    <a:lnTo>
                      <a:pt x="333" y="308"/>
                    </a:lnTo>
                    <a:lnTo>
                      <a:pt x="333" y="304"/>
                    </a:lnTo>
                    <a:lnTo>
                      <a:pt x="338" y="304"/>
                    </a:lnTo>
                    <a:lnTo>
                      <a:pt x="338" y="299"/>
                    </a:lnTo>
                    <a:lnTo>
                      <a:pt x="338" y="295"/>
                    </a:lnTo>
                    <a:lnTo>
                      <a:pt x="342" y="282"/>
                    </a:lnTo>
                    <a:lnTo>
                      <a:pt x="346" y="277"/>
                    </a:lnTo>
                    <a:lnTo>
                      <a:pt x="346" y="273"/>
                    </a:lnTo>
                    <a:lnTo>
                      <a:pt x="346" y="269"/>
                    </a:lnTo>
                    <a:lnTo>
                      <a:pt x="351" y="264"/>
                    </a:lnTo>
                    <a:lnTo>
                      <a:pt x="355" y="255"/>
                    </a:lnTo>
                    <a:lnTo>
                      <a:pt x="355" y="251"/>
                    </a:lnTo>
                    <a:lnTo>
                      <a:pt x="355" y="246"/>
                    </a:lnTo>
                    <a:lnTo>
                      <a:pt x="359" y="242"/>
                    </a:lnTo>
                    <a:lnTo>
                      <a:pt x="359" y="238"/>
                    </a:lnTo>
                    <a:lnTo>
                      <a:pt x="364" y="229"/>
                    </a:lnTo>
                    <a:lnTo>
                      <a:pt x="364" y="224"/>
                    </a:lnTo>
                    <a:lnTo>
                      <a:pt x="368" y="220"/>
                    </a:lnTo>
                    <a:lnTo>
                      <a:pt x="368" y="216"/>
                    </a:lnTo>
                    <a:lnTo>
                      <a:pt x="368" y="211"/>
                    </a:lnTo>
                    <a:lnTo>
                      <a:pt x="373" y="202"/>
                    </a:lnTo>
                    <a:lnTo>
                      <a:pt x="373" y="198"/>
                    </a:lnTo>
                    <a:lnTo>
                      <a:pt x="377" y="198"/>
                    </a:lnTo>
                    <a:lnTo>
                      <a:pt x="377" y="194"/>
                    </a:lnTo>
                    <a:lnTo>
                      <a:pt x="377" y="189"/>
                    </a:lnTo>
                    <a:lnTo>
                      <a:pt x="381" y="185"/>
                    </a:lnTo>
                    <a:lnTo>
                      <a:pt x="381" y="180"/>
                    </a:lnTo>
                    <a:lnTo>
                      <a:pt x="386" y="172"/>
                    </a:lnTo>
                    <a:lnTo>
                      <a:pt x="386" y="167"/>
                    </a:lnTo>
                    <a:lnTo>
                      <a:pt x="386" y="163"/>
                    </a:lnTo>
                    <a:lnTo>
                      <a:pt x="390" y="159"/>
                    </a:lnTo>
                    <a:lnTo>
                      <a:pt x="390" y="154"/>
                    </a:lnTo>
                    <a:lnTo>
                      <a:pt x="390" y="149"/>
                    </a:lnTo>
                    <a:lnTo>
                      <a:pt x="394" y="145"/>
                    </a:lnTo>
                    <a:lnTo>
                      <a:pt x="394" y="141"/>
                    </a:lnTo>
                    <a:lnTo>
                      <a:pt x="394" y="136"/>
                    </a:lnTo>
                    <a:lnTo>
                      <a:pt x="399" y="132"/>
                    </a:lnTo>
                    <a:lnTo>
                      <a:pt x="399" y="128"/>
                    </a:lnTo>
                    <a:lnTo>
                      <a:pt x="399" y="123"/>
                    </a:lnTo>
                    <a:lnTo>
                      <a:pt x="404" y="123"/>
                    </a:lnTo>
                    <a:lnTo>
                      <a:pt x="404" y="119"/>
                    </a:lnTo>
                    <a:lnTo>
                      <a:pt x="404" y="115"/>
                    </a:lnTo>
                    <a:lnTo>
                      <a:pt x="408" y="110"/>
                    </a:lnTo>
                    <a:lnTo>
                      <a:pt x="408" y="105"/>
                    </a:lnTo>
                    <a:lnTo>
                      <a:pt x="408" y="101"/>
                    </a:lnTo>
                    <a:lnTo>
                      <a:pt x="408" y="97"/>
                    </a:lnTo>
                    <a:lnTo>
                      <a:pt x="412" y="97"/>
                    </a:lnTo>
                    <a:lnTo>
                      <a:pt x="412" y="92"/>
                    </a:lnTo>
                    <a:lnTo>
                      <a:pt x="412" y="88"/>
                    </a:lnTo>
                    <a:lnTo>
                      <a:pt x="412" y="84"/>
                    </a:lnTo>
                    <a:lnTo>
                      <a:pt x="417" y="84"/>
                    </a:lnTo>
                    <a:lnTo>
                      <a:pt x="417" y="79"/>
                    </a:lnTo>
                    <a:lnTo>
                      <a:pt x="417" y="75"/>
                    </a:lnTo>
                    <a:lnTo>
                      <a:pt x="421" y="70"/>
                    </a:lnTo>
                    <a:lnTo>
                      <a:pt x="421" y="66"/>
                    </a:lnTo>
                    <a:lnTo>
                      <a:pt x="425" y="53"/>
                    </a:lnTo>
                    <a:lnTo>
                      <a:pt x="425" y="49"/>
                    </a:lnTo>
                    <a:lnTo>
                      <a:pt x="430" y="44"/>
                    </a:lnTo>
                    <a:lnTo>
                      <a:pt x="430" y="40"/>
                    </a:lnTo>
                    <a:lnTo>
                      <a:pt x="434" y="26"/>
                    </a:lnTo>
                    <a:lnTo>
                      <a:pt x="434" y="22"/>
                    </a:lnTo>
                    <a:lnTo>
                      <a:pt x="438" y="22"/>
                    </a:lnTo>
                    <a:lnTo>
                      <a:pt x="438" y="18"/>
                    </a:lnTo>
                    <a:lnTo>
                      <a:pt x="438" y="13"/>
                    </a:lnTo>
                    <a:lnTo>
                      <a:pt x="438" y="9"/>
                    </a:lnTo>
                    <a:lnTo>
                      <a:pt x="443" y="9"/>
                    </a:lnTo>
                    <a:lnTo>
                      <a:pt x="443" y="5"/>
                    </a:lnTo>
                    <a:lnTo>
                      <a:pt x="443" y="0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83" name="Freeform 19"/>
              <p:cNvSpPr>
                <a:spLocks/>
              </p:cNvSpPr>
              <p:nvPr/>
            </p:nvSpPr>
            <p:spPr bwMode="auto">
              <a:xfrm>
                <a:off x="2599" y="990"/>
                <a:ext cx="101" cy="212"/>
              </a:xfrm>
              <a:custGeom>
                <a:avLst/>
                <a:gdLst>
                  <a:gd name="T0" fmla="*/ 0 w 101"/>
                  <a:gd name="T1" fmla="*/ 211 h 212"/>
                  <a:gd name="T2" fmla="*/ 0 w 101"/>
                  <a:gd name="T3" fmla="*/ 211 h 212"/>
                  <a:gd name="T4" fmla="*/ 0 w 101"/>
                  <a:gd name="T5" fmla="*/ 206 h 212"/>
                  <a:gd name="T6" fmla="*/ 4 w 101"/>
                  <a:gd name="T7" fmla="*/ 206 h 212"/>
                  <a:gd name="T8" fmla="*/ 4 w 101"/>
                  <a:gd name="T9" fmla="*/ 202 h 212"/>
                  <a:gd name="T10" fmla="*/ 4 w 101"/>
                  <a:gd name="T11" fmla="*/ 198 h 212"/>
                  <a:gd name="T12" fmla="*/ 9 w 101"/>
                  <a:gd name="T13" fmla="*/ 189 h 212"/>
                  <a:gd name="T14" fmla="*/ 9 w 101"/>
                  <a:gd name="T15" fmla="*/ 185 h 212"/>
                  <a:gd name="T16" fmla="*/ 13 w 101"/>
                  <a:gd name="T17" fmla="*/ 185 h 212"/>
                  <a:gd name="T18" fmla="*/ 13 w 101"/>
                  <a:gd name="T19" fmla="*/ 180 h 212"/>
                  <a:gd name="T20" fmla="*/ 13 w 101"/>
                  <a:gd name="T21" fmla="*/ 176 h 212"/>
                  <a:gd name="T22" fmla="*/ 13 w 101"/>
                  <a:gd name="T23" fmla="*/ 172 h 212"/>
                  <a:gd name="T24" fmla="*/ 17 w 101"/>
                  <a:gd name="T25" fmla="*/ 167 h 212"/>
                  <a:gd name="T26" fmla="*/ 17 w 101"/>
                  <a:gd name="T27" fmla="*/ 163 h 212"/>
                  <a:gd name="T28" fmla="*/ 22 w 101"/>
                  <a:gd name="T29" fmla="*/ 158 h 212"/>
                  <a:gd name="T30" fmla="*/ 22 w 101"/>
                  <a:gd name="T31" fmla="*/ 154 h 212"/>
                  <a:gd name="T32" fmla="*/ 22 w 101"/>
                  <a:gd name="T33" fmla="*/ 150 h 212"/>
                  <a:gd name="T34" fmla="*/ 26 w 101"/>
                  <a:gd name="T35" fmla="*/ 145 h 212"/>
                  <a:gd name="T36" fmla="*/ 26 w 101"/>
                  <a:gd name="T37" fmla="*/ 141 h 212"/>
                  <a:gd name="T38" fmla="*/ 30 w 101"/>
                  <a:gd name="T39" fmla="*/ 137 h 212"/>
                  <a:gd name="T40" fmla="*/ 30 w 101"/>
                  <a:gd name="T41" fmla="*/ 132 h 212"/>
                  <a:gd name="T42" fmla="*/ 30 w 101"/>
                  <a:gd name="T43" fmla="*/ 128 h 212"/>
                  <a:gd name="T44" fmla="*/ 35 w 101"/>
                  <a:gd name="T45" fmla="*/ 123 h 212"/>
                  <a:gd name="T46" fmla="*/ 35 w 101"/>
                  <a:gd name="T47" fmla="*/ 119 h 212"/>
                  <a:gd name="T48" fmla="*/ 35 w 101"/>
                  <a:gd name="T49" fmla="*/ 114 h 212"/>
                  <a:gd name="T50" fmla="*/ 39 w 101"/>
                  <a:gd name="T51" fmla="*/ 114 h 212"/>
                  <a:gd name="T52" fmla="*/ 39 w 101"/>
                  <a:gd name="T53" fmla="*/ 110 h 212"/>
                  <a:gd name="T54" fmla="*/ 39 w 101"/>
                  <a:gd name="T55" fmla="*/ 106 h 212"/>
                  <a:gd name="T56" fmla="*/ 43 w 101"/>
                  <a:gd name="T57" fmla="*/ 106 h 212"/>
                  <a:gd name="T58" fmla="*/ 43 w 101"/>
                  <a:gd name="T59" fmla="*/ 101 h 212"/>
                  <a:gd name="T60" fmla="*/ 43 w 101"/>
                  <a:gd name="T61" fmla="*/ 97 h 212"/>
                  <a:gd name="T62" fmla="*/ 48 w 101"/>
                  <a:gd name="T63" fmla="*/ 97 h 212"/>
                  <a:gd name="T64" fmla="*/ 48 w 101"/>
                  <a:gd name="T65" fmla="*/ 93 h 212"/>
                  <a:gd name="T66" fmla="*/ 48 w 101"/>
                  <a:gd name="T67" fmla="*/ 88 h 212"/>
                  <a:gd name="T68" fmla="*/ 52 w 101"/>
                  <a:gd name="T69" fmla="*/ 83 h 212"/>
                  <a:gd name="T70" fmla="*/ 52 w 101"/>
                  <a:gd name="T71" fmla="*/ 79 h 212"/>
                  <a:gd name="T72" fmla="*/ 52 w 101"/>
                  <a:gd name="T73" fmla="*/ 75 h 212"/>
                  <a:gd name="T74" fmla="*/ 56 w 101"/>
                  <a:gd name="T75" fmla="*/ 75 h 212"/>
                  <a:gd name="T76" fmla="*/ 56 w 101"/>
                  <a:gd name="T77" fmla="*/ 70 h 212"/>
                  <a:gd name="T78" fmla="*/ 56 w 101"/>
                  <a:gd name="T79" fmla="*/ 66 h 212"/>
                  <a:gd name="T80" fmla="*/ 61 w 101"/>
                  <a:gd name="T81" fmla="*/ 66 h 212"/>
                  <a:gd name="T82" fmla="*/ 61 w 101"/>
                  <a:gd name="T83" fmla="*/ 62 h 212"/>
                  <a:gd name="T84" fmla="*/ 61 w 101"/>
                  <a:gd name="T85" fmla="*/ 57 h 212"/>
                  <a:gd name="T86" fmla="*/ 65 w 101"/>
                  <a:gd name="T87" fmla="*/ 57 h 212"/>
                  <a:gd name="T88" fmla="*/ 65 w 101"/>
                  <a:gd name="T89" fmla="*/ 53 h 212"/>
                  <a:gd name="T90" fmla="*/ 65 w 101"/>
                  <a:gd name="T91" fmla="*/ 49 h 212"/>
                  <a:gd name="T92" fmla="*/ 69 w 101"/>
                  <a:gd name="T93" fmla="*/ 49 h 212"/>
                  <a:gd name="T94" fmla="*/ 69 w 101"/>
                  <a:gd name="T95" fmla="*/ 44 h 212"/>
                  <a:gd name="T96" fmla="*/ 74 w 101"/>
                  <a:gd name="T97" fmla="*/ 40 h 212"/>
                  <a:gd name="T98" fmla="*/ 74 w 101"/>
                  <a:gd name="T99" fmla="*/ 35 h 212"/>
                  <a:gd name="T100" fmla="*/ 78 w 101"/>
                  <a:gd name="T101" fmla="*/ 35 h 212"/>
                  <a:gd name="T102" fmla="*/ 78 w 101"/>
                  <a:gd name="T103" fmla="*/ 31 h 212"/>
                  <a:gd name="T104" fmla="*/ 78 w 101"/>
                  <a:gd name="T105" fmla="*/ 27 h 212"/>
                  <a:gd name="T106" fmla="*/ 82 w 101"/>
                  <a:gd name="T107" fmla="*/ 27 h 212"/>
                  <a:gd name="T108" fmla="*/ 82 w 101"/>
                  <a:gd name="T109" fmla="*/ 22 h 212"/>
                  <a:gd name="T110" fmla="*/ 87 w 101"/>
                  <a:gd name="T111" fmla="*/ 18 h 212"/>
                  <a:gd name="T112" fmla="*/ 87 w 101"/>
                  <a:gd name="T113" fmla="*/ 14 h 212"/>
                  <a:gd name="T114" fmla="*/ 91 w 101"/>
                  <a:gd name="T115" fmla="*/ 14 h 212"/>
                  <a:gd name="T116" fmla="*/ 91 w 101"/>
                  <a:gd name="T117" fmla="*/ 9 h 212"/>
                  <a:gd name="T118" fmla="*/ 95 w 101"/>
                  <a:gd name="T119" fmla="*/ 9 h 212"/>
                  <a:gd name="T120" fmla="*/ 95 w 101"/>
                  <a:gd name="T121" fmla="*/ 5 h 212"/>
                  <a:gd name="T122" fmla="*/ 100 w 101"/>
                  <a:gd name="T123" fmla="*/ 0 h 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1"/>
                  <a:gd name="T187" fmla="*/ 0 h 212"/>
                  <a:gd name="T188" fmla="*/ 101 w 101"/>
                  <a:gd name="T189" fmla="*/ 212 h 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1" h="212">
                    <a:moveTo>
                      <a:pt x="0" y="211"/>
                    </a:moveTo>
                    <a:lnTo>
                      <a:pt x="0" y="211"/>
                    </a:lnTo>
                    <a:lnTo>
                      <a:pt x="0" y="206"/>
                    </a:lnTo>
                    <a:lnTo>
                      <a:pt x="4" y="206"/>
                    </a:lnTo>
                    <a:lnTo>
                      <a:pt x="4" y="202"/>
                    </a:lnTo>
                    <a:lnTo>
                      <a:pt x="4" y="198"/>
                    </a:lnTo>
                    <a:lnTo>
                      <a:pt x="9" y="189"/>
                    </a:lnTo>
                    <a:lnTo>
                      <a:pt x="9" y="185"/>
                    </a:lnTo>
                    <a:lnTo>
                      <a:pt x="13" y="185"/>
                    </a:lnTo>
                    <a:lnTo>
                      <a:pt x="13" y="180"/>
                    </a:lnTo>
                    <a:lnTo>
                      <a:pt x="13" y="176"/>
                    </a:lnTo>
                    <a:lnTo>
                      <a:pt x="13" y="172"/>
                    </a:lnTo>
                    <a:lnTo>
                      <a:pt x="17" y="167"/>
                    </a:lnTo>
                    <a:lnTo>
                      <a:pt x="17" y="163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0"/>
                    </a:lnTo>
                    <a:lnTo>
                      <a:pt x="26" y="145"/>
                    </a:lnTo>
                    <a:lnTo>
                      <a:pt x="26" y="141"/>
                    </a:lnTo>
                    <a:lnTo>
                      <a:pt x="30" y="137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5" y="123"/>
                    </a:lnTo>
                    <a:lnTo>
                      <a:pt x="35" y="119"/>
                    </a:lnTo>
                    <a:lnTo>
                      <a:pt x="35" y="114"/>
                    </a:lnTo>
                    <a:lnTo>
                      <a:pt x="39" y="114"/>
                    </a:lnTo>
                    <a:lnTo>
                      <a:pt x="39" y="110"/>
                    </a:lnTo>
                    <a:lnTo>
                      <a:pt x="39" y="106"/>
                    </a:lnTo>
                    <a:lnTo>
                      <a:pt x="43" y="106"/>
                    </a:lnTo>
                    <a:lnTo>
                      <a:pt x="43" y="101"/>
                    </a:lnTo>
                    <a:lnTo>
                      <a:pt x="43" y="97"/>
                    </a:lnTo>
                    <a:lnTo>
                      <a:pt x="48" y="97"/>
                    </a:lnTo>
                    <a:lnTo>
                      <a:pt x="48" y="93"/>
                    </a:lnTo>
                    <a:lnTo>
                      <a:pt x="48" y="88"/>
                    </a:lnTo>
                    <a:lnTo>
                      <a:pt x="52" y="83"/>
                    </a:lnTo>
                    <a:lnTo>
                      <a:pt x="52" y="79"/>
                    </a:lnTo>
                    <a:lnTo>
                      <a:pt x="52" y="75"/>
                    </a:lnTo>
                    <a:lnTo>
                      <a:pt x="56" y="75"/>
                    </a:lnTo>
                    <a:lnTo>
                      <a:pt x="56" y="70"/>
                    </a:lnTo>
                    <a:lnTo>
                      <a:pt x="56" y="66"/>
                    </a:lnTo>
                    <a:lnTo>
                      <a:pt x="61" y="66"/>
                    </a:lnTo>
                    <a:lnTo>
                      <a:pt x="61" y="62"/>
                    </a:lnTo>
                    <a:lnTo>
                      <a:pt x="61" y="57"/>
                    </a:lnTo>
                    <a:lnTo>
                      <a:pt x="65" y="57"/>
                    </a:lnTo>
                    <a:lnTo>
                      <a:pt x="65" y="53"/>
                    </a:lnTo>
                    <a:lnTo>
                      <a:pt x="65" y="49"/>
                    </a:lnTo>
                    <a:lnTo>
                      <a:pt x="69" y="49"/>
                    </a:lnTo>
                    <a:lnTo>
                      <a:pt x="69" y="44"/>
                    </a:lnTo>
                    <a:lnTo>
                      <a:pt x="74" y="40"/>
                    </a:lnTo>
                    <a:lnTo>
                      <a:pt x="74" y="35"/>
                    </a:lnTo>
                    <a:lnTo>
                      <a:pt x="78" y="35"/>
                    </a:lnTo>
                    <a:lnTo>
                      <a:pt x="78" y="31"/>
                    </a:lnTo>
                    <a:lnTo>
                      <a:pt x="78" y="27"/>
                    </a:lnTo>
                    <a:lnTo>
                      <a:pt x="82" y="27"/>
                    </a:lnTo>
                    <a:lnTo>
                      <a:pt x="82" y="22"/>
                    </a:lnTo>
                    <a:lnTo>
                      <a:pt x="87" y="18"/>
                    </a:lnTo>
                    <a:lnTo>
                      <a:pt x="87" y="14"/>
                    </a:lnTo>
                    <a:lnTo>
                      <a:pt x="91" y="14"/>
                    </a:lnTo>
                    <a:lnTo>
                      <a:pt x="91" y="9"/>
                    </a:lnTo>
                    <a:lnTo>
                      <a:pt x="95" y="9"/>
                    </a:lnTo>
                    <a:lnTo>
                      <a:pt x="95" y="5"/>
                    </a:lnTo>
                    <a:lnTo>
                      <a:pt x="100" y="0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84" name="Freeform 20"/>
              <p:cNvSpPr>
                <a:spLocks/>
              </p:cNvSpPr>
              <p:nvPr/>
            </p:nvSpPr>
            <p:spPr bwMode="auto">
              <a:xfrm>
                <a:off x="2699" y="964"/>
                <a:ext cx="76" cy="27"/>
              </a:xfrm>
              <a:custGeom>
                <a:avLst/>
                <a:gdLst>
                  <a:gd name="T0" fmla="*/ 0 w 76"/>
                  <a:gd name="T1" fmla="*/ 26 h 27"/>
                  <a:gd name="T2" fmla="*/ 0 w 76"/>
                  <a:gd name="T3" fmla="*/ 26 h 27"/>
                  <a:gd name="T4" fmla="*/ 0 w 76"/>
                  <a:gd name="T5" fmla="*/ 22 h 27"/>
                  <a:gd name="T6" fmla="*/ 4 w 76"/>
                  <a:gd name="T7" fmla="*/ 22 h 27"/>
                  <a:gd name="T8" fmla="*/ 4 w 76"/>
                  <a:gd name="T9" fmla="*/ 18 h 27"/>
                  <a:gd name="T10" fmla="*/ 9 w 76"/>
                  <a:gd name="T11" fmla="*/ 18 h 27"/>
                  <a:gd name="T12" fmla="*/ 9 w 76"/>
                  <a:gd name="T13" fmla="*/ 13 h 27"/>
                  <a:gd name="T14" fmla="*/ 13 w 76"/>
                  <a:gd name="T15" fmla="*/ 13 h 27"/>
                  <a:gd name="T16" fmla="*/ 17 w 76"/>
                  <a:gd name="T17" fmla="*/ 9 h 27"/>
                  <a:gd name="T18" fmla="*/ 22 w 76"/>
                  <a:gd name="T19" fmla="*/ 9 h 27"/>
                  <a:gd name="T20" fmla="*/ 22 w 76"/>
                  <a:gd name="T21" fmla="*/ 5 h 27"/>
                  <a:gd name="T22" fmla="*/ 27 w 76"/>
                  <a:gd name="T23" fmla="*/ 5 h 27"/>
                  <a:gd name="T24" fmla="*/ 31 w 76"/>
                  <a:gd name="T25" fmla="*/ 5 h 27"/>
                  <a:gd name="T26" fmla="*/ 31 w 76"/>
                  <a:gd name="T27" fmla="*/ 0 h 27"/>
                  <a:gd name="T28" fmla="*/ 35 w 76"/>
                  <a:gd name="T29" fmla="*/ 0 h 27"/>
                  <a:gd name="T30" fmla="*/ 40 w 76"/>
                  <a:gd name="T31" fmla="*/ 0 h 27"/>
                  <a:gd name="T32" fmla="*/ 44 w 76"/>
                  <a:gd name="T33" fmla="*/ 0 h 27"/>
                  <a:gd name="T34" fmla="*/ 48 w 76"/>
                  <a:gd name="T35" fmla="*/ 0 h 27"/>
                  <a:gd name="T36" fmla="*/ 53 w 76"/>
                  <a:gd name="T37" fmla="*/ 0 h 27"/>
                  <a:gd name="T38" fmla="*/ 57 w 76"/>
                  <a:gd name="T39" fmla="*/ 0 h 27"/>
                  <a:gd name="T40" fmla="*/ 57 w 76"/>
                  <a:gd name="T41" fmla="*/ 5 h 27"/>
                  <a:gd name="T42" fmla="*/ 62 w 76"/>
                  <a:gd name="T43" fmla="*/ 5 h 27"/>
                  <a:gd name="T44" fmla="*/ 66 w 76"/>
                  <a:gd name="T45" fmla="*/ 5 h 27"/>
                  <a:gd name="T46" fmla="*/ 66 w 76"/>
                  <a:gd name="T47" fmla="*/ 9 h 27"/>
                  <a:gd name="T48" fmla="*/ 70 w 76"/>
                  <a:gd name="T49" fmla="*/ 9 h 27"/>
                  <a:gd name="T50" fmla="*/ 70 w 76"/>
                  <a:gd name="T51" fmla="*/ 13 h 27"/>
                  <a:gd name="T52" fmla="*/ 75 w 76"/>
                  <a:gd name="T53" fmla="*/ 13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"/>
                  <a:gd name="T82" fmla="*/ 0 h 27"/>
                  <a:gd name="T83" fmla="*/ 76 w 76"/>
                  <a:gd name="T84" fmla="*/ 27 h 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" h="27">
                    <a:moveTo>
                      <a:pt x="0" y="26"/>
                    </a:moveTo>
                    <a:lnTo>
                      <a:pt x="0" y="26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13" y="13"/>
                    </a:lnTo>
                    <a:lnTo>
                      <a:pt x="17" y="9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57" y="5"/>
                    </a:lnTo>
                    <a:lnTo>
                      <a:pt x="62" y="5"/>
                    </a:lnTo>
                    <a:lnTo>
                      <a:pt x="66" y="5"/>
                    </a:lnTo>
                    <a:lnTo>
                      <a:pt x="66" y="9"/>
                    </a:lnTo>
                    <a:lnTo>
                      <a:pt x="70" y="9"/>
                    </a:lnTo>
                    <a:lnTo>
                      <a:pt x="70" y="13"/>
                    </a:lnTo>
                    <a:lnTo>
                      <a:pt x="75" y="13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85" name="Freeform 21"/>
              <p:cNvSpPr>
                <a:spLocks/>
              </p:cNvSpPr>
              <p:nvPr/>
            </p:nvSpPr>
            <p:spPr bwMode="auto">
              <a:xfrm>
                <a:off x="2774" y="977"/>
                <a:ext cx="106" cy="204"/>
              </a:xfrm>
              <a:custGeom>
                <a:avLst/>
                <a:gdLst>
                  <a:gd name="T0" fmla="*/ 0 w 106"/>
                  <a:gd name="T1" fmla="*/ 0 h 204"/>
                  <a:gd name="T2" fmla="*/ 0 w 106"/>
                  <a:gd name="T3" fmla="*/ 0 h 204"/>
                  <a:gd name="T4" fmla="*/ 5 w 106"/>
                  <a:gd name="T5" fmla="*/ 0 h 204"/>
                  <a:gd name="T6" fmla="*/ 5 w 106"/>
                  <a:gd name="T7" fmla="*/ 5 h 204"/>
                  <a:gd name="T8" fmla="*/ 9 w 106"/>
                  <a:gd name="T9" fmla="*/ 5 h 204"/>
                  <a:gd name="T10" fmla="*/ 9 w 106"/>
                  <a:gd name="T11" fmla="*/ 9 h 204"/>
                  <a:gd name="T12" fmla="*/ 13 w 106"/>
                  <a:gd name="T13" fmla="*/ 9 h 204"/>
                  <a:gd name="T14" fmla="*/ 13 w 106"/>
                  <a:gd name="T15" fmla="*/ 13 h 204"/>
                  <a:gd name="T16" fmla="*/ 18 w 106"/>
                  <a:gd name="T17" fmla="*/ 13 h 204"/>
                  <a:gd name="T18" fmla="*/ 18 w 106"/>
                  <a:gd name="T19" fmla="*/ 18 h 204"/>
                  <a:gd name="T20" fmla="*/ 18 w 106"/>
                  <a:gd name="T21" fmla="*/ 22 h 204"/>
                  <a:gd name="T22" fmla="*/ 22 w 106"/>
                  <a:gd name="T23" fmla="*/ 22 h 204"/>
                  <a:gd name="T24" fmla="*/ 22 w 106"/>
                  <a:gd name="T25" fmla="*/ 27 h 204"/>
                  <a:gd name="T26" fmla="*/ 26 w 106"/>
                  <a:gd name="T27" fmla="*/ 27 h 204"/>
                  <a:gd name="T28" fmla="*/ 26 w 106"/>
                  <a:gd name="T29" fmla="*/ 31 h 204"/>
                  <a:gd name="T30" fmla="*/ 31 w 106"/>
                  <a:gd name="T31" fmla="*/ 36 h 204"/>
                  <a:gd name="T32" fmla="*/ 31 w 106"/>
                  <a:gd name="T33" fmla="*/ 40 h 204"/>
                  <a:gd name="T34" fmla="*/ 35 w 106"/>
                  <a:gd name="T35" fmla="*/ 40 h 204"/>
                  <a:gd name="T36" fmla="*/ 35 w 106"/>
                  <a:gd name="T37" fmla="*/ 44 h 204"/>
                  <a:gd name="T38" fmla="*/ 35 w 106"/>
                  <a:gd name="T39" fmla="*/ 49 h 204"/>
                  <a:gd name="T40" fmla="*/ 39 w 106"/>
                  <a:gd name="T41" fmla="*/ 49 h 204"/>
                  <a:gd name="T42" fmla="*/ 39 w 106"/>
                  <a:gd name="T43" fmla="*/ 53 h 204"/>
                  <a:gd name="T44" fmla="*/ 44 w 106"/>
                  <a:gd name="T45" fmla="*/ 53 h 204"/>
                  <a:gd name="T46" fmla="*/ 44 w 106"/>
                  <a:gd name="T47" fmla="*/ 57 h 204"/>
                  <a:gd name="T48" fmla="*/ 44 w 106"/>
                  <a:gd name="T49" fmla="*/ 62 h 204"/>
                  <a:gd name="T50" fmla="*/ 48 w 106"/>
                  <a:gd name="T51" fmla="*/ 62 h 204"/>
                  <a:gd name="T52" fmla="*/ 48 w 106"/>
                  <a:gd name="T53" fmla="*/ 66 h 204"/>
                  <a:gd name="T54" fmla="*/ 48 w 106"/>
                  <a:gd name="T55" fmla="*/ 71 h 204"/>
                  <a:gd name="T56" fmla="*/ 53 w 106"/>
                  <a:gd name="T57" fmla="*/ 71 h 204"/>
                  <a:gd name="T58" fmla="*/ 53 w 106"/>
                  <a:gd name="T59" fmla="*/ 75 h 204"/>
                  <a:gd name="T60" fmla="*/ 57 w 106"/>
                  <a:gd name="T61" fmla="*/ 80 h 204"/>
                  <a:gd name="T62" fmla="*/ 57 w 106"/>
                  <a:gd name="T63" fmla="*/ 84 h 204"/>
                  <a:gd name="T64" fmla="*/ 57 w 106"/>
                  <a:gd name="T65" fmla="*/ 88 h 204"/>
                  <a:gd name="T66" fmla="*/ 61 w 106"/>
                  <a:gd name="T67" fmla="*/ 93 h 204"/>
                  <a:gd name="T68" fmla="*/ 61 w 106"/>
                  <a:gd name="T69" fmla="*/ 97 h 204"/>
                  <a:gd name="T70" fmla="*/ 66 w 106"/>
                  <a:gd name="T71" fmla="*/ 102 h 204"/>
                  <a:gd name="T72" fmla="*/ 66 w 106"/>
                  <a:gd name="T73" fmla="*/ 106 h 204"/>
                  <a:gd name="T74" fmla="*/ 70 w 106"/>
                  <a:gd name="T75" fmla="*/ 110 h 204"/>
                  <a:gd name="T76" fmla="*/ 70 w 106"/>
                  <a:gd name="T77" fmla="*/ 115 h 204"/>
                  <a:gd name="T78" fmla="*/ 74 w 106"/>
                  <a:gd name="T79" fmla="*/ 119 h 204"/>
                  <a:gd name="T80" fmla="*/ 74 w 106"/>
                  <a:gd name="T81" fmla="*/ 123 h 204"/>
                  <a:gd name="T82" fmla="*/ 74 w 106"/>
                  <a:gd name="T83" fmla="*/ 128 h 204"/>
                  <a:gd name="T84" fmla="*/ 79 w 106"/>
                  <a:gd name="T85" fmla="*/ 132 h 204"/>
                  <a:gd name="T86" fmla="*/ 79 w 106"/>
                  <a:gd name="T87" fmla="*/ 137 h 204"/>
                  <a:gd name="T88" fmla="*/ 83 w 106"/>
                  <a:gd name="T89" fmla="*/ 141 h 204"/>
                  <a:gd name="T90" fmla="*/ 83 w 106"/>
                  <a:gd name="T91" fmla="*/ 146 h 204"/>
                  <a:gd name="T92" fmla="*/ 83 w 106"/>
                  <a:gd name="T93" fmla="*/ 150 h 204"/>
                  <a:gd name="T94" fmla="*/ 87 w 106"/>
                  <a:gd name="T95" fmla="*/ 154 h 204"/>
                  <a:gd name="T96" fmla="*/ 87 w 106"/>
                  <a:gd name="T97" fmla="*/ 159 h 204"/>
                  <a:gd name="T98" fmla="*/ 87 w 106"/>
                  <a:gd name="T99" fmla="*/ 163 h 204"/>
                  <a:gd name="T100" fmla="*/ 92 w 106"/>
                  <a:gd name="T101" fmla="*/ 163 h 204"/>
                  <a:gd name="T102" fmla="*/ 92 w 106"/>
                  <a:gd name="T103" fmla="*/ 167 h 204"/>
                  <a:gd name="T104" fmla="*/ 92 w 106"/>
                  <a:gd name="T105" fmla="*/ 172 h 204"/>
                  <a:gd name="T106" fmla="*/ 96 w 106"/>
                  <a:gd name="T107" fmla="*/ 177 h 204"/>
                  <a:gd name="T108" fmla="*/ 96 w 106"/>
                  <a:gd name="T109" fmla="*/ 181 h 204"/>
                  <a:gd name="T110" fmla="*/ 100 w 106"/>
                  <a:gd name="T111" fmla="*/ 185 h 204"/>
                  <a:gd name="T112" fmla="*/ 100 w 106"/>
                  <a:gd name="T113" fmla="*/ 190 h 204"/>
                  <a:gd name="T114" fmla="*/ 100 w 106"/>
                  <a:gd name="T115" fmla="*/ 194 h 204"/>
                  <a:gd name="T116" fmla="*/ 100 w 106"/>
                  <a:gd name="T117" fmla="*/ 198 h 204"/>
                  <a:gd name="T118" fmla="*/ 105 w 106"/>
                  <a:gd name="T119" fmla="*/ 198 h 204"/>
                  <a:gd name="T120" fmla="*/ 105 w 106"/>
                  <a:gd name="T121" fmla="*/ 203 h 2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6"/>
                  <a:gd name="T184" fmla="*/ 0 h 204"/>
                  <a:gd name="T185" fmla="*/ 106 w 106"/>
                  <a:gd name="T186" fmla="*/ 204 h 2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6" h="20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6" y="31"/>
                    </a:lnTo>
                    <a:lnTo>
                      <a:pt x="31" y="36"/>
                    </a:lnTo>
                    <a:lnTo>
                      <a:pt x="31" y="40"/>
                    </a:lnTo>
                    <a:lnTo>
                      <a:pt x="35" y="40"/>
                    </a:lnTo>
                    <a:lnTo>
                      <a:pt x="35" y="44"/>
                    </a:lnTo>
                    <a:lnTo>
                      <a:pt x="35" y="49"/>
                    </a:lnTo>
                    <a:lnTo>
                      <a:pt x="39" y="49"/>
                    </a:lnTo>
                    <a:lnTo>
                      <a:pt x="39" y="53"/>
                    </a:lnTo>
                    <a:lnTo>
                      <a:pt x="44" y="53"/>
                    </a:lnTo>
                    <a:lnTo>
                      <a:pt x="44" y="57"/>
                    </a:lnTo>
                    <a:lnTo>
                      <a:pt x="44" y="62"/>
                    </a:lnTo>
                    <a:lnTo>
                      <a:pt x="48" y="62"/>
                    </a:lnTo>
                    <a:lnTo>
                      <a:pt x="48" y="66"/>
                    </a:lnTo>
                    <a:lnTo>
                      <a:pt x="48" y="71"/>
                    </a:lnTo>
                    <a:lnTo>
                      <a:pt x="53" y="71"/>
                    </a:lnTo>
                    <a:lnTo>
                      <a:pt x="53" y="75"/>
                    </a:lnTo>
                    <a:lnTo>
                      <a:pt x="57" y="80"/>
                    </a:lnTo>
                    <a:lnTo>
                      <a:pt x="57" y="84"/>
                    </a:lnTo>
                    <a:lnTo>
                      <a:pt x="57" y="88"/>
                    </a:lnTo>
                    <a:lnTo>
                      <a:pt x="61" y="93"/>
                    </a:lnTo>
                    <a:lnTo>
                      <a:pt x="61" y="97"/>
                    </a:lnTo>
                    <a:lnTo>
                      <a:pt x="66" y="102"/>
                    </a:lnTo>
                    <a:lnTo>
                      <a:pt x="66" y="106"/>
                    </a:lnTo>
                    <a:lnTo>
                      <a:pt x="70" y="110"/>
                    </a:lnTo>
                    <a:lnTo>
                      <a:pt x="70" y="115"/>
                    </a:lnTo>
                    <a:lnTo>
                      <a:pt x="74" y="119"/>
                    </a:lnTo>
                    <a:lnTo>
                      <a:pt x="74" y="123"/>
                    </a:lnTo>
                    <a:lnTo>
                      <a:pt x="74" y="128"/>
                    </a:lnTo>
                    <a:lnTo>
                      <a:pt x="79" y="132"/>
                    </a:lnTo>
                    <a:lnTo>
                      <a:pt x="79" y="137"/>
                    </a:lnTo>
                    <a:lnTo>
                      <a:pt x="83" y="141"/>
                    </a:lnTo>
                    <a:lnTo>
                      <a:pt x="83" y="146"/>
                    </a:lnTo>
                    <a:lnTo>
                      <a:pt x="83" y="150"/>
                    </a:lnTo>
                    <a:lnTo>
                      <a:pt x="87" y="154"/>
                    </a:lnTo>
                    <a:lnTo>
                      <a:pt x="87" y="159"/>
                    </a:lnTo>
                    <a:lnTo>
                      <a:pt x="87" y="163"/>
                    </a:lnTo>
                    <a:lnTo>
                      <a:pt x="92" y="163"/>
                    </a:lnTo>
                    <a:lnTo>
                      <a:pt x="92" y="167"/>
                    </a:lnTo>
                    <a:lnTo>
                      <a:pt x="92" y="172"/>
                    </a:lnTo>
                    <a:lnTo>
                      <a:pt x="96" y="177"/>
                    </a:lnTo>
                    <a:lnTo>
                      <a:pt x="96" y="181"/>
                    </a:lnTo>
                    <a:lnTo>
                      <a:pt x="100" y="185"/>
                    </a:lnTo>
                    <a:lnTo>
                      <a:pt x="100" y="190"/>
                    </a:lnTo>
                    <a:lnTo>
                      <a:pt x="100" y="194"/>
                    </a:lnTo>
                    <a:lnTo>
                      <a:pt x="100" y="198"/>
                    </a:lnTo>
                    <a:lnTo>
                      <a:pt x="105" y="198"/>
                    </a:lnTo>
                    <a:lnTo>
                      <a:pt x="105" y="203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86" name="Freeform 22"/>
              <p:cNvSpPr>
                <a:spLocks/>
              </p:cNvSpPr>
              <p:nvPr/>
            </p:nvSpPr>
            <p:spPr bwMode="auto">
              <a:xfrm>
                <a:off x="2879" y="1180"/>
                <a:ext cx="317" cy="597"/>
              </a:xfrm>
              <a:custGeom>
                <a:avLst/>
                <a:gdLst>
                  <a:gd name="T0" fmla="*/ 0 w 317"/>
                  <a:gd name="T1" fmla="*/ 0 h 597"/>
                  <a:gd name="T2" fmla="*/ 0 w 317"/>
                  <a:gd name="T3" fmla="*/ 9 h 597"/>
                  <a:gd name="T4" fmla="*/ 5 w 317"/>
                  <a:gd name="T5" fmla="*/ 13 h 597"/>
                  <a:gd name="T6" fmla="*/ 9 w 317"/>
                  <a:gd name="T7" fmla="*/ 26 h 597"/>
                  <a:gd name="T8" fmla="*/ 13 w 317"/>
                  <a:gd name="T9" fmla="*/ 35 h 597"/>
                  <a:gd name="T10" fmla="*/ 13 w 317"/>
                  <a:gd name="T11" fmla="*/ 44 h 597"/>
                  <a:gd name="T12" fmla="*/ 17 w 317"/>
                  <a:gd name="T13" fmla="*/ 48 h 597"/>
                  <a:gd name="T14" fmla="*/ 22 w 317"/>
                  <a:gd name="T15" fmla="*/ 57 h 597"/>
                  <a:gd name="T16" fmla="*/ 22 w 317"/>
                  <a:gd name="T17" fmla="*/ 66 h 597"/>
                  <a:gd name="T18" fmla="*/ 26 w 317"/>
                  <a:gd name="T19" fmla="*/ 74 h 597"/>
                  <a:gd name="T20" fmla="*/ 30 w 317"/>
                  <a:gd name="T21" fmla="*/ 87 h 597"/>
                  <a:gd name="T22" fmla="*/ 35 w 317"/>
                  <a:gd name="T23" fmla="*/ 92 h 597"/>
                  <a:gd name="T24" fmla="*/ 35 w 317"/>
                  <a:gd name="T25" fmla="*/ 101 h 597"/>
                  <a:gd name="T26" fmla="*/ 40 w 317"/>
                  <a:gd name="T27" fmla="*/ 110 h 597"/>
                  <a:gd name="T28" fmla="*/ 44 w 317"/>
                  <a:gd name="T29" fmla="*/ 118 h 597"/>
                  <a:gd name="T30" fmla="*/ 44 w 317"/>
                  <a:gd name="T31" fmla="*/ 127 h 597"/>
                  <a:gd name="T32" fmla="*/ 48 w 317"/>
                  <a:gd name="T33" fmla="*/ 140 h 597"/>
                  <a:gd name="T34" fmla="*/ 53 w 317"/>
                  <a:gd name="T35" fmla="*/ 158 h 597"/>
                  <a:gd name="T36" fmla="*/ 57 w 317"/>
                  <a:gd name="T37" fmla="*/ 167 h 597"/>
                  <a:gd name="T38" fmla="*/ 61 w 317"/>
                  <a:gd name="T39" fmla="*/ 175 h 597"/>
                  <a:gd name="T40" fmla="*/ 66 w 317"/>
                  <a:gd name="T41" fmla="*/ 184 h 597"/>
                  <a:gd name="T42" fmla="*/ 70 w 317"/>
                  <a:gd name="T43" fmla="*/ 202 h 597"/>
                  <a:gd name="T44" fmla="*/ 75 w 317"/>
                  <a:gd name="T45" fmla="*/ 210 h 597"/>
                  <a:gd name="T46" fmla="*/ 75 w 317"/>
                  <a:gd name="T47" fmla="*/ 219 h 597"/>
                  <a:gd name="T48" fmla="*/ 79 w 317"/>
                  <a:gd name="T49" fmla="*/ 223 h 597"/>
                  <a:gd name="T50" fmla="*/ 83 w 317"/>
                  <a:gd name="T51" fmla="*/ 232 h 597"/>
                  <a:gd name="T52" fmla="*/ 83 w 317"/>
                  <a:gd name="T53" fmla="*/ 241 h 597"/>
                  <a:gd name="T54" fmla="*/ 88 w 317"/>
                  <a:gd name="T55" fmla="*/ 250 h 597"/>
                  <a:gd name="T56" fmla="*/ 92 w 317"/>
                  <a:gd name="T57" fmla="*/ 263 h 597"/>
                  <a:gd name="T58" fmla="*/ 96 w 317"/>
                  <a:gd name="T59" fmla="*/ 272 h 597"/>
                  <a:gd name="T60" fmla="*/ 106 w 317"/>
                  <a:gd name="T61" fmla="*/ 293 h 597"/>
                  <a:gd name="T62" fmla="*/ 110 w 317"/>
                  <a:gd name="T63" fmla="*/ 307 h 597"/>
                  <a:gd name="T64" fmla="*/ 114 w 317"/>
                  <a:gd name="T65" fmla="*/ 311 h 597"/>
                  <a:gd name="T66" fmla="*/ 114 w 317"/>
                  <a:gd name="T67" fmla="*/ 320 h 597"/>
                  <a:gd name="T68" fmla="*/ 119 w 317"/>
                  <a:gd name="T69" fmla="*/ 329 h 597"/>
                  <a:gd name="T70" fmla="*/ 123 w 317"/>
                  <a:gd name="T71" fmla="*/ 342 h 597"/>
                  <a:gd name="T72" fmla="*/ 127 w 317"/>
                  <a:gd name="T73" fmla="*/ 355 h 597"/>
                  <a:gd name="T74" fmla="*/ 132 w 317"/>
                  <a:gd name="T75" fmla="*/ 364 h 597"/>
                  <a:gd name="T76" fmla="*/ 136 w 317"/>
                  <a:gd name="T77" fmla="*/ 373 h 597"/>
                  <a:gd name="T78" fmla="*/ 141 w 317"/>
                  <a:gd name="T79" fmla="*/ 386 h 597"/>
                  <a:gd name="T80" fmla="*/ 145 w 317"/>
                  <a:gd name="T81" fmla="*/ 390 h 597"/>
                  <a:gd name="T82" fmla="*/ 154 w 317"/>
                  <a:gd name="T83" fmla="*/ 408 h 597"/>
                  <a:gd name="T84" fmla="*/ 158 w 317"/>
                  <a:gd name="T85" fmla="*/ 416 h 597"/>
                  <a:gd name="T86" fmla="*/ 162 w 317"/>
                  <a:gd name="T87" fmla="*/ 425 h 597"/>
                  <a:gd name="T88" fmla="*/ 180 w 317"/>
                  <a:gd name="T89" fmla="*/ 452 h 597"/>
                  <a:gd name="T90" fmla="*/ 180 w 317"/>
                  <a:gd name="T91" fmla="*/ 460 h 597"/>
                  <a:gd name="T92" fmla="*/ 193 w 317"/>
                  <a:gd name="T93" fmla="*/ 478 h 597"/>
                  <a:gd name="T94" fmla="*/ 215 w 317"/>
                  <a:gd name="T95" fmla="*/ 513 h 597"/>
                  <a:gd name="T96" fmla="*/ 233 w 317"/>
                  <a:gd name="T97" fmla="*/ 530 h 597"/>
                  <a:gd name="T98" fmla="*/ 241 w 317"/>
                  <a:gd name="T99" fmla="*/ 543 h 597"/>
                  <a:gd name="T100" fmla="*/ 255 w 317"/>
                  <a:gd name="T101" fmla="*/ 557 h 597"/>
                  <a:gd name="T102" fmla="*/ 290 w 317"/>
                  <a:gd name="T103" fmla="*/ 579 h 597"/>
                  <a:gd name="T104" fmla="*/ 316 w 317"/>
                  <a:gd name="T105" fmla="*/ 596 h 59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7"/>
                  <a:gd name="T160" fmla="*/ 0 h 597"/>
                  <a:gd name="T161" fmla="*/ 317 w 317"/>
                  <a:gd name="T162" fmla="*/ 597 h 59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7" h="59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9" y="26"/>
                    </a:lnTo>
                    <a:lnTo>
                      <a:pt x="9" y="31"/>
                    </a:lnTo>
                    <a:lnTo>
                      <a:pt x="13" y="35"/>
                    </a:lnTo>
                    <a:lnTo>
                      <a:pt x="13" y="39"/>
                    </a:lnTo>
                    <a:lnTo>
                      <a:pt x="13" y="44"/>
                    </a:lnTo>
                    <a:lnTo>
                      <a:pt x="17" y="44"/>
                    </a:lnTo>
                    <a:lnTo>
                      <a:pt x="17" y="48"/>
                    </a:lnTo>
                    <a:lnTo>
                      <a:pt x="17" y="53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26" y="74"/>
                    </a:lnTo>
                    <a:lnTo>
                      <a:pt x="30" y="83"/>
                    </a:lnTo>
                    <a:lnTo>
                      <a:pt x="30" y="87"/>
                    </a:lnTo>
                    <a:lnTo>
                      <a:pt x="30" y="92"/>
                    </a:lnTo>
                    <a:lnTo>
                      <a:pt x="35" y="92"/>
                    </a:lnTo>
                    <a:lnTo>
                      <a:pt x="35" y="96"/>
                    </a:lnTo>
                    <a:lnTo>
                      <a:pt x="35" y="101"/>
                    </a:lnTo>
                    <a:lnTo>
                      <a:pt x="35" y="105"/>
                    </a:lnTo>
                    <a:lnTo>
                      <a:pt x="40" y="110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3" y="149"/>
                    </a:lnTo>
                    <a:lnTo>
                      <a:pt x="53" y="158"/>
                    </a:lnTo>
                    <a:lnTo>
                      <a:pt x="57" y="162"/>
                    </a:lnTo>
                    <a:lnTo>
                      <a:pt x="57" y="167"/>
                    </a:lnTo>
                    <a:lnTo>
                      <a:pt x="61" y="171"/>
                    </a:lnTo>
                    <a:lnTo>
                      <a:pt x="61" y="175"/>
                    </a:lnTo>
                    <a:lnTo>
                      <a:pt x="61" y="180"/>
                    </a:lnTo>
                    <a:lnTo>
                      <a:pt x="66" y="184"/>
                    </a:lnTo>
                    <a:lnTo>
                      <a:pt x="66" y="188"/>
                    </a:lnTo>
                    <a:lnTo>
                      <a:pt x="70" y="202"/>
                    </a:lnTo>
                    <a:lnTo>
                      <a:pt x="70" y="206"/>
                    </a:lnTo>
                    <a:lnTo>
                      <a:pt x="75" y="210"/>
                    </a:lnTo>
                    <a:lnTo>
                      <a:pt x="75" y="215"/>
                    </a:lnTo>
                    <a:lnTo>
                      <a:pt x="75" y="219"/>
                    </a:lnTo>
                    <a:lnTo>
                      <a:pt x="79" y="219"/>
                    </a:lnTo>
                    <a:lnTo>
                      <a:pt x="79" y="223"/>
                    </a:lnTo>
                    <a:lnTo>
                      <a:pt x="79" y="228"/>
                    </a:lnTo>
                    <a:lnTo>
                      <a:pt x="83" y="232"/>
                    </a:lnTo>
                    <a:lnTo>
                      <a:pt x="83" y="237"/>
                    </a:lnTo>
                    <a:lnTo>
                      <a:pt x="83" y="241"/>
                    </a:lnTo>
                    <a:lnTo>
                      <a:pt x="88" y="245"/>
                    </a:lnTo>
                    <a:lnTo>
                      <a:pt x="88" y="250"/>
                    </a:lnTo>
                    <a:lnTo>
                      <a:pt x="88" y="254"/>
                    </a:lnTo>
                    <a:lnTo>
                      <a:pt x="92" y="263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101" y="285"/>
                    </a:lnTo>
                    <a:lnTo>
                      <a:pt x="106" y="293"/>
                    </a:lnTo>
                    <a:lnTo>
                      <a:pt x="110" y="303"/>
                    </a:lnTo>
                    <a:lnTo>
                      <a:pt x="110" y="307"/>
                    </a:lnTo>
                    <a:lnTo>
                      <a:pt x="110" y="311"/>
                    </a:lnTo>
                    <a:lnTo>
                      <a:pt x="114" y="311"/>
                    </a:lnTo>
                    <a:lnTo>
                      <a:pt x="114" y="316"/>
                    </a:lnTo>
                    <a:lnTo>
                      <a:pt x="114" y="320"/>
                    </a:lnTo>
                    <a:lnTo>
                      <a:pt x="119" y="324"/>
                    </a:lnTo>
                    <a:lnTo>
                      <a:pt x="119" y="329"/>
                    </a:lnTo>
                    <a:lnTo>
                      <a:pt x="119" y="333"/>
                    </a:lnTo>
                    <a:lnTo>
                      <a:pt x="123" y="342"/>
                    </a:lnTo>
                    <a:lnTo>
                      <a:pt x="127" y="346"/>
                    </a:lnTo>
                    <a:lnTo>
                      <a:pt x="127" y="355"/>
                    </a:lnTo>
                    <a:lnTo>
                      <a:pt x="132" y="355"/>
                    </a:lnTo>
                    <a:lnTo>
                      <a:pt x="132" y="364"/>
                    </a:lnTo>
                    <a:lnTo>
                      <a:pt x="136" y="368"/>
                    </a:lnTo>
                    <a:lnTo>
                      <a:pt x="136" y="373"/>
                    </a:lnTo>
                    <a:lnTo>
                      <a:pt x="141" y="381"/>
                    </a:lnTo>
                    <a:lnTo>
                      <a:pt x="141" y="386"/>
                    </a:lnTo>
                    <a:lnTo>
                      <a:pt x="145" y="386"/>
                    </a:lnTo>
                    <a:lnTo>
                      <a:pt x="145" y="390"/>
                    </a:lnTo>
                    <a:lnTo>
                      <a:pt x="154" y="403"/>
                    </a:lnTo>
                    <a:lnTo>
                      <a:pt x="154" y="408"/>
                    </a:lnTo>
                    <a:lnTo>
                      <a:pt x="158" y="412"/>
                    </a:lnTo>
                    <a:lnTo>
                      <a:pt x="158" y="416"/>
                    </a:lnTo>
                    <a:lnTo>
                      <a:pt x="162" y="421"/>
                    </a:lnTo>
                    <a:lnTo>
                      <a:pt x="162" y="425"/>
                    </a:lnTo>
                    <a:lnTo>
                      <a:pt x="171" y="438"/>
                    </a:lnTo>
                    <a:lnTo>
                      <a:pt x="180" y="452"/>
                    </a:lnTo>
                    <a:lnTo>
                      <a:pt x="180" y="456"/>
                    </a:lnTo>
                    <a:lnTo>
                      <a:pt x="180" y="460"/>
                    </a:lnTo>
                    <a:lnTo>
                      <a:pt x="189" y="473"/>
                    </a:lnTo>
                    <a:lnTo>
                      <a:pt x="193" y="478"/>
                    </a:lnTo>
                    <a:lnTo>
                      <a:pt x="215" y="509"/>
                    </a:lnTo>
                    <a:lnTo>
                      <a:pt x="215" y="513"/>
                    </a:lnTo>
                    <a:lnTo>
                      <a:pt x="224" y="522"/>
                    </a:lnTo>
                    <a:lnTo>
                      <a:pt x="233" y="530"/>
                    </a:lnTo>
                    <a:lnTo>
                      <a:pt x="237" y="539"/>
                    </a:lnTo>
                    <a:lnTo>
                      <a:pt x="241" y="543"/>
                    </a:lnTo>
                    <a:lnTo>
                      <a:pt x="246" y="548"/>
                    </a:lnTo>
                    <a:lnTo>
                      <a:pt x="255" y="557"/>
                    </a:lnTo>
                    <a:lnTo>
                      <a:pt x="264" y="566"/>
                    </a:lnTo>
                    <a:lnTo>
                      <a:pt x="290" y="579"/>
                    </a:lnTo>
                    <a:lnTo>
                      <a:pt x="294" y="583"/>
                    </a:lnTo>
                    <a:lnTo>
                      <a:pt x="316" y="596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87" name="Freeform 23"/>
              <p:cNvSpPr>
                <a:spLocks/>
              </p:cNvSpPr>
              <p:nvPr/>
            </p:nvSpPr>
            <p:spPr bwMode="auto">
              <a:xfrm>
                <a:off x="3195" y="1776"/>
                <a:ext cx="155" cy="33"/>
              </a:xfrm>
              <a:custGeom>
                <a:avLst/>
                <a:gdLst>
                  <a:gd name="T0" fmla="*/ 0 w 155"/>
                  <a:gd name="T1" fmla="*/ 0 h 33"/>
                  <a:gd name="T2" fmla="*/ 5 w 155"/>
                  <a:gd name="T3" fmla="*/ 0 h 33"/>
                  <a:gd name="T4" fmla="*/ 13 w 155"/>
                  <a:gd name="T5" fmla="*/ 5 h 33"/>
                  <a:gd name="T6" fmla="*/ 75 w 155"/>
                  <a:gd name="T7" fmla="*/ 23 h 33"/>
                  <a:gd name="T8" fmla="*/ 154 w 155"/>
                  <a:gd name="T9" fmla="*/ 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"/>
                  <a:gd name="T16" fmla="*/ 0 h 33"/>
                  <a:gd name="T17" fmla="*/ 155 w 155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" h="33">
                    <a:moveTo>
                      <a:pt x="0" y="0"/>
                    </a:moveTo>
                    <a:lnTo>
                      <a:pt x="5" y="0"/>
                    </a:lnTo>
                    <a:lnTo>
                      <a:pt x="13" y="5"/>
                    </a:lnTo>
                    <a:lnTo>
                      <a:pt x="75" y="23"/>
                    </a:lnTo>
                    <a:lnTo>
                      <a:pt x="154" y="32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1781" name="Line 24"/>
            <p:cNvSpPr>
              <a:spLocks noChangeShapeType="1"/>
            </p:cNvSpPr>
            <p:nvPr/>
          </p:nvSpPr>
          <p:spPr bwMode="auto">
            <a:xfrm>
              <a:off x="2740" y="966"/>
              <a:ext cx="0" cy="8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31759" name="Group 25"/>
          <p:cNvGrpSpPr>
            <a:grpSpLocks/>
          </p:cNvGrpSpPr>
          <p:nvPr/>
        </p:nvGrpSpPr>
        <p:grpSpPr bwMode="auto">
          <a:xfrm>
            <a:off x="2035175" y="2060575"/>
            <a:ext cx="1897063" cy="1430338"/>
            <a:chOff x="2512" y="964"/>
            <a:chExt cx="1195" cy="901"/>
          </a:xfrm>
        </p:grpSpPr>
        <p:grpSp>
          <p:nvGrpSpPr>
            <p:cNvPr id="31772" name="Group 26"/>
            <p:cNvGrpSpPr>
              <a:grpSpLocks/>
            </p:cNvGrpSpPr>
            <p:nvPr/>
          </p:nvGrpSpPr>
          <p:grpSpPr bwMode="auto">
            <a:xfrm>
              <a:off x="2512" y="964"/>
              <a:ext cx="1195" cy="845"/>
              <a:chOff x="2512" y="964"/>
              <a:chExt cx="1195" cy="845"/>
            </a:xfrm>
          </p:grpSpPr>
          <p:sp>
            <p:nvSpPr>
              <p:cNvPr id="31774" name="Freeform 27"/>
              <p:cNvSpPr>
                <a:spLocks/>
              </p:cNvSpPr>
              <p:nvPr/>
            </p:nvSpPr>
            <p:spPr bwMode="auto">
              <a:xfrm>
                <a:off x="2512" y="1201"/>
                <a:ext cx="444" cy="608"/>
              </a:xfrm>
              <a:custGeom>
                <a:avLst/>
                <a:gdLst>
                  <a:gd name="T0" fmla="*/ 48 w 444"/>
                  <a:gd name="T1" fmla="*/ 598 h 608"/>
                  <a:gd name="T2" fmla="*/ 145 w 444"/>
                  <a:gd name="T3" fmla="*/ 572 h 608"/>
                  <a:gd name="T4" fmla="*/ 167 w 444"/>
                  <a:gd name="T5" fmla="*/ 559 h 608"/>
                  <a:gd name="T6" fmla="*/ 188 w 444"/>
                  <a:gd name="T7" fmla="*/ 541 h 608"/>
                  <a:gd name="T8" fmla="*/ 197 w 444"/>
                  <a:gd name="T9" fmla="*/ 537 h 608"/>
                  <a:gd name="T10" fmla="*/ 206 w 444"/>
                  <a:gd name="T11" fmla="*/ 523 h 608"/>
                  <a:gd name="T12" fmla="*/ 215 w 444"/>
                  <a:gd name="T13" fmla="*/ 515 h 608"/>
                  <a:gd name="T14" fmla="*/ 223 w 444"/>
                  <a:gd name="T15" fmla="*/ 506 h 608"/>
                  <a:gd name="T16" fmla="*/ 232 w 444"/>
                  <a:gd name="T17" fmla="*/ 497 h 608"/>
                  <a:gd name="T18" fmla="*/ 241 w 444"/>
                  <a:gd name="T19" fmla="*/ 484 h 608"/>
                  <a:gd name="T20" fmla="*/ 259 w 444"/>
                  <a:gd name="T21" fmla="*/ 462 h 608"/>
                  <a:gd name="T22" fmla="*/ 272 w 444"/>
                  <a:gd name="T23" fmla="*/ 436 h 608"/>
                  <a:gd name="T24" fmla="*/ 276 w 444"/>
                  <a:gd name="T25" fmla="*/ 431 h 608"/>
                  <a:gd name="T26" fmla="*/ 280 w 444"/>
                  <a:gd name="T27" fmla="*/ 418 h 608"/>
                  <a:gd name="T28" fmla="*/ 294 w 444"/>
                  <a:gd name="T29" fmla="*/ 396 h 608"/>
                  <a:gd name="T30" fmla="*/ 298 w 444"/>
                  <a:gd name="T31" fmla="*/ 387 h 608"/>
                  <a:gd name="T32" fmla="*/ 302 w 444"/>
                  <a:gd name="T33" fmla="*/ 374 h 608"/>
                  <a:gd name="T34" fmla="*/ 307 w 444"/>
                  <a:gd name="T35" fmla="*/ 365 h 608"/>
                  <a:gd name="T36" fmla="*/ 315 w 444"/>
                  <a:gd name="T37" fmla="*/ 352 h 608"/>
                  <a:gd name="T38" fmla="*/ 320 w 444"/>
                  <a:gd name="T39" fmla="*/ 339 h 608"/>
                  <a:gd name="T40" fmla="*/ 325 w 444"/>
                  <a:gd name="T41" fmla="*/ 334 h 608"/>
                  <a:gd name="T42" fmla="*/ 325 w 444"/>
                  <a:gd name="T43" fmla="*/ 326 h 608"/>
                  <a:gd name="T44" fmla="*/ 329 w 444"/>
                  <a:gd name="T45" fmla="*/ 312 h 608"/>
                  <a:gd name="T46" fmla="*/ 333 w 444"/>
                  <a:gd name="T47" fmla="*/ 304 h 608"/>
                  <a:gd name="T48" fmla="*/ 338 w 444"/>
                  <a:gd name="T49" fmla="*/ 299 h 608"/>
                  <a:gd name="T50" fmla="*/ 342 w 444"/>
                  <a:gd name="T51" fmla="*/ 282 h 608"/>
                  <a:gd name="T52" fmla="*/ 346 w 444"/>
                  <a:gd name="T53" fmla="*/ 273 h 608"/>
                  <a:gd name="T54" fmla="*/ 351 w 444"/>
                  <a:gd name="T55" fmla="*/ 264 h 608"/>
                  <a:gd name="T56" fmla="*/ 355 w 444"/>
                  <a:gd name="T57" fmla="*/ 251 h 608"/>
                  <a:gd name="T58" fmla="*/ 359 w 444"/>
                  <a:gd name="T59" fmla="*/ 242 h 608"/>
                  <a:gd name="T60" fmla="*/ 364 w 444"/>
                  <a:gd name="T61" fmla="*/ 229 h 608"/>
                  <a:gd name="T62" fmla="*/ 368 w 444"/>
                  <a:gd name="T63" fmla="*/ 220 h 608"/>
                  <a:gd name="T64" fmla="*/ 368 w 444"/>
                  <a:gd name="T65" fmla="*/ 211 h 608"/>
                  <a:gd name="T66" fmla="*/ 373 w 444"/>
                  <a:gd name="T67" fmla="*/ 198 h 608"/>
                  <a:gd name="T68" fmla="*/ 377 w 444"/>
                  <a:gd name="T69" fmla="*/ 194 h 608"/>
                  <a:gd name="T70" fmla="*/ 381 w 444"/>
                  <a:gd name="T71" fmla="*/ 185 h 608"/>
                  <a:gd name="T72" fmla="*/ 386 w 444"/>
                  <a:gd name="T73" fmla="*/ 172 h 608"/>
                  <a:gd name="T74" fmla="*/ 386 w 444"/>
                  <a:gd name="T75" fmla="*/ 163 h 608"/>
                  <a:gd name="T76" fmla="*/ 390 w 444"/>
                  <a:gd name="T77" fmla="*/ 154 h 608"/>
                  <a:gd name="T78" fmla="*/ 394 w 444"/>
                  <a:gd name="T79" fmla="*/ 145 h 608"/>
                  <a:gd name="T80" fmla="*/ 394 w 444"/>
                  <a:gd name="T81" fmla="*/ 136 h 608"/>
                  <a:gd name="T82" fmla="*/ 399 w 444"/>
                  <a:gd name="T83" fmla="*/ 128 h 608"/>
                  <a:gd name="T84" fmla="*/ 404 w 444"/>
                  <a:gd name="T85" fmla="*/ 123 h 608"/>
                  <a:gd name="T86" fmla="*/ 404 w 444"/>
                  <a:gd name="T87" fmla="*/ 115 h 608"/>
                  <a:gd name="T88" fmla="*/ 408 w 444"/>
                  <a:gd name="T89" fmla="*/ 105 h 608"/>
                  <a:gd name="T90" fmla="*/ 408 w 444"/>
                  <a:gd name="T91" fmla="*/ 97 h 608"/>
                  <a:gd name="T92" fmla="*/ 412 w 444"/>
                  <a:gd name="T93" fmla="*/ 92 h 608"/>
                  <a:gd name="T94" fmla="*/ 412 w 444"/>
                  <a:gd name="T95" fmla="*/ 84 h 608"/>
                  <a:gd name="T96" fmla="*/ 417 w 444"/>
                  <a:gd name="T97" fmla="*/ 79 h 608"/>
                  <a:gd name="T98" fmla="*/ 421 w 444"/>
                  <a:gd name="T99" fmla="*/ 70 h 608"/>
                  <a:gd name="T100" fmla="*/ 425 w 444"/>
                  <a:gd name="T101" fmla="*/ 53 h 608"/>
                  <a:gd name="T102" fmla="*/ 430 w 444"/>
                  <a:gd name="T103" fmla="*/ 44 h 608"/>
                  <a:gd name="T104" fmla="*/ 434 w 444"/>
                  <a:gd name="T105" fmla="*/ 26 h 608"/>
                  <a:gd name="T106" fmla="*/ 438 w 444"/>
                  <a:gd name="T107" fmla="*/ 22 h 608"/>
                  <a:gd name="T108" fmla="*/ 438 w 444"/>
                  <a:gd name="T109" fmla="*/ 13 h 608"/>
                  <a:gd name="T110" fmla="*/ 443 w 444"/>
                  <a:gd name="T111" fmla="*/ 9 h 608"/>
                  <a:gd name="T112" fmla="*/ 443 w 444"/>
                  <a:gd name="T113" fmla="*/ 0 h 60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608"/>
                  <a:gd name="T173" fmla="*/ 444 w 444"/>
                  <a:gd name="T174" fmla="*/ 608 h 60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608">
                    <a:moveTo>
                      <a:pt x="0" y="607"/>
                    </a:moveTo>
                    <a:lnTo>
                      <a:pt x="48" y="598"/>
                    </a:lnTo>
                    <a:lnTo>
                      <a:pt x="127" y="581"/>
                    </a:lnTo>
                    <a:lnTo>
                      <a:pt x="145" y="572"/>
                    </a:lnTo>
                    <a:lnTo>
                      <a:pt x="157" y="563"/>
                    </a:lnTo>
                    <a:lnTo>
                      <a:pt x="167" y="559"/>
                    </a:lnTo>
                    <a:lnTo>
                      <a:pt x="171" y="554"/>
                    </a:lnTo>
                    <a:lnTo>
                      <a:pt x="188" y="541"/>
                    </a:lnTo>
                    <a:lnTo>
                      <a:pt x="193" y="537"/>
                    </a:lnTo>
                    <a:lnTo>
                      <a:pt x="197" y="537"/>
                    </a:lnTo>
                    <a:lnTo>
                      <a:pt x="197" y="533"/>
                    </a:lnTo>
                    <a:lnTo>
                      <a:pt x="206" y="523"/>
                    </a:lnTo>
                    <a:lnTo>
                      <a:pt x="210" y="523"/>
                    </a:lnTo>
                    <a:lnTo>
                      <a:pt x="215" y="515"/>
                    </a:lnTo>
                    <a:lnTo>
                      <a:pt x="219" y="510"/>
                    </a:lnTo>
                    <a:lnTo>
                      <a:pt x="223" y="506"/>
                    </a:lnTo>
                    <a:lnTo>
                      <a:pt x="228" y="502"/>
                    </a:lnTo>
                    <a:lnTo>
                      <a:pt x="232" y="497"/>
                    </a:lnTo>
                    <a:lnTo>
                      <a:pt x="236" y="492"/>
                    </a:lnTo>
                    <a:lnTo>
                      <a:pt x="241" y="484"/>
                    </a:lnTo>
                    <a:lnTo>
                      <a:pt x="246" y="479"/>
                    </a:lnTo>
                    <a:lnTo>
                      <a:pt x="259" y="462"/>
                    </a:lnTo>
                    <a:lnTo>
                      <a:pt x="263" y="453"/>
                    </a:lnTo>
                    <a:lnTo>
                      <a:pt x="272" y="436"/>
                    </a:lnTo>
                    <a:lnTo>
                      <a:pt x="272" y="431"/>
                    </a:lnTo>
                    <a:lnTo>
                      <a:pt x="276" y="431"/>
                    </a:lnTo>
                    <a:lnTo>
                      <a:pt x="276" y="427"/>
                    </a:lnTo>
                    <a:lnTo>
                      <a:pt x="280" y="418"/>
                    </a:lnTo>
                    <a:lnTo>
                      <a:pt x="294" y="400"/>
                    </a:lnTo>
                    <a:lnTo>
                      <a:pt x="294" y="396"/>
                    </a:lnTo>
                    <a:lnTo>
                      <a:pt x="294" y="392"/>
                    </a:lnTo>
                    <a:lnTo>
                      <a:pt x="298" y="387"/>
                    </a:lnTo>
                    <a:lnTo>
                      <a:pt x="302" y="378"/>
                    </a:lnTo>
                    <a:lnTo>
                      <a:pt x="302" y="374"/>
                    </a:lnTo>
                    <a:lnTo>
                      <a:pt x="307" y="369"/>
                    </a:lnTo>
                    <a:lnTo>
                      <a:pt x="307" y="365"/>
                    </a:lnTo>
                    <a:lnTo>
                      <a:pt x="311" y="361"/>
                    </a:lnTo>
                    <a:lnTo>
                      <a:pt x="315" y="352"/>
                    </a:lnTo>
                    <a:lnTo>
                      <a:pt x="315" y="343"/>
                    </a:lnTo>
                    <a:lnTo>
                      <a:pt x="320" y="339"/>
                    </a:lnTo>
                    <a:lnTo>
                      <a:pt x="320" y="334"/>
                    </a:lnTo>
                    <a:lnTo>
                      <a:pt x="325" y="334"/>
                    </a:lnTo>
                    <a:lnTo>
                      <a:pt x="325" y="330"/>
                    </a:lnTo>
                    <a:lnTo>
                      <a:pt x="325" y="326"/>
                    </a:lnTo>
                    <a:lnTo>
                      <a:pt x="329" y="317"/>
                    </a:lnTo>
                    <a:lnTo>
                      <a:pt x="329" y="312"/>
                    </a:lnTo>
                    <a:lnTo>
                      <a:pt x="333" y="308"/>
                    </a:lnTo>
                    <a:lnTo>
                      <a:pt x="333" y="304"/>
                    </a:lnTo>
                    <a:lnTo>
                      <a:pt x="338" y="304"/>
                    </a:lnTo>
                    <a:lnTo>
                      <a:pt x="338" y="299"/>
                    </a:lnTo>
                    <a:lnTo>
                      <a:pt x="338" y="295"/>
                    </a:lnTo>
                    <a:lnTo>
                      <a:pt x="342" y="282"/>
                    </a:lnTo>
                    <a:lnTo>
                      <a:pt x="346" y="277"/>
                    </a:lnTo>
                    <a:lnTo>
                      <a:pt x="346" y="273"/>
                    </a:lnTo>
                    <a:lnTo>
                      <a:pt x="346" y="269"/>
                    </a:lnTo>
                    <a:lnTo>
                      <a:pt x="351" y="264"/>
                    </a:lnTo>
                    <a:lnTo>
                      <a:pt x="355" y="255"/>
                    </a:lnTo>
                    <a:lnTo>
                      <a:pt x="355" y="251"/>
                    </a:lnTo>
                    <a:lnTo>
                      <a:pt x="355" y="246"/>
                    </a:lnTo>
                    <a:lnTo>
                      <a:pt x="359" y="242"/>
                    </a:lnTo>
                    <a:lnTo>
                      <a:pt x="359" y="238"/>
                    </a:lnTo>
                    <a:lnTo>
                      <a:pt x="364" y="229"/>
                    </a:lnTo>
                    <a:lnTo>
                      <a:pt x="364" y="224"/>
                    </a:lnTo>
                    <a:lnTo>
                      <a:pt x="368" y="220"/>
                    </a:lnTo>
                    <a:lnTo>
                      <a:pt x="368" y="216"/>
                    </a:lnTo>
                    <a:lnTo>
                      <a:pt x="368" y="211"/>
                    </a:lnTo>
                    <a:lnTo>
                      <a:pt x="373" y="202"/>
                    </a:lnTo>
                    <a:lnTo>
                      <a:pt x="373" y="198"/>
                    </a:lnTo>
                    <a:lnTo>
                      <a:pt x="377" y="198"/>
                    </a:lnTo>
                    <a:lnTo>
                      <a:pt x="377" y="194"/>
                    </a:lnTo>
                    <a:lnTo>
                      <a:pt x="377" y="189"/>
                    </a:lnTo>
                    <a:lnTo>
                      <a:pt x="381" y="185"/>
                    </a:lnTo>
                    <a:lnTo>
                      <a:pt x="381" y="180"/>
                    </a:lnTo>
                    <a:lnTo>
                      <a:pt x="386" y="172"/>
                    </a:lnTo>
                    <a:lnTo>
                      <a:pt x="386" y="167"/>
                    </a:lnTo>
                    <a:lnTo>
                      <a:pt x="386" y="163"/>
                    </a:lnTo>
                    <a:lnTo>
                      <a:pt x="390" y="159"/>
                    </a:lnTo>
                    <a:lnTo>
                      <a:pt x="390" y="154"/>
                    </a:lnTo>
                    <a:lnTo>
                      <a:pt x="390" y="149"/>
                    </a:lnTo>
                    <a:lnTo>
                      <a:pt x="394" y="145"/>
                    </a:lnTo>
                    <a:lnTo>
                      <a:pt x="394" y="141"/>
                    </a:lnTo>
                    <a:lnTo>
                      <a:pt x="394" y="136"/>
                    </a:lnTo>
                    <a:lnTo>
                      <a:pt x="399" y="132"/>
                    </a:lnTo>
                    <a:lnTo>
                      <a:pt x="399" y="128"/>
                    </a:lnTo>
                    <a:lnTo>
                      <a:pt x="399" y="123"/>
                    </a:lnTo>
                    <a:lnTo>
                      <a:pt x="404" y="123"/>
                    </a:lnTo>
                    <a:lnTo>
                      <a:pt x="404" y="119"/>
                    </a:lnTo>
                    <a:lnTo>
                      <a:pt x="404" y="115"/>
                    </a:lnTo>
                    <a:lnTo>
                      <a:pt x="408" y="110"/>
                    </a:lnTo>
                    <a:lnTo>
                      <a:pt x="408" y="105"/>
                    </a:lnTo>
                    <a:lnTo>
                      <a:pt x="408" y="101"/>
                    </a:lnTo>
                    <a:lnTo>
                      <a:pt x="408" y="97"/>
                    </a:lnTo>
                    <a:lnTo>
                      <a:pt x="412" y="97"/>
                    </a:lnTo>
                    <a:lnTo>
                      <a:pt x="412" y="92"/>
                    </a:lnTo>
                    <a:lnTo>
                      <a:pt x="412" y="88"/>
                    </a:lnTo>
                    <a:lnTo>
                      <a:pt x="412" y="84"/>
                    </a:lnTo>
                    <a:lnTo>
                      <a:pt x="417" y="84"/>
                    </a:lnTo>
                    <a:lnTo>
                      <a:pt x="417" y="79"/>
                    </a:lnTo>
                    <a:lnTo>
                      <a:pt x="417" y="75"/>
                    </a:lnTo>
                    <a:lnTo>
                      <a:pt x="421" y="70"/>
                    </a:lnTo>
                    <a:lnTo>
                      <a:pt x="421" y="66"/>
                    </a:lnTo>
                    <a:lnTo>
                      <a:pt x="425" y="53"/>
                    </a:lnTo>
                    <a:lnTo>
                      <a:pt x="425" y="49"/>
                    </a:lnTo>
                    <a:lnTo>
                      <a:pt x="430" y="44"/>
                    </a:lnTo>
                    <a:lnTo>
                      <a:pt x="430" y="40"/>
                    </a:lnTo>
                    <a:lnTo>
                      <a:pt x="434" y="26"/>
                    </a:lnTo>
                    <a:lnTo>
                      <a:pt x="434" y="22"/>
                    </a:lnTo>
                    <a:lnTo>
                      <a:pt x="438" y="22"/>
                    </a:lnTo>
                    <a:lnTo>
                      <a:pt x="438" y="18"/>
                    </a:lnTo>
                    <a:lnTo>
                      <a:pt x="438" y="13"/>
                    </a:lnTo>
                    <a:lnTo>
                      <a:pt x="438" y="9"/>
                    </a:lnTo>
                    <a:lnTo>
                      <a:pt x="443" y="9"/>
                    </a:lnTo>
                    <a:lnTo>
                      <a:pt x="443" y="5"/>
                    </a:lnTo>
                    <a:lnTo>
                      <a:pt x="443" y="0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75" name="Freeform 28"/>
              <p:cNvSpPr>
                <a:spLocks/>
              </p:cNvSpPr>
              <p:nvPr/>
            </p:nvSpPr>
            <p:spPr bwMode="auto">
              <a:xfrm>
                <a:off x="2955" y="990"/>
                <a:ext cx="102" cy="212"/>
              </a:xfrm>
              <a:custGeom>
                <a:avLst/>
                <a:gdLst>
                  <a:gd name="T0" fmla="*/ 0 w 102"/>
                  <a:gd name="T1" fmla="*/ 211 h 212"/>
                  <a:gd name="T2" fmla="*/ 0 w 102"/>
                  <a:gd name="T3" fmla="*/ 211 h 212"/>
                  <a:gd name="T4" fmla="*/ 0 w 102"/>
                  <a:gd name="T5" fmla="*/ 206 h 212"/>
                  <a:gd name="T6" fmla="*/ 4 w 102"/>
                  <a:gd name="T7" fmla="*/ 206 h 212"/>
                  <a:gd name="T8" fmla="*/ 4 w 102"/>
                  <a:gd name="T9" fmla="*/ 202 h 212"/>
                  <a:gd name="T10" fmla="*/ 4 w 102"/>
                  <a:gd name="T11" fmla="*/ 198 h 212"/>
                  <a:gd name="T12" fmla="*/ 9 w 102"/>
                  <a:gd name="T13" fmla="*/ 189 h 212"/>
                  <a:gd name="T14" fmla="*/ 9 w 102"/>
                  <a:gd name="T15" fmla="*/ 185 h 212"/>
                  <a:gd name="T16" fmla="*/ 13 w 102"/>
                  <a:gd name="T17" fmla="*/ 185 h 212"/>
                  <a:gd name="T18" fmla="*/ 13 w 102"/>
                  <a:gd name="T19" fmla="*/ 180 h 212"/>
                  <a:gd name="T20" fmla="*/ 13 w 102"/>
                  <a:gd name="T21" fmla="*/ 176 h 212"/>
                  <a:gd name="T22" fmla="*/ 13 w 102"/>
                  <a:gd name="T23" fmla="*/ 172 h 212"/>
                  <a:gd name="T24" fmla="*/ 17 w 102"/>
                  <a:gd name="T25" fmla="*/ 167 h 212"/>
                  <a:gd name="T26" fmla="*/ 17 w 102"/>
                  <a:gd name="T27" fmla="*/ 163 h 212"/>
                  <a:gd name="T28" fmla="*/ 22 w 102"/>
                  <a:gd name="T29" fmla="*/ 158 h 212"/>
                  <a:gd name="T30" fmla="*/ 22 w 102"/>
                  <a:gd name="T31" fmla="*/ 154 h 212"/>
                  <a:gd name="T32" fmla="*/ 22 w 102"/>
                  <a:gd name="T33" fmla="*/ 150 h 212"/>
                  <a:gd name="T34" fmla="*/ 26 w 102"/>
                  <a:gd name="T35" fmla="*/ 145 h 212"/>
                  <a:gd name="T36" fmla="*/ 26 w 102"/>
                  <a:gd name="T37" fmla="*/ 141 h 212"/>
                  <a:gd name="T38" fmla="*/ 30 w 102"/>
                  <a:gd name="T39" fmla="*/ 137 h 212"/>
                  <a:gd name="T40" fmla="*/ 30 w 102"/>
                  <a:gd name="T41" fmla="*/ 132 h 212"/>
                  <a:gd name="T42" fmla="*/ 30 w 102"/>
                  <a:gd name="T43" fmla="*/ 128 h 212"/>
                  <a:gd name="T44" fmla="*/ 35 w 102"/>
                  <a:gd name="T45" fmla="*/ 123 h 212"/>
                  <a:gd name="T46" fmla="*/ 35 w 102"/>
                  <a:gd name="T47" fmla="*/ 119 h 212"/>
                  <a:gd name="T48" fmla="*/ 35 w 102"/>
                  <a:gd name="T49" fmla="*/ 114 h 212"/>
                  <a:gd name="T50" fmla="*/ 39 w 102"/>
                  <a:gd name="T51" fmla="*/ 114 h 212"/>
                  <a:gd name="T52" fmla="*/ 39 w 102"/>
                  <a:gd name="T53" fmla="*/ 110 h 212"/>
                  <a:gd name="T54" fmla="*/ 39 w 102"/>
                  <a:gd name="T55" fmla="*/ 106 h 212"/>
                  <a:gd name="T56" fmla="*/ 44 w 102"/>
                  <a:gd name="T57" fmla="*/ 106 h 212"/>
                  <a:gd name="T58" fmla="*/ 44 w 102"/>
                  <a:gd name="T59" fmla="*/ 101 h 212"/>
                  <a:gd name="T60" fmla="*/ 44 w 102"/>
                  <a:gd name="T61" fmla="*/ 97 h 212"/>
                  <a:gd name="T62" fmla="*/ 48 w 102"/>
                  <a:gd name="T63" fmla="*/ 97 h 212"/>
                  <a:gd name="T64" fmla="*/ 48 w 102"/>
                  <a:gd name="T65" fmla="*/ 93 h 212"/>
                  <a:gd name="T66" fmla="*/ 48 w 102"/>
                  <a:gd name="T67" fmla="*/ 88 h 212"/>
                  <a:gd name="T68" fmla="*/ 52 w 102"/>
                  <a:gd name="T69" fmla="*/ 83 h 212"/>
                  <a:gd name="T70" fmla="*/ 52 w 102"/>
                  <a:gd name="T71" fmla="*/ 79 h 212"/>
                  <a:gd name="T72" fmla="*/ 52 w 102"/>
                  <a:gd name="T73" fmla="*/ 75 h 212"/>
                  <a:gd name="T74" fmla="*/ 57 w 102"/>
                  <a:gd name="T75" fmla="*/ 75 h 212"/>
                  <a:gd name="T76" fmla="*/ 57 w 102"/>
                  <a:gd name="T77" fmla="*/ 70 h 212"/>
                  <a:gd name="T78" fmla="*/ 57 w 102"/>
                  <a:gd name="T79" fmla="*/ 66 h 212"/>
                  <a:gd name="T80" fmla="*/ 61 w 102"/>
                  <a:gd name="T81" fmla="*/ 66 h 212"/>
                  <a:gd name="T82" fmla="*/ 61 w 102"/>
                  <a:gd name="T83" fmla="*/ 62 h 212"/>
                  <a:gd name="T84" fmla="*/ 61 w 102"/>
                  <a:gd name="T85" fmla="*/ 57 h 212"/>
                  <a:gd name="T86" fmla="*/ 65 w 102"/>
                  <a:gd name="T87" fmla="*/ 57 h 212"/>
                  <a:gd name="T88" fmla="*/ 65 w 102"/>
                  <a:gd name="T89" fmla="*/ 53 h 212"/>
                  <a:gd name="T90" fmla="*/ 65 w 102"/>
                  <a:gd name="T91" fmla="*/ 49 h 212"/>
                  <a:gd name="T92" fmla="*/ 70 w 102"/>
                  <a:gd name="T93" fmla="*/ 49 h 212"/>
                  <a:gd name="T94" fmla="*/ 70 w 102"/>
                  <a:gd name="T95" fmla="*/ 44 h 212"/>
                  <a:gd name="T96" fmla="*/ 75 w 102"/>
                  <a:gd name="T97" fmla="*/ 40 h 212"/>
                  <a:gd name="T98" fmla="*/ 75 w 102"/>
                  <a:gd name="T99" fmla="*/ 35 h 212"/>
                  <a:gd name="T100" fmla="*/ 79 w 102"/>
                  <a:gd name="T101" fmla="*/ 35 h 212"/>
                  <a:gd name="T102" fmla="*/ 79 w 102"/>
                  <a:gd name="T103" fmla="*/ 31 h 212"/>
                  <a:gd name="T104" fmla="*/ 79 w 102"/>
                  <a:gd name="T105" fmla="*/ 27 h 212"/>
                  <a:gd name="T106" fmla="*/ 83 w 102"/>
                  <a:gd name="T107" fmla="*/ 27 h 212"/>
                  <a:gd name="T108" fmla="*/ 83 w 102"/>
                  <a:gd name="T109" fmla="*/ 22 h 212"/>
                  <a:gd name="T110" fmla="*/ 88 w 102"/>
                  <a:gd name="T111" fmla="*/ 18 h 212"/>
                  <a:gd name="T112" fmla="*/ 88 w 102"/>
                  <a:gd name="T113" fmla="*/ 14 h 212"/>
                  <a:gd name="T114" fmla="*/ 92 w 102"/>
                  <a:gd name="T115" fmla="*/ 14 h 212"/>
                  <a:gd name="T116" fmla="*/ 92 w 102"/>
                  <a:gd name="T117" fmla="*/ 9 h 212"/>
                  <a:gd name="T118" fmla="*/ 96 w 102"/>
                  <a:gd name="T119" fmla="*/ 9 h 212"/>
                  <a:gd name="T120" fmla="*/ 96 w 102"/>
                  <a:gd name="T121" fmla="*/ 5 h 212"/>
                  <a:gd name="T122" fmla="*/ 101 w 102"/>
                  <a:gd name="T123" fmla="*/ 0 h 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2"/>
                  <a:gd name="T187" fmla="*/ 0 h 212"/>
                  <a:gd name="T188" fmla="*/ 102 w 102"/>
                  <a:gd name="T189" fmla="*/ 212 h 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2" h="212">
                    <a:moveTo>
                      <a:pt x="0" y="211"/>
                    </a:moveTo>
                    <a:lnTo>
                      <a:pt x="0" y="211"/>
                    </a:lnTo>
                    <a:lnTo>
                      <a:pt x="0" y="206"/>
                    </a:lnTo>
                    <a:lnTo>
                      <a:pt x="4" y="206"/>
                    </a:lnTo>
                    <a:lnTo>
                      <a:pt x="4" y="202"/>
                    </a:lnTo>
                    <a:lnTo>
                      <a:pt x="4" y="198"/>
                    </a:lnTo>
                    <a:lnTo>
                      <a:pt x="9" y="189"/>
                    </a:lnTo>
                    <a:lnTo>
                      <a:pt x="9" y="185"/>
                    </a:lnTo>
                    <a:lnTo>
                      <a:pt x="13" y="185"/>
                    </a:lnTo>
                    <a:lnTo>
                      <a:pt x="13" y="180"/>
                    </a:lnTo>
                    <a:lnTo>
                      <a:pt x="13" y="176"/>
                    </a:lnTo>
                    <a:lnTo>
                      <a:pt x="13" y="172"/>
                    </a:lnTo>
                    <a:lnTo>
                      <a:pt x="17" y="167"/>
                    </a:lnTo>
                    <a:lnTo>
                      <a:pt x="17" y="163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0"/>
                    </a:lnTo>
                    <a:lnTo>
                      <a:pt x="26" y="145"/>
                    </a:lnTo>
                    <a:lnTo>
                      <a:pt x="26" y="141"/>
                    </a:lnTo>
                    <a:lnTo>
                      <a:pt x="30" y="137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5" y="123"/>
                    </a:lnTo>
                    <a:lnTo>
                      <a:pt x="35" y="119"/>
                    </a:lnTo>
                    <a:lnTo>
                      <a:pt x="35" y="114"/>
                    </a:lnTo>
                    <a:lnTo>
                      <a:pt x="39" y="114"/>
                    </a:lnTo>
                    <a:lnTo>
                      <a:pt x="39" y="110"/>
                    </a:lnTo>
                    <a:lnTo>
                      <a:pt x="39" y="106"/>
                    </a:lnTo>
                    <a:lnTo>
                      <a:pt x="44" y="106"/>
                    </a:lnTo>
                    <a:lnTo>
                      <a:pt x="44" y="101"/>
                    </a:lnTo>
                    <a:lnTo>
                      <a:pt x="44" y="97"/>
                    </a:lnTo>
                    <a:lnTo>
                      <a:pt x="48" y="97"/>
                    </a:lnTo>
                    <a:lnTo>
                      <a:pt x="48" y="93"/>
                    </a:lnTo>
                    <a:lnTo>
                      <a:pt x="48" y="88"/>
                    </a:lnTo>
                    <a:lnTo>
                      <a:pt x="52" y="83"/>
                    </a:lnTo>
                    <a:lnTo>
                      <a:pt x="52" y="79"/>
                    </a:lnTo>
                    <a:lnTo>
                      <a:pt x="52" y="75"/>
                    </a:lnTo>
                    <a:lnTo>
                      <a:pt x="57" y="75"/>
                    </a:lnTo>
                    <a:lnTo>
                      <a:pt x="57" y="70"/>
                    </a:lnTo>
                    <a:lnTo>
                      <a:pt x="57" y="66"/>
                    </a:lnTo>
                    <a:lnTo>
                      <a:pt x="61" y="66"/>
                    </a:lnTo>
                    <a:lnTo>
                      <a:pt x="61" y="62"/>
                    </a:lnTo>
                    <a:lnTo>
                      <a:pt x="61" y="57"/>
                    </a:lnTo>
                    <a:lnTo>
                      <a:pt x="65" y="57"/>
                    </a:lnTo>
                    <a:lnTo>
                      <a:pt x="65" y="53"/>
                    </a:lnTo>
                    <a:lnTo>
                      <a:pt x="65" y="49"/>
                    </a:lnTo>
                    <a:lnTo>
                      <a:pt x="70" y="49"/>
                    </a:lnTo>
                    <a:lnTo>
                      <a:pt x="70" y="44"/>
                    </a:lnTo>
                    <a:lnTo>
                      <a:pt x="75" y="40"/>
                    </a:lnTo>
                    <a:lnTo>
                      <a:pt x="75" y="35"/>
                    </a:lnTo>
                    <a:lnTo>
                      <a:pt x="79" y="35"/>
                    </a:lnTo>
                    <a:lnTo>
                      <a:pt x="79" y="31"/>
                    </a:lnTo>
                    <a:lnTo>
                      <a:pt x="79" y="27"/>
                    </a:lnTo>
                    <a:lnTo>
                      <a:pt x="83" y="27"/>
                    </a:lnTo>
                    <a:lnTo>
                      <a:pt x="83" y="22"/>
                    </a:lnTo>
                    <a:lnTo>
                      <a:pt x="88" y="18"/>
                    </a:lnTo>
                    <a:lnTo>
                      <a:pt x="88" y="14"/>
                    </a:lnTo>
                    <a:lnTo>
                      <a:pt x="92" y="14"/>
                    </a:lnTo>
                    <a:lnTo>
                      <a:pt x="92" y="9"/>
                    </a:lnTo>
                    <a:lnTo>
                      <a:pt x="96" y="9"/>
                    </a:lnTo>
                    <a:lnTo>
                      <a:pt x="96" y="5"/>
                    </a:lnTo>
                    <a:lnTo>
                      <a:pt x="101" y="0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76" name="Freeform 29"/>
              <p:cNvSpPr>
                <a:spLocks/>
              </p:cNvSpPr>
              <p:nvPr/>
            </p:nvSpPr>
            <p:spPr bwMode="auto">
              <a:xfrm>
                <a:off x="3056" y="964"/>
                <a:ext cx="76" cy="27"/>
              </a:xfrm>
              <a:custGeom>
                <a:avLst/>
                <a:gdLst>
                  <a:gd name="T0" fmla="*/ 0 w 76"/>
                  <a:gd name="T1" fmla="*/ 26 h 27"/>
                  <a:gd name="T2" fmla="*/ 0 w 76"/>
                  <a:gd name="T3" fmla="*/ 26 h 27"/>
                  <a:gd name="T4" fmla="*/ 0 w 76"/>
                  <a:gd name="T5" fmla="*/ 22 h 27"/>
                  <a:gd name="T6" fmla="*/ 4 w 76"/>
                  <a:gd name="T7" fmla="*/ 22 h 27"/>
                  <a:gd name="T8" fmla="*/ 4 w 76"/>
                  <a:gd name="T9" fmla="*/ 18 h 27"/>
                  <a:gd name="T10" fmla="*/ 9 w 76"/>
                  <a:gd name="T11" fmla="*/ 18 h 27"/>
                  <a:gd name="T12" fmla="*/ 9 w 76"/>
                  <a:gd name="T13" fmla="*/ 13 h 27"/>
                  <a:gd name="T14" fmla="*/ 13 w 76"/>
                  <a:gd name="T15" fmla="*/ 13 h 27"/>
                  <a:gd name="T16" fmla="*/ 17 w 76"/>
                  <a:gd name="T17" fmla="*/ 9 h 27"/>
                  <a:gd name="T18" fmla="*/ 22 w 76"/>
                  <a:gd name="T19" fmla="*/ 9 h 27"/>
                  <a:gd name="T20" fmla="*/ 22 w 76"/>
                  <a:gd name="T21" fmla="*/ 5 h 27"/>
                  <a:gd name="T22" fmla="*/ 27 w 76"/>
                  <a:gd name="T23" fmla="*/ 5 h 27"/>
                  <a:gd name="T24" fmla="*/ 31 w 76"/>
                  <a:gd name="T25" fmla="*/ 5 h 27"/>
                  <a:gd name="T26" fmla="*/ 31 w 76"/>
                  <a:gd name="T27" fmla="*/ 0 h 27"/>
                  <a:gd name="T28" fmla="*/ 35 w 76"/>
                  <a:gd name="T29" fmla="*/ 0 h 27"/>
                  <a:gd name="T30" fmla="*/ 40 w 76"/>
                  <a:gd name="T31" fmla="*/ 0 h 27"/>
                  <a:gd name="T32" fmla="*/ 44 w 76"/>
                  <a:gd name="T33" fmla="*/ 0 h 27"/>
                  <a:gd name="T34" fmla="*/ 48 w 76"/>
                  <a:gd name="T35" fmla="*/ 0 h 27"/>
                  <a:gd name="T36" fmla="*/ 53 w 76"/>
                  <a:gd name="T37" fmla="*/ 0 h 27"/>
                  <a:gd name="T38" fmla="*/ 57 w 76"/>
                  <a:gd name="T39" fmla="*/ 0 h 27"/>
                  <a:gd name="T40" fmla="*/ 57 w 76"/>
                  <a:gd name="T41" fmla="*/ 5 h 27"/>
                  <a:gd name="T42" fmla="*/ 62 w 76"/>
                  <a:gd name="T43" fmla="*/ 5 h 27"/>
                  <a:gd name="T44" fmla="*/ 66 w 76"/>
                  <a:gd name="T45" fmla="*/ 5 h 27"/>
                  <a:gd name="T46" fmla="*/ 66 w 76"/>
                  <a:gd name="T47" fmla="*/ 9 h 27"/>
                  <a:gd name="T48" fmla="*/ 70 w 76"/>
                  <a:gd name="T49" fmla="*/ 9 h 27"/>
                  <a:gd name="T50" fmla="*/ 70 w 76"/>
                  <a:gd name="T51" fmla="*/ 13 h 27"/>
                  <a:gd name="T52" fmla="*/ 75 w 76"/>
                  <a:gd name="T53" fmla="*/ 13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"/>
                  <a:gd name="T82" fmla="*/ 0 h 27"/>
                  <a:gd name="T83" fmla="*/ 76 w 76"/>
                  <a:gd name="T84" fmla="*/ 27 h 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" h="27">
                    <a:moveTo>
                      <a:pt x="0" y="26"/>
                    </a:moveTo>
                    <a:lnTo>
                      <a:pt x="0" y="26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13" y="13"/>
                    </a:lnTo>
                    <a:lnTo>
                      <a:pt x="17" y="9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57" y="5"/>
                    </a:lnTo>
                    <a:lnTo>
                      <a:pt x="62" y="5"/>
                    </a:lnTo>
                    <a:lnTo>
                      <a:pt x="66" y="5"/>
                    </a:lnTo>
                    <a:lnTo>
                      <a:pt x="66" y="9"/>
                    </a:lnTo>
                    <a:lnTo>
                      <a:pt x="70" y="9"/>
                    </a:lnTo>
                    <a:lnTo>
                      <a:pt x="70" y="13"/>
                    </a:lnTo>
                    <a:lnTo>
                      <a:pt x="75" y="13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77" name="Freeform 30"/>
              <p:cNvSpPr>
                <a:spLocks/>
              </p:cNvSpPr>
              <p:nvPr/>
            </p:nvSpPr>
            <p:spPr bwMode="auto">
              <a:xfrm>
                <a:off x="3131" y="977"/>
                <a:ext cx="106" cy="204"/>
              </a:xfrm>
              <a:custGeom>
                <a:avLst/>
                <a:gdLst>
                  <a:gd name="T0" fmla="*/ 0 w 106"/>
                  <a:gd name="T1" fmla="*/ 0 h 204"/>
                  <a:gd name="T2" fmla="*/ 0 w 106"/>
                  <a:gd name="T3" fmla="*/ 0 h 204"/>
                  <a:gd name="T4" fmla="*/ 5 w 106"/>
                  <a:gd name="T5" fmla="*/ 0 h 204"/>
                  <a:gd name="T6" fmla="*/ 5 w 106"/>
                  <a:gd name="T7" fmla="*/ 5 h 204"/>
                  <a:gd name="T8" fmla="*/ 9 w 106"/>
                  <a:gd name="T9" fmla="*/ 5 h 204"/>
                  <a:gd name="T10" fmla="*/ 9 w 106"/>
                  <a:gd name="T11" fmla="*/ 9 h 204"/>
                  <a:gd name="T12" fmla="*/ 13 w 106"/>
                  <a:gd name="T13" fmla="*/ 9 h 204"/>
                  <a:gd name="T14" fmla="*/ 13 w 106"/>
                  <a:gd name="T15" fmla="*/ 13 h 204"/>
                  <a:gd name="T16" fmla="*/ 18 w 106"/>
                  <a:gd name="T17" fmla="*/ 13 h 204"/>
                  <a:gd name="T18" fmla="*/ 18 w 106"/>
                  <a:gd name="T19" fmla="*/ 18 h 204"/>
                  <a:gd name="T20" fmla="*/ 18 w 106"/>
                  <a:gd name="T21" fmla="*/ 22 h 204"/>
                  <a:gd name="T22" fmla="*/ 22 w 106"/>
                  <a:gd name="T23" fmla="*/ 22 h 204"/>
                  <a:gd name="T24" fmla="*/ 22 w 106"/>
                  <a:gd name="T25" fmla="*/ 27 h 204"/>
                  <a:gd name="T26" fmla="*/ 26 w 106"/>
                  <a:gd name="T27" fmla="*/ 27 h 204"/>
                  <a:gd name="T28" fmla="*/ 26 w 106"/>
                  <a:gd name="T29" fmla="*/ 31 h 204"/>
                  <a:gd name="T30" fmla="*/ 31 w 106"/>
                  <a:gd name="T31" fmla="*/ 36 h 204"/>
                  <a:gd name="T32" fmla="*/ 31 w 106"/>
                  <a:gd name="T33" fmla="*/ 40 h 204"/>
                  <a:gd name="T34" fmla="*/ 35 w 106"/>
                  <a:gd name="T35" fmla="*/ 40 h 204"/>
                  <a:gd name="T36" fmla="*/ 35 w 106"/>
                  <a:gd name="T37" fmla="*/ 44 h 204"/>
                  <a:gd name="T38" fmla="*/ 35 w 106"/>
                  <a:gd name="T39" fmla="*/ 49 h 204"/>
                  <a:gd name="T40" fmla="*/ 39 w 106"/>
                  <a:gd name="T41" fmla="*/ 49 h 204"/>
                  <a:gd name="T42" fmla="*/ 39 w 106"/>
                  <a:gd name="T43" fmla="*/ 53 h 204"/>
                  <a:gd name="T44" fmla="*/ 44 w 106"/>
                  <a:gd name="T45" fmla="*/ 53 h 204"/>
                  <a:gd name="T46" fmla="*/ 44 w 106"/>
                  <a:gd name="T47" fmla="*/ 57 h 204"/>
                  <a:gd name="T48" fmla="*/ 44 w 106"/>
                  <a:gd name="T49" fmla="*/ 62 h 204"/>
                  <a:gd name="T50" fmla="*/ 48 w 106"/>
                  <a:gd name="T51" fmla="*/ 62 h 204"/>
                  <a:gd name="T52" fmla="*/ 48 w 106"/>
                  <a:gd name="T53" fmla="*/ 66 h 204"/>
                  <a:gd name="T54" fmla="*/ 48 w 106"/>
                  <a:gd name="T55" fmla="*/ 71 h 204"/>
                  <a:gd name="T56" fmla="*/ 53 w 106"/>
                  <a:gd name="T57" fmla="*/ 71 h 204"/>
                  <a:gd name="T58" fmla="*/ 53 w 106"/>
                  <a:gd name="T59" fmla="*/ 75 h 204"/>
                  <a:gd name="T60" fmla="*/ 57 w 106"/>
                  <a:gd name="T61" fmla="*/ 80 h 204"/>
                  <a:gd name="T62" fmla="*/ 57 w 106"/>
                  <a:gd name="T63" fmla="*/ 84 h 204"/>
                  <a:gd name="T64" fmla="*/ 57 w 106"/>
                  <a:gd name="T65" fmla="*/ 88 h 204"/>
                  <a:gd name="T66" fmla="*/ 61 w 106"/>
                  <a:gd name="T67" fmla="*/ 93 h 204"/>
                  <a:gd name="T68" fmla="*/ 61 w 106"/>
                  <a:gd name="T69" fmla="*/ 97 h 204"/>
                  <a:gd name="T70" fmla="*/ 66 w 106"/>
                  <a:gd name="T71" fmla="*/ 102 h 204"/>
                  <a:gd name="T72" fmla="*/ 66 w 106"/>
                  <a:gd name="T73" fmla="*/ 106 h 204"/>
                  <a:gd name="T74" fmla="*/ 70 w 106"/>
                  <a:gd name="T75" fmla="*/ 110 h 204"/>
                  <a:gd name="T76" fmla="*/ 70 w 106"/>
                  <a:gd name="T77" fmla="*/ 115 h 204"/>
                  <a:gd name="T78" fmla="*/ 74 w 106"/>
                  <a:gd name="T79" fmla="*/ 119 h 204"/>
                  <a:gd name="T80" fmla="*/ 74 w 106"/>
                  <a:gd name="T81" fmla="*/ 123 h 204"/>
                  <a:gd name="T82" fmla="*/ 74 w 106"/>
                  <a:gd name="T83" fmla="*/ 128 h 204"/>
                  <a:gd name="T84" fmla="*/ 79 w 106"/>
                  <a:gd name="T85" fmla="*/ 132 h 204"/>
                  <a:gd name="T86" fmla="*/ 79 w 106"/>
                  <a:gd name="T87" fmla="*/ 137 h 204"/>
                  <a:gd name="T88" fmla="*/ 83 w 106"/>
                  <a:gd name="T89" fmla="*/ 141 h 204"/>
                  <a:gd name="T90" fmla="*/ 83 w 106"/>
                  <a:gd name="T91" fmla="*/ 146 h 204"/>
                  <a:gd name="T92" fmla="*/ 83 w 106"/>
                  <a:gd name="T93" fmla="*/ 150 h 204"/>
                  <a:gd name="T94" fmla="*/ 87 w 106"/>
                  <a:gd name="T95" fmla="*/ 154 h 204"/>
                  <a:gd name="T96" fmla="*/ 87 w 106"/>
                  <a:gd name="T97" fmla="*/ 159 h 204"/>
                  <a:gd name="T98" fmla="*/ 87 w 106"/>
                  <a:gd name="T99" fmla="*/ 163 h 204"/>
                  <a:gd name="T100" fmla="*/ 92 w 106"/>
                  <a:gd name="T101" fmla="*/ 163 h 204"/>
                  <a:gd name="T102" fmla="*/ 92 w 106"/>
                  <a:gd name="T103" fmla="*/ 167 h 204"/>
                  <a:gd name="T104" fmla="*/ 92 w 106"/>
                  <a:gd name="T105" fmla="*/ 172 h 204"/>
                  <a:gd name="T106" fmla="*/ 96 w 106"/>
                  <a:gd name="T107" fmla="*/ 177 h 204"/>
                  <a:gd name="T108" fmla="*/ 96 w 106"/>
                  <a:gd name="T109" fmla="*/ 181 h 204"/>
                  <a:gd name="T110" fmla="*/ 100 w 106"/>
                  <a:gd name="T111" fmla="*/ 185 h 204"/>
                  <a:gd name="T112" fmla="*/ 100 w 106"/>
                  <a:gd name="T113" fmla="*/ 190 h 204"/>
                  <a:gd name="T114" fmla="*/ 100 w 106"/>
                  <a:gd name="T115" fmla="*/ 194 h 204"/>
                  <a:gd name="T116" fmla="*/ 100 w 106"/>
                  <a:gd name="T117" fmla="*/ 198 h 204"/>
                  <a:gd name="T118" fmla="*/ 105 w 106"/>
                  <a:gd name="T119" fmla="*/ 198 h 204"/>
                  <a:gd name="T120" fmla="*/ 105 w 106"/>
                  <a:gd name="T121" fmla="*/ 203 h 2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6"/>
                  <a:gd name="T184" fmla="*/ 0 h 204"/>
                  <a:gd name="T185" fmla="*/ 106 w 106"/>
                  <a:gd name="T186" fmla="*/ 204 h 2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6" h="20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6" y="31"/>
                    </a:lnTo>
                    <a:lnTo>
                      <a:pt x="31" y="36"/>
                    </a:lnTo>
                    <a:lnTo>
                      <a:pt x="31" y="40"/>
                    </a:lnTo>
                    <a:lnTo>
                      <a:pt x="35" y="40"/>
                    </a:lnTo>
                    <a:lnTo>
                      <a:pt x="35" y="44"/>
                    </a:lnTo>
                    <a:lnTo>
                      <a:pt x="35" y="49"/>
                    </a:lnTo>
                    <a:lnTo>
                      <a:pt x="39" y="49"/>
                    </a:lnTo>
                    <a:lnTo>
                      <a:pt x="39" y="53"/>
                    </a:lnTo>
                    <a:lnTo>
                      <a:pt x="44" y="53"/>
                    </a:lnTo>
                    <a:lnTo>
                      <a:pt x="44" y="57"/>
                    </a:lnTo>
                    <a:lnTo>
                      <a:pt x="44" y="62"/>
                    </a:lnTo>
                    <a:lnTo>
                      <a:pt x="48" y="62"/>
                    </a:lnTo>
                    <a:lnTo>
                      <a:pt x="48" y="66"/>
                    </a:lnTo>
                    <a:lnTo>
                      <a:pt x="48" y="71"/>
                    </a:lnTo>
                    <a:lnTo>
                      <a:pt x="53" y="71"/>
                    </a:lnTo>
                    <a:lnTo>
                      <a:pt x="53" y="75"/>
                    </a:lnTo>
                    <a:lnTo>
                      <a:pt x="57" y="80"/>
                    </a:lnTo>
                    <a:lnTo>
                      <a:pt x="57" y="84"/>
                    </a:lnTo>
                    <a:lnTo>
                      <a:pt x="57" y="88"/>
                    </a:lnTo>
                    <a:lnTo>
                      <a:pt x="61" y="93"/>
                    </a:lnTo>
                    <a:lnTo>
                      <a:pt x="61" y="97"/>
                    </a:lnTo>
                    <a:lnTo>
                      <a:pt x="66" y="102"/>
                    </a:lnTo>
                    <a:lnTo>
                      <a:pt x="66" y="106"/>
                    </a:lnTo>
                    <a:lnTo>
                      <a:pt x="70" y="110"/>
                    </a:lnTo>
                    <a:lnTo>
                      <a:pt x="70" y="115"/>
                    </a:lnTo>
                    <a:lnTo>
                      <a:pt x="74" y="119"/>
                    </a:lnTo>
                    <a:lnTo>
                      <a:pt x="74" y="123"/>
                    </a:lnTo>
                    <a:lnTo>
                      <a:pt x="74" y="128"/>
                    </a:lnTo>
                    <a:lnTo>
                      <a:pt x="79" y="132"/>
                    </a:lnTo>
                    <a:lnTo>
                      <a:pt x="79" y="137"/>
                    </a:lnTo>
                    <a:lnTo>
                      <a:pt x="83" y="141"/>
                    </a:lnTo>
                    <a:lnTo>
                      <a:pt x="83" y="146"/>
                    </a:lnTo>
                    <a:lnTo>
                      <a:pt x="83" y="150"/>
                    </a:lnTo>
                    <a:lnTo>
                      <a:pt x="87" y="154"/>
                    </a:lnTo>
                    <a:lnTo>
                      <a:pt x="87" y="159"/>
                    </a:lnTo>
                    <a:lnTo>
                      <a:pt x="87" y="163"/>
                    </a:lnTo>
                    <a:lnTo>
                      <a:pt x="92" y="163"/>
                    </a:lnTo>
                    <a:lnTo>
                      <a:pt x="92" y="167"/>
                    </a:lnTo>
                    <a:lnTo>
                      <a:pt x="92" y="172"/>
                    </a:lnTo>
                    <a:lnTo>
                      <a:pt x="96" y="177"/>
                    </a:lnTo>
                    <a:lnTo>
                      <a:pt x="96" y="181"/>
                    </a:lnTo>
                    <a:lnTo>
                      <a:pt x="100" y="185"/>
                    </a:lnTo>
                    <a:lnTo>
                      <a:pt x="100" y="190"/>
                    </a:lnTo>
                    <a:lnTo>
                      <a:pt x="100" y="194"/>
                    </a:lnTo>
                    <a:lnTo>
                      <a:pt x="100" y="198"/>
                    </a:lnTo>
                    <a:lnTo>
                      <a:pt x="105" y="198"/>
                    </a:lnTo>
                    <a:lnTo>
                      <a:pt x="105" y="203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78" name="Freeform 31"/>
              <p:cNvSpPr>
                <a:spLocks/>
              </p:cNvSpPr>
              <p:nvPr/>
            </p:nvSpPr>
            <p:spPr bwMode="auto">
              <a:xfrm>
                <a:off x="3236" y="1180"/>
                <a:ext cx="317" cy="597"/>
              </a:xfrm>
              <a:custGeom>
                <a:avLst/>
                <a:gdLst>
                  <a:gd name="T0" fmla="*/ 0 w 317"/>
                  <a:gd name="T1" fmla="*/ 0 h 597"/>
                  <a:gd name="T2" fmla="*/ 0 w 317"/>
                  <a:gd name="T3" fmla="*/ 9 h 597"/>
                  <a:gd name="T4" fmla="*/ 5 w 317"/>
                  <a:gd name="T5" fmla="*/ 13 h 597"/>
                  <a:gd name="T6" fmla="*/ 9 w 317"/>
                  <a:gd name="T7" fmla="*/ 26 h 597"/>
                  <a:gd name="T8" fmla="*/ 13 w 317"/>
                  <a:gd name="T9" fmla="*/ 35 h 597"/>
                  <a:gd name="T10" fmla="*/ 13 w 317"/>
                  <a:gd name="T11" fmla="*/ 44 h 597"/>
                  <a:gd name="T12" fmla="*/ 17 w 317"/>
                  <a:gd name="T13" fmla="*/ 48 h 597"/>
                  <a:gd name="T14" fmla="*/ 22 w 317"/>
                  <a:gd name="T15" fmla="*/ 57 h 597"/>
                  <a:gd name="T16" fmla="*/ 22 w 317"/>
                  <a:gd name="T17" fmla="*/ 66 h 597"/>
                  <a:gd name="T18" fmla="*/ 26 w 317"/>
                  <a:gd name="T19" fmla="*/ 74 h 597"/>
                  <a:gd name="T20" fmla="*/ 30 w 317"/>
                  <a:gd name="T21" fmla="*/ 87 h 597"/>
                  <a:gd name="T22" fmla="*/ 35 w 317"/>
                  <a:gd name="T23" fmla="*/ 92 h 597"/>
                  <a:gd name="T24" fmla="*/ 35 w 317"/>
                  <a:gd name="T25" fmla="*/ 101 h 597"/>
                  <a:gd name="T26" fmla="*/ 40 w 317"/>
                  <a:gd name="T27" fmla="*/ 110 h 597"/>
                  <a:gd name="T28" fmla="*/ 44 w 317"/>
                  <a:gd name="T29" fmla="*/ 118 h 597"/>
                  <a:gd name="T30" fmla="*/ 44 w 317"/>
                  <a:gd name="T31" fmla="*/ 127 h 597"/>
                  <a:gd name="T32" fmla="*/ 48 w 317"/>
                  <a:gd name="T33" fmla="*/ 140 h 597"/>
                  <a:gd name="T34" fmla="*/ 53 w 317"/>
                  <a:gd name="T35" fmla="*/ 158 h 597"/>
                  <a:gd name="T36" fmla="*/ 57 w 317"/>
                  <a:gd name="T37" fmla="*/ 167 h 597"/>
                  <a:gd name="T38" fmla="*/ 61 w 317"/>
                  <a:gd name="T39" fmla="*/ 175 h 597"/>
                  <a:gd name="T40" fmla="*/ 66 w 317"/>
                  <a:gd name="T41" fmla="*/ 184 h 597"/>
                  <a:gd name="T42" fmla="*/ 70 w 317"/>
                  <a:gd name="T43" fmla="*/ 202 h 597"/>
                  <a:gd name="T44" fmla="*/ 75 w 317"/>
                  <a:gd name="T45" fmla="*/ 210 h 597"/>
                  <a:gd name="T46" fmla="*/ 75 w 317"/>
                  <a:gd name="T47" fmla="*/ 219 h 597"/>
                  <a:gd name="T48" fmla="*/ 79 w 317"/>
                  <a:gd name="T49" fmla="*/ 223 h 597"/>
                  <a:gd name="T50" fmla="*/ 83 w 317"/>
                  <a:gd name="T51" fmla="*/ 232 h 597"/>
                  <a:gd name="T52" fmla="*/ 83 w 317"/>
                  <a:gd name="T53" fmla="*/ 241 h 597"/>
                  <a:gd name="T54" fmla="*/ 88 w 317"/>
                  <a:gd name="T55" fmla="*/ 250 h 597"/>
                  <a:gd name="T56" fmla="*/ 92 w 317"/>
                  <a:gd name="T57" fmla="*/ 263 h 597"/>
                  <a:gd name="T58" fmla="*/ 96 w 317"/>
                  <a:gd name="T59" fmla="*/ 272 h 597"/>
                  <a:gd name="T60" fmla="*/ 106 w 317"/>
                  <a:gd name="T61" fmla="*/ 293 h 597"/>
                  <a:gd name="T62" fmla="*/ 110 w 317"/>
                  <a:gd name="T63" fmla="*/ 307 h 597"/>
                  <a:gd name="T64" fmla="*/ 114 w 317"/>
                  <a:gd name="T65" fmla="*/ 311 h 597"/>
                  <a:gd name="T66" fmla="*/ 114 w 317"/>
                  <a:gd name="T67" fmla="*/ 320 h 597"/>
                  <a:gd name="T68" fmla="*/ 119 w 317"/>
                  <a:gd name="T69" fmla="*/ 329 h 597"/>
                  <a:gd name="T70" fmla="*/ 123 w 317"/>
                  <a:gd name="T71" fmla="*/ 342 h 597"/>
                  <a:gd name="T72" fmla="*/ 127 w 317"/>
                  <a:gd name="T73" fmla="*/ 355 h 597"/>
                  <a:gd name="T74" fmla="*/ 132 w 317"/>
                  <a:gd name="T75" fmla="*/ 364 h 597"/>
                  <a:gd name="T76" fmla="*/ 136 w 317"/>
                  <a:gd name="T77" fmla="*/ 373 h 597"/>
                  <a:gd name="T78" fmla="*/ 141 w 317"/>
                  <a:gd name="T79" fmla="*/ 386 h 597"/>
                  <a:gd name="T80" fmla="*/ 145 w 317"/>
                  <a:gd name="T81" fmla="*/ 390 h 597"/>
                  <a:gd name="T82" fmla="*/ 154 w 317"/>
                  <a:gd name="T83" fmla="*/ 408 h 597"/>
                  <a:gd name="T84" fmla="*/ 158 w 317"/>
                  <a:gd name="T85" fmla="*/ 416 h 597"/>
                  <a:gd name="T86" fmla="*/ 162 w 317"/>
                  <a:gd name="T87" fmla="*/ 425 h 597"/>
                  <a:gd name="T88" fmla="*/ 180 w 317"/>
                  <a:gd name="T89" fmla="*/ 452 h 597"/>
                  <a:gd name="T90" fmla="*/ 180 w 317"/>
                  <a:gd name="T91" fmla="*/ 460 h 597"/>
                  <a:gd name="T92" fmla="*/ 193 w 317"/>
                  <a:gd name="T93" fmla="*/ 478 h 597"/>
                  <a:gd name="T94" fmla="*/ 215 w 317"/>
                  <a:gd name="T95" fmla="*/ 513 h 597"/>
                  <a:gd name="T96" fmla="*/ 233 w 317"/>
                  <a:gd name="T97" fmla="*/ 530 h 597"/>
                  <a:gd name="T98" fmla="*/ 241 w 317"/>
                  <a:gd name="T99" fmla="*/ 543 h 597"/>
                  <a:gd name="T100" fmla="*/ 255 w 317"/>
                  <a:gd name="T101" fmla="*/ 557 h 597"/>
                  <a:gd name="T102" fmla="*/ 290 w 317"/>
                  <a:gd name="T103" fmla="*/ 579 h 597"/>
                  <a:gd name="T104" fmla="*/ 316 w 317"/>
                  <a:gd name="T105" fmla="*/ 596 h 59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7"/>
                  <a:gd name="T160" fmla="*/ 0 h 597"/>
                  <a:gd name="T161" fmla="*/ 317 w 317"/>
                  <a:gd name="T162" fmla="*/ 597 h 59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7" h="59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9" y="26"/>
                    </a:lnTo>
                    <a:lnTo>
                      <a:pt x="9" y="31"/>
                    </a:lnTo>
                    <a:lnTo>
                      <a:pt x="13" y="35"/>
                    </a:lnTo>
                    <a:lnTo>
                      <a:pt x="13" y="39"/>
                    </a:lnTo>
                    <a:lnTo>
                      <a:pt x="13" y="44"/>
                    </a:lnTo>
                    <a:lnTo>
                      <a:pt x="17" y="44"/>
                    </a:lnTo>
                    <a:lnTo>
                      <a:pt x="17" y="48"/>
                    </a:lnTo>
                    <a:lnTo>
                      <a:pt x="17" y="53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26" y="74"/>
                    </a:lnTo>
                    <a:lnTo>
                      <a:pt x="30" y="83"/>
                    </a:lnTo>
                    <a:lnTo>
                      <a:pt x="30" y="87"/>
                    </a:lnTo>
                    <a:lnTo>
                      <a:pt x="30" y="92"/>
                    </a:lnTo>
                    <a:lnTo>
                      <a:pt x="35" y="92"/>
                    </a:lnTo>
                    <a:lnTo>
                      <a:pt x="35" y="96"/>
                    </a:lnTo>
                    <a:lnTo>
                      <a:pt x="35" y="101"/>
                    </a:lnTo>
                    <a:lnTo>
                      <a:pt x="35" y="105"/>
                    </a:lnTo>
                    <a:lnTo>
                      <a:pt x="40" y="110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3" y="149"/>
                    </a:lnTo>
                    <a:lnTo>
                      <a:pt x="53" y="158"/>
                    </a:lnTo>
                    <a:lnTo>
                      <a:pt x="57" y="162"/>
                    </a:lnTo>
                    <a:lnTo>
                      <a:pt x="57" y="167"/>
                    </a:lnTo>
                    <a:lnTo>
                      <a:pt x="61" y="171"/>
                    </a:lnTo>
                    <a:lnTo>
                      <a:pt x="61" y="175"/>
                    </a:lnTo>
                    <a:lnTo>
                      <a:pt x="61" y="180"/>
                    </a:lnTo>
                    <a:lnTo>
                      <a:pt x="66" y="184"/>
                    </a:lnTo>
                    <a:lnTo>
                      <a:pt x="66" y="188"/>
                    </a:lnTo>
                    <a:lnTo>
                      <a:pt x="70" y="202"/>
                    </a:lnTo>
                    <a:lnTo>
                      <a:pt x="70" y="206"/>
                    </a:lnTo>
                    <a:lnTo>
                      <a:pt x="75" y="210"/>
                    </a:lnTo>
                    <a:lnTo>
                      <a:pt x="75" y="215"/>
                    </a:lnTo>
                    <a:lnTo>
                      <a:pt x="75" y="219"/>
                    </a:lnTo>
                    <a:lnTo>
                      <a:pt x="79" y="219"/>
                    </a:lnTo>
                    <a:lnTo>
                      <a:pt x="79" y="223"/>
                    </a:lnTo>
                    <a:lnTo>
                      <a:pt x="79" y="228"/>
                    </a:lnTo>
                    <a:lnTo>
                      <a:pt x="83" y="232"/>
                    </a:lnTo>
                    <a:lnTo>
                      <a:pt x="83" y="237"/>
                    </a:lnTo>
                    <a:lnTo>
                      <a:pt x="83" y="241"/>
                    </a:lnTo>
                    <a:lnTo>
                      <a:pt x="88" y="245"/>
                    </a:lnTo>
                    <a:lnTo>
                      <a:pt x="88" y="250"/>
                    </a:lnTo>
                    <a:lnTo>
                      <a:pt x="88" y="254"/>
                    </a:lnTo>
                    <a:lnTo>
                      <a:pt x="92" y="263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101" y="285"/>
                    </a:lnTo>
                    <a:lnTo>
                      <a:pt x="106" y="293"/>
                    </a:lnTo>
                    <a:lnTo>
                      <a:pt x="110" y="303"/>
                    </a:lnTo>
                    <a:lnTo>
                      <a:pt x="110" y="307"/>
                    </a:lnTo>
                    <a:lnTo>
                      <a:pt x="110" y="311"/>
                    </a:lnTo>
                    <a:lnTo>
                      <a:pt x="114" y="311"/>
                    </a:lnTo>
                    <a:lnTo>
                      <a:pt x="114" y="316"/>
                    </a:lnTo>
                    <a:lnTo>
                      <a:pt x="114" y="320"/>
                    </a:lnTo>
                    <a:lnTo>
                      <a:pt x="119" y="324"/>
                    </a:lnTo>
                    <a:lnTo>
                      <a:pt x="119" y="329"/>
                    </a:lnTo>
                    <a:lnTo>
                      <a:pt x="119" y="333"/>
                    </a:lnTo>
                    <a:lnTo>
                      <a:pt x="123" y="342"/>
                    </a:lnTo>
                    <a:lnTo>
                      <a:pt x="127" y="346"/>
                    </a:lnTo>
                    <a:lnTo>
                      <a:pt x="127" y="355"/>
                    </a:lnTo>
                    <a:lnTo>
                      <a:pt x="132" y="355"/>
                    </a:lnTo>
                    <a:lnTo>
                      <a:pt x="132" y="364"/>
                    </a:lnTo>
                    <a:lnTo>
                      <a:pt x="136" y="368"/>
                    </a:lnTo>
                    <a:lnTo>
                      <a:pt x="136" y="373"/>
                    </a:lnTo>
                    <a:lnTo>
                      <a:pt x="141" y="381"/>
                    </a:lnTo>
                    <a:lnTo>
                      <a:pt x="141" y="386"/>
                    </a:lnTo>
                    <a:lnTo>
                      <a:pt x="145" y="386"/>
                    </a:lnTo>
                    <a:lnTo>
                      <a:pt x="145" y="390"/>
                    </a:lnTo>
                    <a:lnTo>
                      <a:pt x="154" y="403"/>
                    </a:lnTo>
                    <a:lnTo>
                      <a:pt x="154" y="408"/>
                    </a:lnTo>
                    <a:lnTo>
                      <a:pt x="158" y="412"/>
                    </a:lnTo>
                    <a:lnTo>
                      <a:pt x="158" y="416"/>
                    </a:lnTo>
                    <a:lnTo>
                      <a:pt x="162" y="421"/>
                    </a:lnTo>
                    <a:lnTo>
                      <a:pt x="162" y="425"/>
                    </a:lnTo>
                    <a:lnTo>
                      <a:pt x="171" y="438"/>
                    </a:lnTo>
                    <a:lnTo>
                      <a:pt x="180" y="452"/>
                    </a:lnTo>
                    <a:lnTo>
                      <a:pt x="180" y="456"/>
                    </a:lnTo>
                    <a:lnTo>
                      <a:pt x="180" y="460"/>
                    </a:lnTo>
                    <a:lnTo>
                      <a:pt x="189" y="473"/>
                    </a:lnTo>
                    <a:lnTo>
                      <a:pt x="193" y="478"/>
                    </a:lnTo>
                    <a:lnTo>
                      <a:pt x="215" y="509"/>
                    </a:lnTo>
                    <a:lnTo>
                      <a:pt x="215" y="513"/>
                    </a:lnTo>
                    <a:lnTo>
                      <a:pt x="224" y="522"/>
                    </a:lnTo>
                    <a:lnTo>
                      <a:pt x="233" y="530"/>
                    </a:lnTo>
                    <a:lnTo>
                      <a:pt x="237" y="539"/>
                    </a:lnTo>
                    <a:lnTo>
                      <a:pt x="241" y="543"/>
                    </a:lnTo>
                    <a:lnTo>
                      <a:pt x="246" y="548"/>
                    </a:lnTo>
                    <a:lnTo>
                      <a:pt x="255" y="557"/>
                    </a:lnTo>
                    <a:lnTo>
                      <a:pt x="264" y="566"/>
                    </a:lnTo>
                    <a:lnTo>
                      <a:pt x="290" y="579"/>
                    </a:lnTo>
                    <a:lnTo>
                      <a:pt x="294" y="583"/>
                    </a:lnTo>
                    <a:lnTo>
                      <a:pt x="316" y="596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79" name="Freeform 32"/>
              <p:cNvSpPr>
                <a:spLocks/>
              </p:cNvSpPr>
              <p:nvPr/>
            </p:nvSpPr>
            <p:spPr bwMode="auto">
              <a:xfrm>
                <a:off x="3552" y="1776"/>
                <a:ext cx="155" cy="33"/>
              </a:xfrm>
              <a:custGeom>
                <a:avLst/>
                <a:gdLst>
                  <a:gd name="T0" fmla="*/ 0 w 155"/>
                  <a:gd name="T1" fmla="*/ 0 h 33"/>
                  <a:gd name="T2" fmla="*/ 5 w 155"/>
                  <a:gd name="T3" fmla="*/ 0 h 33"/>
                  <a:gd name="T4" fmla="*/ 13 w 155"/>
                  <a:gd name="T5" fmla="*/ 5 h 33"/>
                  <a:gd name="T6" fmla="*/ 75 w 155"/>
                  <a:gd name="T7" fmla="*/ 23 h 33"/>
                  <a:gd name="T8" fmla="*/ 154 w 155"/>
                  <a:gd name="T9" fmla="*/ 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"/>
                  <a:gd name="T16" fmla="*/ 0 h 33"/>
                  <a:gd name="T17" fmla="*/ 155 w 155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" h="33">
                    <a:moveTo>
                      <a:pt x="0" y="0"/>
                    </a:moveTo>
                    <a:lnTo>
                      <a:pt x="5" y="0"/>
                    </a:lnTo>
                    <a:lnTo>
                      <a:pt x="13" y="5"/>
                    </a:lnTo>
                    <a:lnTo>
                      <a:pt x="75" y="23"/>
                    </a:lnTo>
                    <a:lnTo>
                      <a:pt x="154" y="32"/>
                    </a:lnTo>
                  </a:path>
                </a:pathLst>
              </a:custGeom>
              <a:noFill/>
              <a:ln w="50800" cap="rnd">
                <a:solidFill>
                  <a:srgbClr val="0027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1773" name="Line 33"/>
            <p:cNvSpPr>
              <a:spLocks noChangeShapeType="1"/>
            </p:cNvSpPr>
            <p:nvPr/>
          </p:nvSpPr>
          <p:spPr bwMode="auto">
            <a:xfrm>
              <a:off x="3096" y="966"/>
              <a:ext cx="0" cy="8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31760" name="Group 34"/>
          <p:cNvGrpSpPr>
            <a:grpSpLocks/>
          </p:cNvGrpSpPr>
          <p:nvPr/>
        </p:nvGrpSpPr>
        <p:grpSpPr bwMode="auto">
          <a:xfrm>
            <a:off x="4270375" y="1989138"/>
            <a:ext cx="1897063" cy="1430337"/>
            <a:chOff x="2512" y="964"/>
            <a:chExt cx="1195" cy="901"/>
          </a:xfrm>
        </p:grpSpPr>
        <p:grpSp>
          <p:nvGrpSpPr>
            <p:cNvPr id="31764" name="Group 35"/>
            <p:cNvGrpSpPr>
              <a:grpSpLocks/>
            </p:cNvGrpSpPr>
            <p:nvPr/>
          </p:nvGrpSpPr>
          <p:grpSpPr bwMode="auto">
            <a:xfrm>
              <a:off x="2512" y="964"/>
              <a:ext cx="1195" cy="845"/>
              <a:chOff x="2512" y="964"/>
              <a:chExt cx="1195" cy="845"/>
            </a:xfrm>
          </p:grpSpPr>
          <p:sp>
            <p:nvSpPr>
              <p:cNvPr id="31766" name="Freeform 36"/>
              <p:cNvSpPr>
                <a:spLocks/>
              </p:cNvSpPr>
              <p:nvPr/>
            </p:nvSpPr>
            <p:spPr bwMode="auto">
              <a:xfrm>
                <a:off x="2512" y="1201"/>
                <a:ext cx="444" cy="608"/>
              </a:xfrm>
              <a:custGeom>
                <a:avLst/>
                <a:gdLst>
                  <a:gd name="T0" fmla="*/ 48 w 444"/>
                  <a:gd name="T1" fmla="*/ 598 h 608"/>
                  <a:gd name="T2" fmla="*/ 145 w 444"/>
                  <a:gd name="T3" fmla="*/ 572 h 608"/>
                  <a:gd name="T4" fmla="*/ 167 w 444"/>
                  <a:gd name="T5" fmla="*/ 559 h 608"/>
                  <a:gd name="T6" fmla="*/ 188 w 444"/>
                  <a:gd name="T7" fmla="*/ 541 h 608"/>
                  <a:gd name="T8" fmla="*/ 197 w 444"/>
                  <a:gd name="T9" fmla="*/ 537 h 608"/>
                  <a:gd name="T10" fmla="*/ 206 w 444"/>
                  <a:gd name="T11" fmla="*/ 523 h 608"/>
                  <a:gd name="T12" fmla="*/ 215 w 444"/>
                  <a:gd name="T13" fmla="*/ 515 h 608"/>
                  <a:gd name="T14" fmla="*/ 223 w 444"/>
                  <a:gd name="T15" fmla="*/ 506 h 608"/>
                  <a:gd name="T16" fmla="*/ 232 w 444"/>
                  <a:gd name="T17" fmla="*/ 497 h 608"/>
                  <a:gd name="T18" fmla="*/ 241 w 444"/>
                  <a:gd name="T19" fmla="*/ 484 h 608"/>
                  <a:gd name="T20" fmla="*/ 259 w 444"/>
                  <a:gd name="T21" fmla="*/ 462 h 608"/>
                  <a:gd name="T22" fmla="*/ 272 w 444"/>
                  <a:gd name="T23" fmla="*/ 436 h 608"/>
                  <a:gd name="T24" fmla="*/ 276 w 444"/>
                  <a:gd name="T25" fmla="*/ 431 h 608"/>
                  <a:gd name="T26" fmla="*/ 280 w 444"/>
                  <a:gd name="T27" fmla="*/ 418 h 608"/>
                  <a:gd name="T28" fmla="*/ 294 w 444"/>
                  <a:gd name="T29" fmla="*/ 396 h 608"/>
                  <a:gd name="T30" fmla="*/ 298 w 444"/>
                  <a:gd name="T31" fmla="*/ 387 h 608"/>
                  <a:gd name="T32" fmla="*/ 302 w 444"/>
                  <a:gd name="T33" fmla="*/ 374 h 608"/>
                  <a:gd name="T34" fmla="*/ 307 w 444"/>
                  <a:gd name="T35" fmla="*/ 365 h 608"/>
                  <a:gd name="T36" fmla="*/ 315 w 444"/>
                  <a:gd name="T37" fmla="*/ 352 h 608"/>
                  <a:gd name="T38" fmla="*/ 320 w 444"/>
                  <a:gd name="T39" fmla="*/ 339 h 608"/>
                  <a:gd name="T40" fmla="*/ 325 w 444"/>
                  <a:gd name="T41" fmla="*/ 334 h 608"/>
                  <a:gd name="T42" fmla="*/ 325 w 444"/>
                  <a:gd name="T43" fmla="*/ 326 h 608"/>
                  <a:gd name="T44" fmla="*/ 329 w 444"/>
                  <a:gd name="T45" fmla="*/ 312 h 608"/>
                  <a:gd name="T46" fmla="*/ 333 w 444"/>
                  <a:gd name="T47" fmla="*/ 304 h 608"/>
                  <a:gd name="T48" fmla="*/ 338 w 444"/>
                  <a:gd name="T49" fmla="*/ 299 h 608"/>
                  <a:gd name="T50" fmla="*/ 342 w 444"/>
                  <a:gd name="T51" fmla="*/ 282 h 608"/>
                  <a:gd name="T52" fmla="*/ 346 w 444"/>
                  <a:gd name="T53" fmla="*/ 273 h 608"/>
                  <a:gd name="T54" fmla="*/ 351 w 444"/>
                  <a:gd name="T55" fmla="*/ 264 h 608"/>
                  <a:gd name="T56" fmla="*/ 355 w 444"/>
                  <a:gd name="T57" fmla="*/ 251 h 608"/>
                  <a:gd name="T58" fmla="*/ 359 w 444"/>
                  <a:gd name="T59" fmla="*/ 242 h 608"/>
                  <a:gd name="T60" fmla="*/ 364 w 444"/>
                  <a:gd name="T61" fmla="*/ 229 h 608"/>
                  <a:gd name="T62" fmla="*/ 368 w 444"/>
                  <a:gd name="T63" fmla="*/ 220 h 608"/>
                  <a:gd name="T64" fmla="*/ 368 w 444"/>
                  <a:gd name="T65" fmla="*/ 211 h 608"/>
                  <a:gd name="T66" fmla="*/ 373 w 444"/>
                  <a:gd name="T67" fmla="*/ 198 h 608"/>
                  <a:gd name="T68" fmla="*/ 377 w 444"/>
                  <a:gd name="T69" fmla="*/ 194 h 608"/>
                  <a:gd name="T70" fmla="*/ 381 w 444"/>
                  <a:gd name="T71" fmla="*/ 185 h 608"/>
                  <a:gd name="T72" fmla="*/ 386 w 444"/>
                  <a:gd name="T73" fmla="*/ 172 h 608"/>
                  <a:gd name="T74" fmla="*/ 386 w 444"/>
                  <a:gd name="T75" fmla="*/ 163 h 608"/>
                  <a:gd name="T76" fmla="*/ 390 w 444"/>
                  <a:gd name="T77" fmla="*/ 154 h 608"/>
                  <a:gd name="T78" fmla="*/ 394 w 444"/>
                  <a:gd name="T79" fmla="*/ 145 h 608"/>
                  <a:gd name="T80" fmla="*/ 394 w 444"/>
                  <a:gd name="T81" fmla="*/ 136 h 608"/>
                  <a:gd name="T82" fmla="*/ 399 w 444"/>
                  <a:gd name="T83" fmla="*/ 128 h 608"/>
                  <a:gd name="T84" fmla="*/ 404 w 444"/>
                  <a:gd name="T85" fmla="*/ 123 h 608"/>
                  <a:gd name="T86" fmla="*/ 404 w 444"/>
                  <a:gd name="T87" fmla="*/ 115 h 608"/>
                  <a:gd name="T88" fmla="*/ 408 w 444"/>
                  <a:gd name="T89" fmla="*/ 105 h 608"/>
                  <a:gd name="T90" fmla="*/ 408 w 444"/>
                  <a:gd name="T91" fmla="*/ 97 h 608"/>
                  <a:gd name="T92" fmla="*/ 412 w 444"/>
                  <a:gd name="T93" fmla="*/ 92 h 608"/>
                  <a:gd name="T94" fmla="*/ 412 w 444"/>
                  <a:gd name="T95" fmla="*/ 84 h 608"/>
                  <a:gd name="T96" fmla="*/ 417 w 444"/>
                  <a:gd name="T97" fmla="*/ 79 h 608"/>
                  <a:gd name="T98" fmla="*/ 421 w 444"/>
                  <a:gd name="T99" fmla="*/ 70 h 608"/>
                  <a:gd name="T100" fmla="*/ 425 w 444"/>
                  <a:gd name="T101" fmla="*/ 53 h 608"/>
                  <a:gd name="T102" fmla="*/ 430 w 444"/>
                  <a:gd name="T103" fmla="*/ 44 h 608"/>
                  <a:gd name="T104" fmla="*/ 434 w 444"/>
                  <a:gd name="T105" fmla="*/ 26 h 608"/>
                  <a:gd name="T106" fmla="*/ 438 w 444"/>
                  <a:gd name="T107" fmla="*/ 22 h 608"/>
                  <a:gd name="T108" fmla="*/ 438 w 444"/>
                  <a:gd name="T109" fmla="*/ 13 h 608"/>
                  <a:gd name="T110" fmla="*/ 443 w 444"/>
                  <a:gd name="T111" fmla="*/ 9 h 608"/>
                  <a:gd name="T112" fmla="*/ 443 w 444"/>
                  <a:gd name="T113" fmla="*/ 0 h 60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608"/>
                  <a:gd name="T173" fmla="*/ 444 w 444"/>
                  <a:gd name="T174" fmla="*/ 608 h 60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608">
                    <a:moveTo>
                      <a:pt x="0" y="607"/>
                    </a:moveTo>
                    <a:lnTo>
                      <a:pt x="48" y="598"/>
                    </a:lnTo>
                    <a:lnTo>
                      <a:pt x="127" y="581"/>
                    </a:lnTo>
                    <a:lnTo>
                      <a:pt x="145" y="572"/>
                    </a:lnTo>
                    <a:lnTo>
                      <a:pt x="157" y="563"/>
                    </a:lnTo>
                    <a:lnTo>
                      <a:pt x="167" y="559"/>
                    </a:lnTo>
                    <a:lnTo>
                      <a:pt x="171" y="554"/>
                    </a:lnTo>
                    <a:lnTo>
                      <a:pt x="188" y="541"/>
                    </a:lnTo>
                    <a:lnTo>
                      <a:pt x="193" y="537"/>
                    </a:lnTo>
                    <a:lnTo>
                      <a:pt x="197" y="537"/>
                    </a:lnTo>
                    <a:lnTo>
                      <a:pt x="197" y="533"/>
                    </a:lnTo>
                    <a:lnTo>
                      <a:pt x="206" y="523"/>
                    </a:lnTo>
                    <a:lnTo>
                      <a:pt x="210" y="523"/>
                    </a:lnTo>
                    <a:lnTo>
                      <a:pt x="215" y="515"/>
                    </a:lnTo>
                    <a:lnTo>
                      <a:pt x="219" y="510"/>
                    </a:lnTo>
                    <a:lnTo>
                      <a:pt x="223" y="506"/>
                    </a:lnTo>
                    <a:lnTo>
                      <a:pt x="228" y="502"/>
                    </a:lnTo>
                    <a:lnTo>
                      <a:pt x="232" y="497"/>
                    </a:lnTo>
                    <a:lnTo>
                      <a:pt x="236" y="492"/>
                    </a:lnTo>
                    <a:lnTo>
                      <a:pt x="241" y="484"/>
                    </a:lnTo>
                    <a:lnTo>
                      <a:pt x="246" y="479"/>
                    </a:lnTo>
                    <a:lnTo>
                      <a:pt x="259" y="462"/>
                    </a:lnTo>
                    <a:lnTo>
                      <a:pt x="263" y="453"/>
                    </a:lnTo>
                    <a:lnTo>
                      <a:pt x="272" y="436"/>
                    </a:lnTo>
                    <a:lnTo>
                      <a:pt x="272" y="431"/>
                    </a:lnTo>
                    <a:lnTo>
                      <a:pt x="276" y="431"/>
                    </a:lnTo>
                    <a:lnTo>
                      <a:pt x="276" y="427"/>
                    </a:lnTo>
                    <a:lnTo>
                      <a:pt x="280" y="418"/>
                    </a:lnTo>
                    <a:lnTo>
                      <a:pt x="294" y="400"/>
                    </a:lnTo>
                    <a:lnTo>
                      <a:pt x="294" y="396"/>
                    </a:lnTo>
                    <a:lnTo>
                      <a:pt x="294" y="392"/>
                    </a:lnTo>
                    <a:lnTo>
                      <a:pt x="298" y="387"/>
                    </a:lnTo>
                    <a:lnTo>
                      <a:pt x="302" y="378"/>
                    </a:lnTo>
                    <a:lnTo>
                      <a:pt x="302" y="374"/>
                    </a:lnTo>
                    <a:lnTo>
                      <a:pt x="307" y="369"/>
                    </a:lnTo>
                    <a:lnTo>
                      <a:pt x="307" y="365"/>
                    </a:lnTo>
                    <a:lnTo>
                      <a:pt x="311" y="361"/>
                    </a:lnTo>
                    <a:lnTo>
                      <a:pt x="315" y="352"/>
                    </a:lnTo>
                    <a:lnTo>
                      <a:pt x="315" y="343"/>
                    </a:lnTo>
                    <a:lnTo>
                      <a:pt x="320" y="339"/>
                    </a:lnTo>
                    <a:lnTo>
                      <a:pt x="320" y="334"/>
                    </a:lnTo>
                    <a:lnTo>
                      <a:pt x="325" y="334"/>
                    </a:lnTo>
                    <a:lnTo>
                      <a:pt x="325" y="330"/>
                    </a:lnTo>
                    <a:lnTo>
                      <a:pt x="325" y="326"/>
                    </a:lnTo>
                    <a:lnTo>
                      <a:pt x="329" y="317"/>
                    </a:lnTo>
                    <a:lnTo>
                      <a:pt x="329" y="312"/>
                    </a:lnTo>
                    <a:lnTo>
                      <a:pt x="333" y="308"/>
                    </a:lnTo>
                    <a:lnTo>
                      <a:pt x="333" y="304"/>
                    </a:lnTo>
                    <a:lnTo>
                      <a:pt x="338" y="304"/>
                    </a:lnTo>
                    <a:lnTo>
                      <a:pt x="338" y="299"/>
                    </a:lnTo>
                    <a:lnTo>
                      <a:pt x="338" y="295"/>
                    </a:lnTo>
                    <a:lnTo>
                      <a:pt x="342" y="282"/>
                    </a:lnTo>
                    <a:lnTo>
                      <a:pt x="346" y="277"/>
                    </a:lnTo>
                    <a:lnTo>
                      <a:pt x="346" y="273"/>
                    </a:lnTo>
                    <a:lnTo>
                      <a:pt x="346" y="269"/>
                    </a:lnTo>
                    <a:lnTo>
                      <a:pt x="351" y="264"/>
                    </a:lnTo>
                    <a:lnTo>
                      <a:pt x="355" y="255"/>
                    </a:lnTo>
                    <a:lnTo>
                      <a:pt x="355" y="251"/>
                    </a:lnTo>
                    <a:lnTo>
                      <a:pt x="355" y="246"/>
                    </a:lnTo>
                    <a:lnTo>
                      <a:pt x="359" y="242"/>
                    </a:lnTo>
                    <a:lnTo>
                      <a:pt x="359" y="238"/>
                    </a:lnTo>
                    <a:lnTo>
                      <a:pt x="364" y="229"/>
                    </a:lnTo>
                    <a:lnTo>
                      <a:pt x="364" y="224"/>
                    </a:lnTo>
                    <a:lnTo>
                      <a:pt x="368" y="220"/>
                    </a:lnTo>
                    <a:lnTo>
                      <a:pt x="368" y="216"/>
                    </a:lnTo>
                    <a:lnTo>
                      <a:pt x="368" y="211"/>
                    </a:lnTo>
                    <a:lnTo>
                      <a:pt x="373" y="202"/>
                    </a:lnTo>
                    <a:lnTo>
                      <a:pt x="373" y="198"/>
                    </a:lnTo>
                    <a:lnTo>
                      <a:pt x="377" y="198"/>
                    </a:lnTo>
                    <a:lnTo>
                      <a:pt x="377" y="194"/>
                    </a:lnTo>
                    <a:lnTo>
                      <a:pt x="377" y="189"/>
                    </a:lnTo>
                    <a:lnTo>
                      <a:pt x="381" y="185"/>
                    </a:lnTo>
                    <a:lnTo>
                      <a:pt x="381" y="180"/>
                    </a:lnTo>
                    <a:lnTo>
                      <a:pt x="386" y="172"/>
                    </a:lnTo>
                    <a:lnTo>
                      <a:pt x="386" y="167"/>
                    </a:lnTo>
                    <a:lnTo>
                      <a:pt x="386" y="163"/>
                    </a:lnTo>
                    <a:lnTo>
                      <a:pt x="390" y="159"/>
                    </a:lnTo>
                    <a:lnTo>
                      <a:pt x="390" y="154"/>
                    </a:lnTo>
                    <a:lnTo>
                      <a:pt x="390" y="149"/>
                    </a:lnTo>
                    <a:lnTo>
                      <a:pt x="394" y="145"/>
                    </a:lnTo>
                    <a:lnTo>
                      <a:pt x="394" y="141"/>
                    </a:lnTo>
                    <a:lnTo>
                      <a:pt x="394" y="136"/>
                    </a:lnTo>
                    <a:lnTo>
                      <a:pt x="399" y="132"/>
                    </a:lnTo>
                    <a:lnTo>
                      <a:pt x="399" y="128"/>
                    </a:lnTo>
                    <a:lnTo>
                      <a:pt x="399" y="123"/>
                    </a:lnTo>
                    <a:lnTo>
                      <a:pt x="404" y="123"/>
                    </a:lnTo>
                    <a:lnTo>
                      <a:pt x="404" y="119"/>
                    </a:lnTo>
                    <a:lnTo>
                      <a:pt x="404" y="115"/>
                    </a:lnTo>
                    <a:lnTo>
                      <a:pt x="408" y="110"/>
                    </a:lnTo>
                    <a:lnTo>
                      <a:pt x="408" y="105"/>
                    </a:lnTo>
                    <a:lnTo>
                      <a:pt x="408" y="101"/>
                    </a:lnTo>
                    <a:lnTo>
                      <a:pt x="408" y="97"/>
                    </a:lnTo>
                    <a:lnTo>
                      <a:pt x="412" y="97"/>
                    </a:lnTo>
                    <a:lnTo>
                      <a:pt x="412" y="92"/>
                    </a:lnTo>
                    <a:lnTo>
                      <a:pt x="412" y="88"/>
                    </a:lnTo>
                    <a:lnTo>
                      <a:pt x="412" y="84"/>
                    </a:lnTo>
                    <a:lnTo>
                      <a:pt x="417" y="84"/>
                    </a:lnTo>
                    <a:lnTo>
                      <a:pt x="417" y="79"/>
                    </a:lnTo>
                    <a:lnTo>
                      <a:pt x="417" y="75"/>
                    </a:lnTo>
                    <a:lnTo>
                      <a:pt x="421" y="70"/>
                    </a:lnTo>
                    <a:lnTo>
                      <a:pt x="421" y="66"/>
                    </a:lnTo>
                    <a:lnTo>
                      <a:pt x="425" y="53"/>
                    </a:lnTo>
                    <a:lnTo>
                      <a:pt x="425" y="49"/>
                    </a:lnTo>
                    <a:lnTo>
                      <a:pt x="430" y="44"/>
                    </a:lnTo>
                    <a:lnTo>
                      <a:pt x="430" y="40"/>
                    </a:lnTo>
                    <a:lnTo>
                      <a:pt x="434" y="26"/>
                    </a:lnTo>
                    <a:lnTo>
                      <a:pt x="434" y="22"/>
                    </a:lnTo>
                    <a:lnTo>
                      <a:pt x="438" y="22"/>
                    </a:lnTo>
                    <a:lnTo>
                      <a:pt x="438" y="18"/>
                    </a:lnTo>
                    <a:lnTo>
                      <a:pt x="438" y="13"/>
                    </a:lnTo>
                    <a:lnTo>
                      <a:pt x="438" y="9"/>
                    </a:lnTo>
                    <a:lnTo>
                      <a:pt x="443" y="9"/>
                    </a:lnTo>
                    <a:lnTo>
                      <a:pt x="443" y="5"/>
                    </a:lnTo>
                    <a:lnTo>
                      <a:pt x="443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67" name="Freeform 37"/>
              <p:cNvSpPr>
                <a:spLocks/>
              </p:cNvSpPr>
              <p:nvPr/>
            </p:nvSpPr>
            <p:spPr bwMode="auto">
              <a:xfrm>
                <a:off x="2955" y="990"/>
                <a:ext cx="102" cy="212"/>
              </a:xfrm>
              <a:custGeom>
                <a:avLst/>
                <a:gdLst>
                  <a:gd name="T0" fmla="*/ 0 w 102"/>
                  <a:gd name="T1" fmla="*/ 211 h 212"/>
                  <a:gd name="T2" fmla="*/ 0 w 102"/>
                  <a:gd name="T3" fmla="*/ 211 h 212"/>
                  <a:gd name="T4" fmla="*/ 0 w 102"/>
                  <a:gd name="T5" fmla="*/ 206 h 212"/>
                  <a:gd name="T6" fmla="*/ 4 w 102"/>
                  <a:gd name="T7" fmla="*/ 206 h 212"/>
                  <a:gd name="T8" fmla="*/ 4 w 102"/>
                  <a:gd name="T9" fmla="*/ 202 h 212"/>
                  <a:gd name="T10" fmla="*/ 4 w 102"/>
                  <a:gd name="T11" fmla="*/ 198 h 212"/>
                  <a:gd name="T12" fmla="*/ 9 w 102"/>
                  <a:gd name="T13" fmla="*/ 189 h 212"/>
                  <a:gd name="T14" fmla="*/ 9 w 102"/>
                  <a:gd name="T15" fmla="*/ 185 h 212"/>
                  <a:gd name="T16" fmla="*/ 13 w 102"/>
                  <a:gd name="T17" fmla="*/ 185 h 212"/>
                  <a:gd name="T18" fmla="*/ 13 w 102"/>
                  <a:gd name="T19" fmla="*/ 180 h 212"/>
                  <a:gd name="T20" fmla="*/ 13 w 102"/>
                  <a:gd name="T21" fmla="*/ 176 h 212"/>
                  <a:gd name="T22" fmla="*/ 13 w 102"/>
                  <a:gd name="T23" fmla="*/ 172 h 212"/>
                  <a:gd name="T24" fmla="*/ 17 w 102"/>
                  <a:gd name="T25" fmla="*/ 167 h 212"/>
                  <a:gd name="T26" fmla="*/ 17 w 102"/>
                  <a:gd name="T27" fmla="*/ 163 h 212"/>
                  <a:gd name="T28" fmla="*/ 22 w 102"/>
                  <a:gd name="T29" fmla="*/ 158 h 212"/>
                  <a:gd name="T30" fmla="*/ 22 w 102"/>
                  <a:gd name="T31" fmla="*/ 154 h 212"/>
                  <a:gd name="T32" fmla="*/ 22 w 102"/>
                  <a:gd name="T33" fmla="*/ 150 h 212"/>
                  <a:gd name="T34" fmla="*/ 26 w 102"/>
                  <a:gd name="T35" fmla="*/ 145 h 212"/>
                  <a:gd name="T36" fmla="*/ 26 w 102"/>
                  <a:gd name="T37" fmla="*/ 141 h 212"/>
                  <a:gd name="T38" fmla="*/ 30 w 102"/>
                  <a:gd name="T39" fmla="*/ 137 h 212"/>
                  <a:gd name="T40" fmla="*/ 30 w 102"/>
                  <a:gd name="T41" fmla="*/ 132 h 212"/>
                  <a:gd name="T42" fmla="*/ 30 w 102"/>
                  <a:gd name="T43" fmla="*/ 128 h 212"/>
                  <a:gd name="T44" fmla="*/ 35 w 102"/>
                  <a:gd name="T45" fmla="*/ 123 h 212"/>
                  <a:gd name="T46" fmla="*/ 35 w 102"/>
                  <a:gd name="T47" fmla="*/ 119 h 212"/>
                  <a:gd name="T48" fmla="*/ 35 w 102"/>
                  <a:gd name="T49" fmla="*/ 114 h 212"/>
                  <a:gd name="T50" fmla="*/ 39 w 102"/>
                  <a:gd name="T51" fmla="*/ 114 h 212"/>
                  <a:gd name="T52" fmla="*/ 39 w 102"/>
                  <a:gd name="T53" fmla="*/ 110 h 212"/>
                  <a:gd name="T54" fmla="*/ 39 w 102"/>
                  <a:gd name="T55" fmla="*/ 106 h 212"/>
                  <a:gd name="T56" fmla="*/ 44 w 102"/>
                  <a:gd name="T57" fmla="*/ 106 h 212"/>
                  <a:gd name="T58" fmla="*/ 44 w 102"/>
                  <a:gd name="T59" fmla="*/ 101 h 212"/>
                  <a:gd name="T60" fmla="*/ 44 w 102"/>
                  <a:gd name="T61" fmla="*/ 97 h 212"/>
                  <a:gd name="T62" fmla="*/ 48 w 102"/>
                  <a:gd name="T63" fmla="*/ 97 h 212"/>
                  <a:gd name="T64" fmla="*/ 48 w 102"/>
                  <a:gd name="T65" fmla="*/ 93 h 212"/>
                  <a:gd name="T66" fmla="*/ 48 w 102"/>
                  <a:gd name="T67" fmla="*/ 88 h 212"/>
                  <a:gd name="T68" fmla="*/ 52 w 102"/>
                  <a:gd name="T69" fmla="*/ 83 h 212"/>
                  <a:gd name="T70" fmla="*/ 52 w 102"/>
                  <a:gd name="T71" fmla="*/ 79 h 212"/>
                  <a:gd name="T72" fmla="*/ 52 w 102"/>
                  <a:gd name="T73" fmla="*/ 75 h 212"/>
                  <a:gd name="T74" fmla="*/ 57 w 102"/>
                  <a:gd name="T75" fmla="*/ 75 h 212"/>
                  <a:gd name="T76" fmla="*/ 57 w 102"/>
                  <a:gd name="T77" fmla="*/ 70 h 212"/>
                  <a:gd name="T78" fmla="*/ 57 w 102"/>
                  <a:gd name="T79" fmla="*/ 66 h 212"/>
                  <a:gd name="T80" fmla="*/ 61 w 102"/>
                  <a:gd name="T81" fmla="*/ 66 h 212"/>
                  <a:gd name="T82" fmla="*/ 61 w 102"/>
                  <a:gd name="T83" fmla="*/ 62 h 212"/>
                  <a:gd name="T84" fmla="*/ 61 w 102"/>
                  <a:gd name="T85" fmla="*/ 57 h 212"/>
                  <a:gd name="T86" fmla="*/ 65 w 102"/>
                  <a:gd name="T87" fmla="*/ 57 h 212"/>
                  <a:gd name="T88" fmla="*/ 65 w 102"/>
                  <a:gd name="T89" fmla="*/ 53 h 212"/>
                  <a:gd name="T90" fmla="*/ 65 w 102"/>
                  <a:gd name="T91" fmla="*/ 49 h 212"/>
                  <a:gd name="T92" fmla="*/ 70 w 102"/>
                  <a:gd name="T93" fmla="*/ 49 h 212"/>
                  <a:gd name="T94" fmla="*/ 70 w 102"/>
                  <a:gd name="T95" fmla="*/ 44 h 212"/>
                  <a:gd name="T96" fmla="*/ 75 w 102"/>
                  <a:gd name="T97" fmla="*/ 40 h 212"/>
                  <a:gd name="T98" fmla="*/ 75 w 102"/>
                  <a:gd name="T99" fmla="*/ 35 h 212"/>
                  <a:gd name="T100" fmla="*/ 79 w 102"/>
                  <a:gd name="T101" fmla="*/ 35 h 212"/>
                  <a:gd name="T102" fmla="*/ 79 w 102"/>
                  <a:gd name="T103" fmla="*/ 31 h 212"/>
                  <a:gd name="T104" fmla="*/ 79 w 102"/>
                  <a:gd name="T105" fmla="*/ 27 h 212"/>
                  <a:gd name="T106" fmla="*/ 83 w 102"/>
                  <a:gd name="T107" fmla="*/ 27 h 212"/>
                  <a:gd name="T108" fmla="*/ 83 w 102"/>
                  <a:gd name="T109" fmla="*/ 22 h 212"/>
                  <a:gd name="T110" fmla="*/ 88 w 102"/>
                  <a:gd name="T111" fmla="*/ 18 h 212"/>
                  <a:gd name="T112" fmla="*/ 88 w 102"/>
                  <a:gd name="T113" fmla="*/ 14 h 212"/>
                  <a:gd name="T114" fmla="*/ 92 w 102"/>
                  <a:gd name="T115" fmla="*/ 14 h 212"/>
                  <a:gd name="T116" fmla="*/ 92 w 102"/>
                  <a:gd name="T117" fmla="*/ 9 h 212"/>
                  <a:gd name="T118" fmla="*/ 96 w 102"/>
                  <a:gd name="T119" fmla="*/ 9 h 212"/>
                  <a:gd name="T120" fmla="*/ 96 w 102"/>
                  <a:gd name="T121" fmla="*/ 5 h 212"/>
                  <a:gd name="T122" fmla="*/ 101 w 102"/>
                  <a:gd name="T123" fmla="*/ 0 h 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2"/>
                  <a:gd name="T187" fmla="*/ 0 h 212"/>
                  <a:gd name="T188" fmla="*/ 102 w 102"/>
                  <a:gd name="T189" fmla="*/ 212 h 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2" h="212">
                    <a:moveTo>
                      <a:pt x="0" y="211"/>
                    </a:moveTo>
                    <a:lnTo>
                      <a:pt x="0" y="211"/>
                    </a:lnTo>
                    <a:lnTo>
                      <a:pt x="0" y="206"/>
                    </a:lnTo>
                    <a:lnTo>
                      <a:pt x="4" y="206"/>
                    </a:lnTo>
                    <a:lnTo>
                      <a:pt x="4" y="202"/>
                    </a:lnTo>
                    <a:lnTo>
                      <a:pt x="4" y="198"/>
                    </a:lnTo>
                    <a:lnTo>
                      <a:pt x="9" y="189"/>
                    </a:lnTo>
                    <a:lnTo>
                      <a:pt x="9" y="185"/>
                    </a:lnTo>
                    <a:lnTo>
                      <a:pt x="13" y="185"/>
                    </a:lnTo>
                    <a:lnTo>
                      <a:pt x="13" y="180"/>
                    </a:lnTo>
                    <a:lnTo>
                      <a:pt x="13" y="176"/>
                    </a:lnTo>
                    <a:lnTo>
                      <a:pt x="13" y="172"/>
                    </a:lnTo>
                    <a:lnTo>
                      <a:pt x="17" y="167"/>
                    </a:lnTo>
                    <a:lnTo>
                      <a:pt x="17" y="163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0"/>
                    </a:lnTo>
                    <a:lnTo>
                      <a:pt x="26" y="145"/>
                    </a:lnTo>
                    <a:lnTo>
                      <a:pt x="26" y="141"/>
                    </a:lnTo>
                    <a:lnTo>
                      <a:pt x="30" y="137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5" y="123"/>
                    </a:lnTo>
                    <a:lnTo>
                      <a:pt x="35" y="119"/>
                    </a:lnTo>
                    <a:lnTo>
                      <a:pt x="35" y="114"/>
                    </a:lnTo>
                    <a:lnTo>
                      <a:pt x="39" y="114"/>
                    </a:lnTo>
                    <a:lnTo>
                      <a:pt x="39" y="110"/>
                    </a:lnTo>
                    <a:lnTo>
                      <a:pt x="39" y="106"/>
                    </a:lnTo>
                    <a:lnTo>
                      <a:pt x="44" y="106"/>
                    </a:lnTo>
                    <a:lnTo>
                      <a:pt x="44" y="101"/>
                    </a:lnTo>
                    <a:lnTo>
                      <a:pt x="44" y="97"/>
                    </a:lnTo>
                    <a:lnTo>
                      <a:pt x="48" y="97"/>
                    </a:lnTo>
                    <a:lnTo>
                      <a:pt x="48" y="93"/>
                    </a:lnTo>
                    <a:lnTo>
                      <a:pt x="48" y="88"/>
                    </a:lnTo>
                    <a:lnTo>
                      <a:pt x="52" y="83"/>
                    </a:lnTo>
                    <a:lnTo>
                      <a:pt x="52" y="79"/>
                    </a:lnTo>
                    <a:lnTo>
                      <a:pt x="52" y="75"/>
                    </a:lnTo>
                    <a:lnTo>
                      <a:pt x="57" y="75"/>
                    </a:lnTo>
                    <a:lnTo>
                      <a:pt x="57" y="70"/>
                    </a:lnTo>
                    <a:lnTo>
                      <a:pt x="57" y="66"/>
                    </a:lnTo>
                    <a:lnTo>
                      <a:pt x="61" y="66"/>
                    </a:lnTo>
                    <a:lnTo>
                      <a:pt x="61" y="62"/>
                    </a:lnTo>
                    <a:lnTo>
                      <a:pt x="61" y="57"/>
                    </a:lnTo>
                    <a:lnTo>
                      <a:pt x="65" y="57"/>
                    </a:lnTo>
                    <a:lnTo>
                      <a:pt x="65" y="53"/>
                    </a:lnTo>
                    <a:lnTo>
                      <a:pt x="65" y="49"/>
                    </a:lnTo>
                    <a:lnTo>
                      <a:pt x="70" y="49"/>
                    </a:lnTo>
                    <a:lnTo>
                      <a:pt x="70" y="44"/>
                    </a:lnTo>
                    <a:lnTo>
                      <a:pt x="75" y="40"/>
                    </a:lnTo>
                    <a:lnTo>
                      <a:pt x="75" y="35"/>
                    </a:lnTo>
                    <a:lnTo>
                      <a:pt x="79" y="35"/>
                    </a:lnTo>
                    <a:lnTo>
                      <a:pt x="79" y="31"/>
                    </a:lnTo>
                    <a:lnTo>
                      <a:pt x="79" y="27"/>
                    </a:lnTo>
                    <a:lnTo>
                      <a:pt x="83" y="27"/>
                    </a:lnTo>
                    <a:lnTo>
                      <a:pt x="83" y="22"/>
                    </a:lnTo>
                    <a:lnTo>
                      <a:pt x="88" y="18"/>
                    </a:lnTo>
                    <a:lnTo>
                      <a:pt x="88" y="14"/>
                    </a:lnTo>
                    <a:lnTo>
                      <a:pt x="92" y="14"/>
                    </a:lnTo>
                    <a:lnTo>
                      <a:pt x="92" y="9"/>
                    </a:lnTo>
                    <a:lnTo>
                      <a:pt x="96" y="9"/>
                    </a:lnTo>
                    <a:lnTo>
                      <a:pt x="96" y="5"/>
                    </a:lnTo>
                    <a:lnTo>
                      <a:pt x="101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68" name="Freeform 38"/>
              <p:cNvSpPr>
                <a:spLocks/>
              </p:cNvSpPr>
              <p:nvPr/>
            </p:nvSpPr>
            <p:spPr bwMode="auto">
              <a:xfrm>
                <a:off x="3056" y="964"/>
                <a:ext cx="76" cy="27"/>
              </a:xfrm>
              <a:custGeom>
                <a:avLst/>
                <a:gdLst>
                  <a:gd name="T0" fmla="*/ 0 w 76"/>
                  <a:gd name="T1" fmla="*/ 26 h 27"/>
                  <a:gd name="T2" fmla="*/ 0 w 76"/>
                  <a:gd name="T3" fmla="*/ 26 h 27"/>
                  <a:gd name="T4" fmla="*/ 0 w 76"/>
                  <a:gd name="T5" fmla="*/ 22 h 27"/>
                  <a:gd name="T6" fmla="*/ 4 w 76"/>
                  <a:gd name="T7" fmla="*/ 22 h 27"/>
                  <a:gd name="T8" fmla="*/ 4 w 76"/>
                  <a:gd name="T9" fmla="*/ 18 h 27"/>
                  <a:gd name="T10" fmla="*/ 9 w 76"/>
                  <a:gd name="T11" fmla="*/ 18 h 27"/>
                  <a:gd name="T12" fmla="*/ 9 w 76"/>
                  <a:gd name="T13" fmla="*/ 13 h 27"/>
                  <a:gd name="T14" fmla="*/ 13 w 76"/>
                  <a:gd name="T15" fmla="*/ 13 h 27"/>
                  <a:gd name="T16" fmla="*/ 17 w 76"/>
                  <a:gd name="T17" fmla="*/ 9 h 27"/>
                  <a:gd name="T18" fmla="*/ 22 w 76"/>
                  <a:gd name="T19" fmla="*/ 9 h 27"/>
                  <a:gd name="T20" fmla="*/ 22 w 76"/>
                  <a:gd name="T21" fmla="*/ 5 h 27"/>
                  <a:gd name="T22" fmla="*/ 27 w 76"/>
                  <a:gd name="T23" fmla="*/ 5 h 27"/>
                  <a:gd name="T24" fmla="*/ 31 w 76"/>
                  <a:gd name="T25" fmla="*/ 5 h 27"/>
                  <a:gd name="T26" fmla="*/ 31 w 76"/>
                  <a:gd name="T27" fmla="*/ 0 h 27"/>
                  <a:gd name="T28" fmla="*/ 35 w 76"/>
                  <a:gd name="T29" fmla="*/ 0 h 27"/>
                  <a:gd name="T30" fmla="*/ 40 w 76"/>
                  <a:gd name="T31" fmla="*/ 0 h 27"/>
                  <a:gd name="T32" fmla="*/ 44 w 76"/>
                  <a:gd name="T33" fmla="*/ 0 h 27"/>
                  <a:gd name="T34" fmla="*/ 48 w 76"/>
                  <a:gd name="T35" fmla="*/ 0 h 27"/>
                  <a:gd name="T36" fmla="*/ 53 w 76"/>
                  <a:gd name="T37" fmla="*/ 0 h 27"/>
                  <a:gd name="T38" fmla="*/ 57 w 76"/>
                  <a:gd name="T39" fmla="*/ 0 h 27"/>
                  <a:gd name="T40" fmla="*/ 57 w 76"/>
                  <a:gd name="T41" fmla="*/ 5 h 27"/>
                  <a:gd name="T42" fmla="*/ 62 w 76"/>
                  <a:gd name="T43" fmla="*/ 5 h 27"/>
                  <a:gd name="T44" fmla="*/ 66 w 76"/>
                  <a:gd name="T45" fmla="*/ 5 h 27"/>
                  <a:gd name="T46" fmla="*/ 66 w 76"/>
                  <a:gd name="T47" fmla="*/ 9 h 27"/>
                  <a:gd name="T48" fmla="*/ 70 w 76"/>
                  <a:gd name="T49" fmla="*/ 9 h 27"/>
                  <a:gd name="T50" fmla="*/ 70 w 76"/>
                  <a:gd name="T51" fmla="*/ 13 h 27"/>
                  <a:gd name="T52" fmla="*/ 75 w 76"/>
                  <a:gd name="T53" fmla="*/ 13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"/>
                  <a:gd name="T82" fmla="*/ 0 h 27"/>
                  <a:gd name="T83" fmla="*/ 76 w 76"/>
                  <a:gd name="T84" fmla="*/ 27 h 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" h="27">
                    <a:moveTo>
                      <a:pt x="0" y="26"/>
                    </a:moveTo>
                    <a:lnTo>
                      <a:pt x="0" y="26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13" y="13"/>
                    </a:lnTo>
                    <a:lnTo>
                      <a:pt x="17" y="9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57" y="5"/>
                    </a:lnTo>
                    <a:lnTo>
                      <a:pt x="62" y="5"/>
                    </a:lnTo>
                    <a:lnTo>
                      <a:pt x="66" y="5"/>
                    </a:lnTo>
                    <a:lnTo>
                      <a:pt x="66" y="9"/>
                    </a:lnTo>
                    <a:lnTo>
                      <a:pt x="70" y="9"/>
                    </a:lnTo>
                    <a:lnTo>
                      <a:pt x="70" y="13"/>
                    </a:lnTo>
                    <a:lnTo>
                      <a:pt x="75" y="13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69" name="Freeform 39"/>
              <p:cNvSpPr>
                <a:spLocks/>
              </p:cNvSpPr>
              <p:nvPr/>
            </p:nvSpPr>
            <p:spPr bwMode="auto">
              <a:xfrm>
                <a:off x="3131" y="977"/>
                <a:ext cx="106" cy="204"/>
              </a:xfrm>
              <a:custGeom>
                <a:avLst/>
                <a:gdLst>
                  <a:gd name="T0" fmla="*/ 0 w 106"/>
                  <a:gd name="T1" fmla="*/ 0 h 204"/>
                  <a:gd name="T2" fmla="*/ 0 w 106"/>
                  <a:gd name="T3" fmla="*/ 0 h 204"/>
                  <a:gd name="T4" fmla="*/ 5 w 106"/>
                  <a:gd name="T5" fmla="*/ 0 h 204"/>
                  <a:gd name="T6" fmla="*/ 5 w 106"/>
                  <a:gd name="T7" fmla="*/ 5 h 204"/>
                  <a:gd name="T8" fmla="*/ 9 w 106"/>
                  <a:gd name="T9" fmla="*/ 5 h 204"/>
                  <a:gd name="T10" fmla="*/ 9 w 106"/>
                  <a:gd name="T11" fmla="*/ 9 h 204"/>
                  <a:gd name="T12" fmla="*/ 13 w 106"/>
                  <a:gd name="T13" fmla="*/ 9 h 204"/>
                  <a:gd name="T14" fmla="*/ 13 w 106"/>
                  <a:gd name="T15" fmla="*/ 13 h 204"/>
                  <a:gd name="T16" fmla="*/ 18 w 106"/>
                  <a:gd name="T17" fmla="*/ 13 h 204"/>
                  <a:gd name="T18" fmla="*/ 18 w 106"/>
                  <a:gd name="T19" fmla="*/ 18 h 204"/>
                  <a:gd name="T20" fmla="*/ 18 w 106"/>
                  <a:gd name="T21" fmla="*/ 22 h 204"/>
                  <a:gd name="T22" fmla="*/ 22 w 106"/>
                  <a:gd name="T23" fmla="*/ 22 h 204"/>
                  <a:gd name="T24" fmla="*/ 22 w 106"/>
                  <a:gd name="T25" fmla="*/ 27 h 204"/>
                  <a:gd name="T26" fmla="*/ 26 w 106"/>
                  <a:gd name="T27" fmla="*/ 27 h 204"/>
                  <a:gd name="T28" fmla="*/ 26 w 106"/>
                  <a:gd name="T29" fmla="*/ 31 h 204"/>
                  <a:gd name="T30" fmla="*/ 31 w 106"/>
                  <a:gd name="T31" fmla="*/ 36 h 204"/>
                  <a:gd name="T32" fmla="*/ 31 w 106"/>
                  <a:gd name="T33" fmla="*/ 40 h 204"/>
                  <a:gd name="T34" fmla="*/ 35 w 106"/>
                  <a:gd name="T35" fmla="*/ 40 h 204"/>
                  <a:gd name="T36" fmla="*/ 35 w 106"/>
                  <a:gd name="T37" fmla="*/ 44 h 204"/>
                  <a:gd name="T38" fmla="*/ 35 w 106"/>
                  <a:gd name="T39" fmla="*/ 49 h 204"/>
                  <a:gd name="T40" fmla="*/ 39 w 106"/>
                  <a:gd name="T41" fmla="*/ 49 h 204"/>
                  <a:gd name="T42" fmla="*/ 39 w 106"/>
                  <a:gd name="T43" fmla="*/ 53 h 204"/>
                  <a:gd name="T44" fmla="*/ 44 w 106"/>
                  <a:gd name="T45" fmla="*/ 53 h 204"/>
                  <a:gd name="T46" fmla="*/ 44 w 106"/>
                  <a:gd name="T47" fmla="*/ 57 h 204"/>
                  <a:gd name="T48" fmla="*/ 44 w 106"/>
                  <a:gd name="T49" fmla="*/ 62 h 204"/>
                  <a:gd name="T50" fmla="*/ 48 w 106"/>
                  <a:gd name="T51" fmla="*/ 62 h 204"/>
                  <a:gd name="T52" fmla="*/ 48 w 106"/>
                  <a:gd name="T53" fmla="*/ 66 h 204"/>
                  <a:gd name="T54" fmla="*/ 48 w 106"/>
                  <a:gd name="T55" fmla="*/ 71 h 204"/>
                  <a:gd name="T56" fmla="*/ 53 w 106"/>
                  <a:gd name="T57" fmla="*/ 71 h 204"/>
                  <a:gd name="T58" fmla="*/ 53 w 106"/>
                  <a:gd name="T59" fmla="*/ 75 h 204"/>
                  <a:gd name="T60" fmla="*/ 57 w 106"/>
                  <a:gd name="T61" fmla="*/ 80 h 204"/>
                  <a:gd name="T62" fmla="*/ 57 w 106"/>
                  <a:gd name="T63" fmla="*/ 84 h 204"/>
                  <a:gd name="T64" fmla="*/ 57 w 106"/>
                  <a:gd name="T65" fmla="*/ 88 h 204"/>
                  <a:gd name="T66" fmla="*/ 61 w 106"/>
                  <a:gd name="T67" fmla="*/ 93 h 204"/>
                  <a:gd name="T68" fmla="*/ 61 w 106"/>
                  <a:gd name="T69" fmla="*/ 97 h 204"/>
                  <a:gd name="T70" fmla="*/ 66 w 106"/>
                  <a:gd name="T71" fmla="*/ 102 h 204"/>
                  <a:gd name="T72" fmla="*/ 66 w 106"/>
                  <a:gd name="T73" fmla="*/ 106 h 204"/>
                  <a:gd name="T74" fmla="*/ 70 w 106"/>
                  <a:gd name="T75" fmla="*/ 110 h 204"/>
                  <a:gd name="T76" fmla="*/ 70 w 106"/>
                  <a:gd name="T77" fmla="*/ 115 h 204"/>
                  <a:gd name="T78" fmla="*/ 74 w 106"/>
                  <a:gd name="T79" fmla="*/ 119 h 204"/>
                  <a:gd name="T80" fmla="*/ 74 w 106"/>
                  <a:gd name="T81" fmla="*/ 123 h 204"/>
                  <a:gd name="T82" fmla="*/ 74 w 106"/>
                  <a:gd name="T83" fmla="*/ 128 h 204"/>
                  <a:gd name="T84" fmla="*/ 79 w 106"/>
                  <a:gd name="T85" fmla="*/ 132 h 204"/>
                  <a:gd name="T86" fmla="*/ 79 w 106"/>
                  <a:gd name="T87" fmla="*/ 137 h 204"/>
                  <a:gd name="T88" fmla="*/ 83 w 106"/>
                  <a:gd name="T89" fmla="*/ 141 h 204"/>
                  <a:gd name="T90" fmla="*/ 83 w 106"/>
                  <a:gd name="T91" fmla="*/ 146 h 204"/>
                  <a:gd name="T92" fmla="*/ 83 w 106"/>
                  <a:gd name="T93" fmla="*/ 150 h 204"/>
                  <a:gd name="T94" fmla="*/ 87 w 106"/>
                  <a:gd name="T95" fmla="*/ 154 h 204"/>
                  <a:gd name="T96" fmla="*/ 87 w 106"/>
                  <a:gd name="T97" fmla="*/ 159 h 204"/>
                  <a:gd name="T98" fmla="*/ 87 w 106"/>
                  <a:gd name="T99" fmla="*/ 163 h 204"/>
                  <a:gd name="T100" fmla="*/ 92 w 106"/>
                  <a:gd name="T101" fmla="*/ 163 h 204"/>
                  <a:gd name="T102" fmla="*/ 92 w 106"/>
                  <a:gd name="T103" fmla="*/ 167 h 204"/>
                  <a:gd name="T104" fmla="*/ 92 w 106"/>
                  <a:gd name="T105" fmla="*/ 172 h 204"/>
                  <a:gd name="T106" fmla="*/ 96 w 106"/>
                  <a:gd name="T107" fmla="*/ 177 h 204"/>
                  <a:gd name="T108" fmla="*/ 96 w 106"/>
                  <a:gd name="T109" fmla="*/ 181 h 204"/>
                  <a:gd name="T110" fmla="*/ 100 w 106"/>
                  <a:gd name="T111" fmla="*/ 185 h 204"/>
                  <a:gd name="T112" fmla="*/ 100 w 106"/>
                  <a:gd name="T113" fmla="*/ 190 h 204"/>
                  <a:gd name="T114" fmla="*/ 100 w 106"/>
                  <a:gd name="T115" fmla="*/ 194 h 204"/>
                  <a:gd name="T116" fmla="*/ 100 w 106"/>
                  <a:gd name="T117" fmla="*/ 198 h 204"/>
                  <a:gd name="T118" fmla="*/ 105 w 106"/>
                  <a:gd name="T119" fmla="*/ 198 h 204"/>
                  <a:gd name="T120" fmla="*/ 105 w 106"/>
                  <a:gd name="T121" fmla="*/ 203 h 2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6"/>
                  <a:gd name="T184" fmla="*/ 0 h 204"/>
                  <a:gd name="T185" fmla="*/ 106 w 106"/>
                  <a:gd name="T186" fmla="*/ 204 h 2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6" h="20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6" y="31"/>
                    </a:lnTo>
                    <a:lnTo>
                      <a:pt x="31" y="36"/>
                    </a:lnTo>
                    <a:lnTo>
                      <a:pt x="31" y="40"/>
                    </a:lnTo>
                    <a:lnTo>
                      <a:pt x="35" y="40"/>
                    </a:lnTo>
                    <a:lnTo>
                      <a:pt x="35" y="44"/>
                    </a:lnTo>
                    <a:lnTo>
                      <a:pt x="35" y="49"/>
                    </a:lnTo>
                    <a:lnTo>
                      <a:pt x="39" y="49"/>
                    </a:lnTo>
                    <a:lnTo>
                      <a:pt x="39" y="53"/>
                    </a:lnTo>
                    <a:lnTo>
                      <a:pt x="44" y="53"/>
                    </a:lnTo>
                    <a:lnTo>
                      <a:pt x="44" y="57"/>
                    </a:lnTo>
                    <a:lnTo>
                      <a:pt x="44" y="62"/>
                    </a:lnTo>
                    <a:lnTo>
                      <a:pt x="48" y="62"/>
                    </a:lnTo>
                    <a:lnTo>
                      <a:pt x="48" y="66"/>
                    </a:lnTo>
                    <a:lnTo>
                      <a:pt x="48" y="71"/>
                    </a:lnTo>
                    <a:lnTo>
                      <a:pt x="53" y="71"/>
                    </a:lnTo>
                    <a:lnTo>
                      <a:pt x="53" y="75"/>
                    </a:lnTo>
                    <a:lnTo>
                      <a:pt x="57" y="80"/>
                    </a:lnTo>
                    <a:lnTo>
                      <a:pt x="57" y="84"/>
                    </a:lnTo>
                    <a:lnTo>
                      <a:pt x="57" y="88"/>
                    </a:lnTo>
                    <a:lnTo>
                      <a:pt x="61" y="93"/>
                    </a:lnTo>
                    <a:lnTo>
                      <a:pt x="61" y="97"/>
                    </a:lnTo>
                    <a:lnTo>
                      <a:pt x="66" y="102"/>
                    </a:lnTo>
                    <a:lnTo>
                      <a:pt x="66" y="106"/>
                    </a:lnTo>
                    <a:lnTo>
                      <a:pt x="70" y="110"/>
                    </a:lnTo>
                    <a:lnTo>
                      <a:pt x="70" y="115"/>
                    </a:lnTo>
                    <a:lnTo>
                      <a:pt x="74" y="119"/>
                    </a:lnTo>
                    <a:lnTo>
                      <a:pt x="74" y="123"/>
                    </a:lnTo>
                    <a:lnTo>
                      <a:pt x="74" y="128"/>
                    </a:lnTo>
                    <a:lnTo>
                      <a:pt x="79" y="132"/>
                    </a:lnTo>
                    <a:lnTo>
                      <a:pt x="79" y="137"/>
                    </a:lnTo>
                    <a:lnTo>
                      <a:pt x="83" y="141"/>
                    </a:lnTo>
                    <a:lnTo>
                      <a:pt x="83" y="146"/>
                    </a:lnTo>
                    <a:lnTo>
                      <a:pt x="83" y="150"/>
                    </a:lnTo>
                    <a:lnTo>
                      <a:pt x="87" y="154"/>
                    </a:lnTo>
                    <a:lnTo>
                      <a:pt x="87" y="159"/>
                    </a:lnTo>
                    <a:lnTo>
                      <a:pt x="87" y="163"/>
                    </a:lnTo>
                    <a:lnTo>
                      <a:pt x="92" y="163"/>
                    </a:lnTo>
                    <a:lnTo>
                      <a:pt x="92" y="167"/>
                    </a:lnTo>
                    <a:lnTo>
                      <a:pt x="92" y="172"/>
                    </a:lnTo>
                    <a:lnTo>
                      <a:pt x="96" y="177"/>
                    </a:lnTo>
                    <a:lnTo>
                      <a:pt x="96" y="181"/>
                    </a:lnTo>
                    <a:lnTo>
                      <a:pt x="100" y="185"/>
                    </a:lnTo>
                    <a:lnTo>
                      <a:pt x="100" y="190"/>
                    </a:lnTo>
                    <a:lnTo>
                      <a:pt x="100" y="194"/>
                    </a:lnTo>
                    <a:lnTo>
                      <a:pt x="100" y="198"/>
                    </a:lnTo>
                    <a:lnTo>
                      <a:pt x="105" y="198"/>
                    </a:lnTo>
                    <a:lnTo>
                      <a:pt x="105" y="203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70" name="Freeform 40"/>
              <p:cNvSpPr>
                <a:spLocks/>
              </p:cNvSpPr>
              <p:nvPr/>
            </p:nvSpPr>
            <p:spPr bwMode="auto">
              <a:xfrm>
                <a:off x="3236" y="1180"/>
                <a:ext cx="317" cy="597"/>
              </a:xfrm>
              <a:custGeom>
                <a:avLst/>
                <a:gdLst>
                  <a:gd name="T0" fmla="*/ 0 w 317"/>
                  <a:gd name="T1" fmla="*/ 0 h 597"/>
                  <a:gd name="T2" fmla="*/ 0 w 317"/>
                  <a:gd name="T3" fmla="*/ 9 h 597"/>
                  <a:gd name="T4" fmla="*/ 5 w 317"/>
                  <a:gd name="T5" fmla="*/ 13 h 597"/>
                  <a:gd name="T6" fmla="*/ 9 w 317"/>
                  <a:gd name="T7" fmla="*/ 26 h 597"/>
                  <a:gd name="T8" fmla="*/ 13 w 317"/>
                  <a:gd name="T9" fmla="*/ 35 h 597"/>
                  <a:gd name="T10" fmla="*/ 13 w 317"/>
                  <a:gd name="T11" fmla="*/ 44 h 597"/>
                  <a:gd name="T12" fmla="*/ 17 w 317"/>
                  <a:gd name="T13" fmla="*/ 48 h 597"/>
                  <a:gd name="T14" fmla="*/ 22 w 317"/>
                  <a:gd name="T15" fmla="*/ 57 h 597"/>
                  <a:gd name="T16" fmla="*/ 22 w 317"/>
                  <a:gd name="T17" fmla="*/ 66 h 597"/>
                  <a:gd name="T18" fmla="*/ 26 w 317"/>
                  <a:gd name="T19" fmla="*/ 74 h 597"/>
                  <a:gd name="T20" fmla="*/ 30 w 317"/>
                  <a:gd name="T21" fmla="*/ 87 h 597"/>
                  <a:gd name="T22" fmla="*/ 35 w 317"/>
                  <a:gd name="T23" fmla="*/ 92 h 597"/>
                  <a:gd name="T24" fmla="*/ 35 w 317"/>
                  <a:gd name="T25" fmla="*/ 101 h 597"/>
                  <a:gd name="T26" fmla="*/ 40 w 317"/>
                  <a:gd name="T27" fmla="*/ 110 h 597"/>
                  <a:gd name="T28" fmla="*/ 44 w 317"/>
                  <a:gd name="T29" fmla="*/ 118 h 597"/>
                  <a:gd name="T30" fmla="*/ 44 w 317"/>
                  <a:gd name="T31" fmla="*/ 127 h 597"/>
                  <a:gd name="T32" fmla="*/ 48 w 317"/>
                  <a:gd name="T33" fmla="*/ 140 h 597"/>
                  <a:gd name="T34" fmla="*/ 53 w 317"/>
                  <a:gd name="T35" fmla="*/ 158 h 597"/>
                  <a:gd name="T36" fmla="*/ 57 w 317"/>
                  <a:gd name="T37" fmla="*/ 167 h 597"/>
                  <a:gd name="T38" fmla="*/ 61 w 317"/>
                  <a:gd name="T39" fmla="*/ 175 h 597"/>
                  <a:gd name="T40" fmla="*/ 66 w 317"/>
                  <a:gd name="T41" fmla="*/ 184 h 597"/>
                  <a:gd name="T42" fmla="*/ 70 w 317"/>
                  <a:gd name="T43" fmla="*/ 202 h 597"/>
                  <a:gd name="T44" fmla="*/ 75 w 317"/>
                  <a:gd name="T45" fmla="*/ 210 h 597"/>
                  <a:gd name="T46" fmla="*/ 75 w 317"/>
                  <a:gd name="T47" fmla="*/ 219 h 597"/>
                  <a:gd name="T48" fmla="*/ 79 w 317"/>
                  <a:gd name="T49" fmla="*/ 223 h 597"/>
                  <a:gd name="T50" fmla="*/ 83 w 317"/>
                  <a:gd name="T51" fmla="*/ 232 h 597"/>
                  <a:gd name="T52" fmla="*/ 83 w 317"/>
                  <a:gd name="T53" fmla="*/ 241 h 597"/>
                  <a:gd name="T54" fmla="*/ 88 w 317"/>
                  <a:gd name="T55" fmla="*/ 250 h 597"/>
                  <a:gd name="T56" fmla="*/ 92 w 317"/>
                  <a:gd name="T57" fmla="*/ 263 h 597"/>
                  <a:gd name="T58" fmla="*/ 96 w 317"/>
                  <a:gd name="T59" fmla="*/ 272 h 597"/>
                  <a:gd name="T60" fmla="*/ 106 w 317"/>
                  <a:gd name="T61" fmla="*/ 293 h 597"/>
                  <a:gd name="T62" fmla="*/ 110 w 317"/>
                  <a:gd name="T63" fmla="*/ 307 h 597"/>
                  <a:gd name="T64" fmla="*/ 114 w 317"/>
                  <a:gd name="T65" fmla="*/ 311 h 597"/>
                  <a:gd name="T66" fmla="*/ 114 w 317"/>
                  <a:gd name="T67" fmla="*/ 320 h 597"/>
                  <a:gd name="T68" fmla="*/ 119 w 317"/>
                  <a:gd name="T69" fmla="*/ 329 h 597"/>
                  <a:gd name="T70" fmla="*/ 123 w 317"/>
                  <a:gd name="T71" fmla="*/ 342 h 597"/>
                  <a:gd name="T72" fmla="*/ 127 w 317"/>
                  <a:gd name="T73" fmla="*/ 355 h 597"/>
                  <a:gd name="T74" fmla="*/ 132 w 317"/>
                  <a:gd name="T75" fmla="*/ 364 h 597"/>
                  <a:gd name="T76" fmla="*/ 136 w 317"/>
                  <a:gd name="T77" fmla="*/ 373 h 597"/>
                  <a:gd name="T78" fmla="*/ 141 w 317"/>
                  <a:gd name="T79" fmla="*/ 386 h 597"/>
                  <a:gd name="T80" fmla="*/ 145 w 317"/>
                  <a:gd name="T81" fmla="*/ 390 h 597"/>
                  <a:gd name="T82" fmla="*/ 154 w 317"/>
                  <a:gd name="T83" fmla="*/ 408 h 597"/>
                  <a:gd name="T84" fmla="*/ 158 w 317"/>
                  <a:gd name="T85" fmla="*/ 416 h 597"/>
                  <a:gd name="T86" fmla="*/ 162 w 317"/>
                  <a:gd name="T87" fmla="*/ 425 h 597"/>
                  <a:gd name="T88" fmla="*/ 180 w 317"/>
                  <a:gd name="T89" fmla="*/ 452 h 597"/>
                  <a:gd name="T90" fmla="*/ 180 w 317"/>
                  <a:gd name="T91" fmla="*/ 460 h 597"/>
                  <a:gd name="T92" fmla="*/ 193 w 317"/>
                  <a:gd name="T93" fmla="*/ 478 h 597"/>
                  <a:gd name="T94" fmla="*/ 215 w 317"/>
                  <a:gd name="T95" fmla="*/ 513 h 597"/>
                  <a:gd name="T96" fmla="*/ 233 w 317"/>
                  <a:gd name="T97" fmla="*/ 530 h 597"/>
                  <a:gd name="T98" fmla="*/ 241 w 317"/>
                  <a:gd name="T99" fmla="*/ 543 h 597"/>
                  <a:gd name="T100" fmla="*/ 255 w 317"/>
                  <a:gd name="T101" fmla="*/ 557 h 597"/>
                  <a:gd name="T102" fmla="*/ 290 w 317"/>
                  <a:gd name="T103" fmla="*/ 579 h 597"/>
                  <a:gd name="T104" fmla="*/ 316 w 317"/>
                  <a:gd name="T105" fmla="*/ 596 h 59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7"/>
                  <a:gd name="T160" fmla="*/ 0 h 597"/>
                  <a:gd name="T161" fmla="*/ 317 w 317"/>
                  <a:gd name="T162" fmla="*/ 597 h 59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7" h="59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9" y="26"/>
                    </a:lnTo>
                    <a:lnTo>
                      <a:pt x="9" y="31"/>
                    </a:lnTo>
                    <a:lnTo>
                      <a:pt x="13" y="35"/>
                    </a:lnTo>
                    <a:lnTo>
                      <a:pt x="13" y="39"/>
                    </a:lnTo>
                    <a:lnTo>
                      <a:pt x="13" y="44"/>
                    </a:lnTo>
                    <a:lnTo>
                      <a:pt x="17" y="44"/>
                    </a:lnTo>
                    <a:lnTo>
                      <a:pt x="17" y="48"/>
                    </a:lnTo>
                    <a:lnTo>
                      <a:pt x="17" y="53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26" y="74"/>
                    </a:lnTo>
                    <a:lnTo>
                      <a:pt x="30" y="83"/>
                    </a:lnTo>
                    <a:lnTo>
                      <a:pt x="30" y="87"/>
                    </a:lnTo>
                    <a:lnTo>
                      <a:pt x="30" y="92"/>
                    </a:lnTo>
                    <a:lnTo>
                      <a:pt x="35" y="92"/>
                    </a:lnTo>
                    <a:lnTo>
                      <a:pt x="35" y="96"/>
                    </a:lnTo>
                    <a:lnTo>
                      <a:pt x="35" y="101"/>
                    </a:lnTo>
                    <a:lnTo>
                      <a:pt x="35" y="105"/>
                    </a:lnTo>
                    <a:lnTo>
                      <a:pt x="40" y="110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3" y="149"/>
                    </a:lnTo>
                    <a:lnTo>
                      <a:pt x="53" y="158"/>
                    </a:lnTo>
                    <a:lnTo>
                      <a:pt x="57" y="162"/>
                    </a:lnTo>
                    <a:lnTo>
                      <a:pt x="57" y="167"/>
                    </a:lnTo>
                    <a:lnTo>
                      <a:pt x="61" y="171"/>
                    </a:lnTo>
                    <a:lnTo>
                      <a:pt x="61" y="175"/>
                    </a:lnTo>
                    <a:lnTo>
                      <a:pt x="61" y="180"/>
                    </a:lnTo>
                    <a:lnTo>
                      <a:pt x="66" y="184"/>
                    </a:lnTo>
                    <a:lnTo>
                      <a:pt x="66" y="188"/>
                    </a:lnTo>
                    <a:lnTo>
                      <a:pt x="70" y="202"/>
                    </a:lnTo>
                    <a:lnTo>
                      <a:pt x="70" y="206"/>
                    </a:lnTo>
                    <a:lnTo>
                      <a:pt x="75" y="210"/>
                    </a:lnTo>
                    <a:lnTo>
                      <a:pt x="75" y="215"/>
                    </a:lnTo>
                    <a:lnTo>
                      <a:pt x="75" y="219"/>
                    </a:lnTo>
                    <a:lnTo>
                      <a:pt x="79" y="219"/>
                    </a:lnTo>
                    <a:lnTo>
                      <a:pt x="79" y="223"/>
                    </a:lnTo>
                    <a:lnTo>
                      <a:pt x="79" y="228"/>
                    </a:lnTo>
                    <a:lnTo>
                      <a:pt x="83" y="232"/>
                    </a:lnTo>
                    <a:lnTo>
                      <a:pt x="83" y="237"/>
                    </a:lnTo>
                    <a:lnTo>
                      <a:pt x="83" y="241"/>
                    </a:lnTo>
                    <a:lnTo>
                      <a:pt x="88" y="245"/>
                    </a:lnTo>
                    <a:lnTo>
                      <a:pt x="88" y="250"/>
                    </a:lnTo>
                    <a:lnTo>
                      <a:pt x="88" y="254"/>
                    </a:lnTo>
                    <a:lnTo>
                      <a:pt x="92" y="263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101" y="285"/>
                    </a:lnTo>
                    <a:lnTo>
                      <a:pt x="106" y="293"/>
                    </a:lnTo>
                    <a:lnTo>
                      <a:pt x="110" y="303"/>
                    </a:lnTo>
                    <a:lnTo>
                      <a:pt x="110" y="307"/>
                    </a:lnTo>
                    <a:lnTo>
                      <a:pt x="110" y="311"/>
                    </a:lnTo>
                    <a:lnTo>
                      <a:pt x="114" y="311"/>
                    </a:lnTo>
                    <a:lnTo>
                      <a:pt x="114" y="316"/>
                    </a:lnTo>
                    <a:lnTo>
                      <a:pt x="114" y="320"/>
                    </a:lnTo>
                    <a:lnTo>
                      <a:pt x="119" y="324"/>
                    </a:lnTo>
                    <a:lnTo>
                      <a:pt x="119" y="329"/>
                    </a:lnTo>
                    <a:lnTo>
                      <a:pt x="119" y="333"/>
                    </a:lnTo>
                    <a:lnTo>
                      <a:pt x="123" y="342"/>
                    </a:lnTo>
                    <a:lnTo>
                      <a:pt x="127" y="346"/>
                    </a:lnTo>
                    <a:lnTo>
                      <a:pt x="127" y="355"/>
                    </a:lnTo>
                    <a:lnTo>
                      <a:pt x="132" y="355"/>
                    </a:lnTo>
                    <a:lnTo>
                      <a:pt x="132" y="364"/>
                    </a:lnTo>
                    <a:lnTo>
                      <a:pt x="136" y="368"/>
                    </a:lnTo>
                    <a:lnTo>
                      <a:pt x="136" y="373"/>
                    </a:lnTo>
                    <a:lnTo>
                      <a:pt x="141" y="381"/>
                    </a:lnTo>
                    <a:lnTo>
                      <a:pt x="141" y="386"/>
                    </a:lnTo>
                    <a:lnTo>
                      <a:pt x="145" y="386"/>
                    </a:lnTo>
                    <a:lnTo>
                      <a:pt x="145" y="390"/>
                    </a:lnTo>
                    <a:lnTo>
                      <a:pt x="154" y="403"/>
                    </a:lnTo>
                    <a:lnTo>
                      <a:pt x="154" y="408"/>
                    </a:lnTo>
                    <a:lnTo>
                      <a:pt x="158" y="412"/>
                    </a:lnTo>
                    <a:lnTo>
                      <a:pt x="158" y="416"/>
                    </a:lnTo>
                    <a:lnTo>
                      <a:pt x="162" y="421"/>
                    </a:lnTo>
                    <a:lnTo>
                      <a:pt x="162" y="425"/>
                    </a:lnTo>
                    <a:lnTo>
                      <a:pt x="171" y="438"/>
                    </a:lnTo>
                    <a:lnTo>
                      <a:pt x="180" y="452"/>
                    </a:lnTo>
                    <a:lnTo>
                      <a:pt x="180" y="456"/>
                    </a:lnTo>
                    <a:lnTo>
                      <a:pt x="180" y="460"/>
                    </a:lnTo>
                    <a:lnTo>
                      <a:pt x="189" y="473"/>
                    </a:lnTo>
                    <a:lnTo>
                      <a:pt x="193" y="478"/>
                    </a:lnTo>
                    <a:lnTo>
                      <a:pt x="215" y="509"/>
                    </a:lnTo>
                    <a:lnTo>
                      <a:pt x="215" y="513"/>
                    </a:lnTo>
                    <a:lnTo>
                      <a:pt x="224" y="522"/>
                    </a:lnTo>
                    <a:lnTo>
                      <a:pt x="233" y="530"/>
                    </a:lnTo>
                    <a:lnTo>
                      <a:pt x="237" y="539"/>
                    </a:lnTo>
                    <a:lnTo>
                      <a:pt x="241" y="543"/>
                    </a:lnTo>
                    <a:lnTo>
                      <a:pt x="246" y="548"/>
                    </a:lnTo>
                    <a:lnTo>
                      <a:pt x="255" y="557"/>
                    </a:lnTo>
                    <a:lnTo>
                      <a:pt x="264" y="566"/>
                    </a:lnTo>
                    <a:lnTo>
                      <a:pt x="290" y="579"/>
                    </a:lnTo>
                    <a:lnTo>
                      <a:pt x="294" y="583"/>
                    </a:lnTo>
                    <a:lnTo>
                      <a:pt x="316" y="596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1771" name="Freeform 41"/>
              <p:cNvSpPr>
                <a:spLocks/>
              </p:cNvSpPr>
              <p:nvPr/>
            </p:nvSpPr>
            <p:spPr bwMode="auto">
              <a:xfrm>
                <a:off x="3552" y="1776"/>
                <a:ext cx="155" cy="33"/>
              </a:xfrm>
              <a:custGeom>
                <a:avLst/>
                <a:gdLst>
                  <a:gd name="T0" fmla="*/ 0 w 155"/>
                  <a:gd name="T1" fmla="*/ 0 h 33"/>
                  <a:gd name="T2" fmla="*/ 5 w 155"/>
                  <a:gd name="T3" fmla="*/ 0 h 33"/>
                  <a:gd name="T4" fmla="*/ 13 w 155"/>
                  <a:gd name="T5" fmla="*/ 5 h 33"/>
                  <a:gd name="T6" fmla="*/ 75 w 155"/>
                  <a:gd name="T7" fmla="*/ 23 h 33"/>
                  <a:gd name="T8" fmla="*/ 154 w 155"/>
                  <a:gd name="T9" fmla="*/ 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"/>
                  <a:gd name="T16" fmla="*/ 0 h 33"/>
                  <a:gd name="T17" fmla="*/ 155 w 155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" h="33">
                    <a:moveTo>
                      <a:pt x="0" y="0"/>
                    </a:moveTo>
                    <a:lnTo>
                      <a:pt x="5" y="0"/>
                    </a:lnTo>
                    <a:lnTo>
                      <a:pt x="13" y="5"/>
                    </a:lnTo>
                    <a:lnTo>
                      <a:pt x="75" y="23"/>
                    </a:lnTo>
                    <a:lnTo>
                      <a:pt x="154" y="32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1765" name="Line 42"/>
            <p:cNvSpPr>
              <a:spLocks noChangeShapeType="1"/>
            </p:cNvSpPr>
            <p:nvPr/>
          </p:nvSpPr>
          <p:spPr bwMode="auto">
            <a:xfrm>
              <a:off x="3096" y="966"/>
              <a:ext cx="0" cy="89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31761" name="AutoShape 43"/>
          <p:cNvSpPr>
            <a:spLocks/>
          </p:cNvSpPr>
          <p:nvPr/>
        </p:nvSpPr>
        <p:spPr bwMode="auto">
          <a:xfrm rot="5400000">
            <a:off x="3744119" y="-64293"/>
            <a:ext cx="142875" cy="2808287"/>
          </a:xfrm>
          <a:prstGeom prst="leftBrace">
            <a:avLst>
              <a:gd name="adj1" fmla="val 163796"/>
              <a:gd name="adj2" fmla="val 50000"/>
            </a:avLst>
          </a:prstGeom>
          <a:noFill/>
          <a:ln w="38100">
            <a:solidFill>
              <a:schemeClr val="accent4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nl-BE" sz="1800" dirty="0" smtClean="0"/>
              <a:t>MS</a:t>
            </a:r>
            <a:r>
              <a:rPr lang="nl-BE" sz="1800" baseline="-25000" dirty="0" smtClean="0"/>
              <a:t>w</a:t>
            </a:r>
            <a:r>
              <a:rPr lang="nl-BE" sz="1800" dirty="0" smtClean="0"/>
              <a:t> 	= verschillen te wijten aan verschillen tussen personen binnen 		dezelfde groep</a:t>
            </a:r>
          </a:p>
          <a:p>
            <a:pPr eaLnBrk="1" hangingPunct="1">
              <a:buFontTx/>
              <a:buNone/>
            </a:pPr>
            <a:r>
              <a:rPr lang="nl-BE" sz="1800" dirty="0" smtClean="0"/>
              <a:t>		= inter-individuele verschillen die niet te wijten zijn aan het effect van 	de OV</a:t>
            </a:r>
          </a:p>
          <a:p>
            <a:pPr eaLnBrk="1" hangingPunct="1">
              <a:buFontTx/>
              <a:buNone/>
            </a:pPr>
            <a:r>
              <a:rPr lang="nl-BE" sz="1800" dirty="0" smtClean="0"/>
              <a:t>		= foutenvariantie </a:t>
            </a:r>
            <a:r>
              <a:rPr lang="nl-NL" sz="1800" dirty="0" smtClean="0"/>
              <a:t>(var</a:t>
            </a:r>
            <a:r>
              <a:rPr lang="nl-NL" sz="1800" baseline="-25000" dirty="0" smtClean="0"/>
              <a:t>fout</a:t>
            </a:r>
            <a:r>
              <a:rPr lang="nl-NL" sz="1800" dirty="0" smtClean="0"/>
              <a:t>) </a:t>
            </a:r>
            <a:endParaRPr lang="nl-BE" sz="1800" dirty="0" smtClean="0"/>
          </a:p>
          <a:p>
            <a:pPr eaLnBrk="1" hangingPunct="1">
              <a:buFontTx/>
              <a:buNone/>
            </a:pPr>
            <a:endParaRPr lang="nl-BE" sz="1800" dirty="0" smtClean="0"/>
          </a:p>
          <a:p>
            <a:pPr eaLnBrk="1" hangingPunct="1">
              <a:buFontTx/>
              <a:buNone/>
            </a:pPr>
            <a:r>
              <a:rPr lang="nl-NL" sz="1800" dirty="0" smtClean="0"/>
              <a:t>MS</a:t>
            </a:r>
            <a:r>
              <a:rPr lang="nl-NL" sz="1800" baseline="-25000" dirty="0" smtClean="0"/>
              <a:t>b</a:t>
            </a:r>
            <a:r>
              <a:rPr lang="nl-NL" sz="1800" dirty="0" smtClean="0"/>
              <a:t> 	= variantie van groepsgemiddelden + variantie van scores rondom 	groepsgemiddelden </a:t>
            </a:r>
          </a:p>
          <a:p>
            <a:pPr eaLnBrk="1" hangingPunct="1">
              <a:buFontTx/>
              <a:buNone/>
            </a:pPr>
            <a:r>
              <a:rPr lang="nl-NL" sz="1800" dirty="0" smtClean="0"/>
              <a:t>		= variantie van de effecten van OV (var</a:t>
            </a:r>
            <a:r>
              <a:rPr lang="nl-NL" sz="1800" baseline="-25000" dirty="0" smtClean="0"/>
              <a:t>effect</a:t>
            </a:r>
            <a:r>
              <a:rPr lang="nl-NL" sz="1800" dirty="0" smtClean="0"/>
              <a:t>) + foutenvariantie 	(var</a:t>
            </a:r>
            <a:r>
              <a:rPr lang="nl-NL" sz="1800" baseline="-25000" dirty="0" smtClean="0"/>
              <a:t>fout</a:t>
            </a:r>
            <a:r>
              <a:rPr lang="nl-NL" sz="1800" dirty="0" smtClean="0"/>
              <a:t>) </a:t>
            </a:r>
          </a:p>
          <a:p>
            <a:pPr eaLnBrk="1" hangingPunct="1">
              <a:buFontTx/>
              <a:buNone/>
            </a:pPr>
            <a:endParaRPr lang="nl-NL" sz="1800" dirty="0" smtClean="0"/>
          </a:p>
          <a:p>
            <a:pPr eaLnBrk="1" hangingPunct="1">
              <a:buFontTx/>
              <a:buNone/>
            </a:pPr>
            <a:r>
              <a:rPr lang="nl-NL" sz="1800" dirty="0" smtClean="0"/>
              <a:t>MS</a:t>
            </a:r>
            <a:r>
              <a:rPr lang="nl-NL" sz="1800" baseline="-25000" dirty="0" smtClean="0"/>
              <a:t>w</a:t>
            </a:r>
            <a:r>
              <a:rPr lang="nl-NL" sz="1800" dirty="0" smtClean="0"/>
              <a:t> = var</a:t>
            </a:r>
            <a:r>
              <a:rPr lang="nl-NL" sz="1800" baseline="-25000" dirty="0" smtClean="0"/>
              <a:t>fout</a:t>
            </a:r>
            <a:endParaRPr lang="nl-NL" sz="1800" dirty="0" smtClean="0"/>
          </a:p>
          <a:p>
            <a:pPr eaLnBrk="1" hangingPunct="1">
              <a:buFontTx/>
              <a:buNone/>
            </a:pPr>
            <a:r>
              <a:rPr lang="nl-NL" sz="1800" dirty="0" smtClean="0"/>
              <a:t>MS</a:t>
            </a:r>
            <a:r>
              <a:rPr lang="nl-NL" sz="1800" baseline="-25000" dirty="0" smtClean="0"/>
              <a:t>b</a:t>
            </a:r>
            <a:r>
              <a:rPr lang="nl-NL" sz="1800" dirty="0" smtClean="0"/>
              <a:t> = var</a:t>
            </a:r>
            <a:r>
              <a:rPr lang="nl-NL" sz="1800" baseline="-25000" dirty="0" smtClean="0"/>
              <a:t>effect</a:t>
            </a:r>
            <a:r>
              <a:rPr lang="nl-NL" sz="1800" dirty="0" smtClean="0"/>
              <a:t> + var</a:t>
            </a:r>
            <a:r>
              <a:rPr lang="nl-NL" sz="1800" baseline="-25000" dirty="0" smtClean="0"/>
              <a:t>fout</a:t>
            </a:r>
            <a:r>
              <a:rPr lang="nl-NL" sz="1800" dirty="0" smtClean="0"/>
              <a:t>                                                        </a:t>
            </a:r>
            <a:endParaRPr lang="en-US" sz="1800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AB212834-5D72-4D03-A884-1F0AD646732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000" dirty="0" err="1" smtClean="0"/>
              <a:t>MS</a:t>
            </a:r>
            <a:r>
              <a:rPr lang="nl-NL" sz="2000" baseline="-25000" dirty="0" err="1" smtClean="0"/>
              <a:t>b</a:t>
            </a:r>
            <a:r>
              <a:rPr lang="nl-NL" sz="2000" dirty="0" smtClean="0"/>
              <a:t> </a:t>
            </a:r>
            <a:r>
              <a:rPr lang="nl-NL" sz="2000" dirty="0"/>
              <a:t>= var</a:t>
            </a:r>
            <a:r>
              <a:rPr lang="nl-NL" sz="2000" baseline="-25000" dirty="0"/>
              <a:t>effect</a:t>
            </a:r>
            <a:r>
              <a:rPr lang="nl-NL" sz="2000" dirty="0"/>
              <a:t> + var</a:t>
            </a:r>
            <a:r>
              <a:rPr lang="nl-NL" sz="2000" baseline="-25000" dirty="0"/>
              <a:t>fout</a:t>
            </a:r>
            <a:r>
              <a:rPr lang="nl-NL" sz="2000" dirty="0"/>
              <a:t>   </a:t>
            </a: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MS</a:t>
            </a:r>
            <a:r>
              <a:rPr lang="nl-NL" sz="2000" baseline="-25000" dirty="0" err="1" smtClean="0"/>
              <a:t>w</a:t>
            </a:r>
            <a:r>
              <a:rPr lang="nl-NL" sz="2000" dirty="0" smtClean="0"/>
              <a:t> = var</a:t>
            </a:r>
            <a:r>
              <a:rPr lang="nl-NL" sz="2000" baseline="-25000" dirty="0" smtClean="0"/>
              <a:t>fout</a:t>
            </a: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                                                  </a:t>
            </a:r>
            <a:endParaRPr lang="en-US" sz="2000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-&gt; ALS H0 waar is, dwz</a:t>
            </a:r>
            <a:r>
              <a:rPr lang="nl-NL" sz="2000" dirty="0"/>
              <a:t>. var</a:t>
            </a:r>
            <a:r>
              <a:rPr lang="nl-NL" sz="2000" baseline="-25000" dirty="0"/>
              <a:t>effect </a:t>
            </a:r>
            <a:r>
              <a:rPr lang="nl-NL" sz="2000" baseline="-25000" dirty="0" smtClean="0"/>
              <a:t> </a:t>
            </a:r>
            <a:r>
              <a:rPr lang="nl-NL" sz="2000" dirty="0" smtClean="0"/>
              <a:t>zeer klein is of gelijk is aan 0</a:t>
            </a:r>
          </a:p>
          <a:p>
            <a:pPr marL="0" indent="0">
              <a:buNone/>
            </a:pPr>
            <a:r>
              <a:rPr lang="nl-NL" sz="2000" dirty="0" smtClean="0"/>
              <a:t>    	DAN: MSb = MSw of  MSb / MSw = 1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-&gt; ALS H0 niet waar is, dwz</a:t>
            </a:r>
            <a:r>
              <a:rPr lang="nl-NL" sz="2000" dirty="0"/>
              <a:t>. var</a:t>
            </a:r>
            <a:r>
              <a:rPr lang="nl-NL" sz="2000" baseline="-25000" dirty="0"/>
              <a:t>effect </a:t>
            </a:r>
            <a:r>
              <a:rPr lang="nl-NL" sz="2000" baseline="-25000" dirty="0" smtClean="0"/>
              <a:t> </a:t>
            </a:r>
            <a:r>
              <a:rPr lang="nl-NL" sz="2000" dirty="0" smtClean="0"/>
              <a:t>verschilt van 0</a:t>
            </a:r>
          </a:p>
          <a:p>
            <a:pPr marL="0" indent="0">
              <a:buNone/>
            </a:pPr>
            <a:r>
              <a:rPr lang="nl-NL" sz="2000" dirty="0" smtClean="0"/>
              <a:t>    	DAN: MSb &gt; MSw of MSb / MSw &gt; 1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E292AA-8E39-499E-99C3-A77296EDFDF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4. Toetsingsgrootheid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Df b = J – 1    (J =aantal groepen)</a:t>
            </a:r>
          </a:p>
          <a:p>
            <a:pPr marL="0" indent="0">
              <a:buNone/>
            </a:pPr>
            <a:r>
              <a:rPr lang="nl-NL" dirty="0" smtClean="0"/>
              <a:t>Df w = N – J   (N = totaal aantal waarnemingen; J = aantal groepen)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Kansverdeling: F-verdeling (zie bijlage)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Vb.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Met df b = 3 – 1 = 2     en df w = 27 – 3 = 24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07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777D67-8BBB-4EE6-BA0C-28C37E4ABFF5}" type="slidenum">
              <a:rPr lang="en-US" smtClean="0"/>
              <a:pPr/>
              <a:t>14</a:t>
            </a:fld>
            <a:endParaRPr lang="en-US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39750" y="1844675"/>
          <a:ext cx="268287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3" imgW="1333500" imgH="431800" progId="Equation.3">
                  <p:embed/>
                </p:oleObj>
              </mc:Choice>
              <mc:Fallback>
                <p:oleObj name="Equation" r:id="rId3" imgW="1333500" imgH="4318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844675"/>
                        <a:ext cx="2682875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971550" y="4581128"/>
          <a:ext cx="25923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1841500" imgH="393700" progId="Equation.3">
                  <p:embed/>
                </p:oleObj>
              </mc:Choice>
              <mc:Fallback>
                <p:oleObj name="Equation" r:id="rId5" imgW="1841500" imgH="3937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581128"/>
                        <a:ext cx="259238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5. </a:t>
            </a:r>
            <a:r>
              <a:rPr lang="en-US" sz="2000" b="1" dirty="0" err="1" smtClean="0"/>
              <a:t>Beslissingsregels</a:t>
            </a:r>
            <a:endParaRPr lang="en-US" sz="2000" b="1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a. </a:t>
            </a:r>
            <a:r>
              <a:rPr lang="en-US" sz="2000" dirty="0" err="1" smtClean="0"/>
              <a:t>Overschrijdingskansen</a:t>
            </a:r>
            <a:r>
              <a:rPr lang="en-US" sz="2000" dirty="0" smtClean="0"/>
              <a:t> (</a:t>
            </a:r>
            <a:r>
              <a:rPr lang="en-US" sz="2000" dirty="0" err="1" smtClean="0"/>
              <a:t>niet</a:t>
            </a:r>
            <a:r>
              <a:rPr lang="en-US" sz="2000" dirty="0" smtClean="0"/>
              <a:t> in </a:t>
            </a:r>
            <a:r>
              <a:rPr lang="en-US" sz="2000" dirty="0" err="1" smtClean="0"/>
              <a:t>tabel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Is P r (F) ≤ α ?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ja</a:t>
            </a:r>
            <a:r>
              <a:rPr lang="en-US" sz="2000" dirty="0" smtClean="0"/>
              <a:t>, </a:t>
            </a:r>
            <a:r>
              <a:rPr lang="en-US" sz="2000" dirty="0" err="1" smtClean="0"/>
              <a:t>verwerp</a:t>
            </a:r>
            <a:r>
              <a:rPr lang="en-US" sz="2000" dirty="0" smtClean="0"/>
              <a:t> H0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neen</a:t>
            </a:r>
            <a:r>
              <a:rPr lang="en-US" sz="2000" dirty="0" smtClean="0"/>
              <a:t>, </a:t>
            </a:r>
            <a:r>
              <a:rPr lang="en-US" sz="2000" dirty="0" err="1" smtClean="0"/>
              <a:t>verwerp</a:t>
            </a:r>
            <a:r>
              <a:rPr lang="en-US" sz="2000" dirty="0" smtClean="0"/>
              <a:t> H0 </a:t>
            </a:r>
            <a:r>
              <a:rPr lang="en-US" sz="2000" dirty="0" err="1" smtClean="0"/>
              <a:t>niet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Vb. P r (F = 7.13) = 0.0037  </a:t>
            </a:r>
            <a:r>
              <a:rPr lang="en-US" sz="2000" dirty="0" err="1" smtClean="0"/>
              <a:t>voor</a:t>
            </a:r>
            <a:r>
              <a:rPr lang="en-US" sz="2000" dirty="0" smtClean="0"/>
              <a:t> </a:t>
            </a:r>
            <a:r>
              <a:rPr lang="en-US" sz="2000" dirty="0" err="1" smtClean="0"/>
              <a:t>df</a:t>
            </a:r>
            <a:r>
              <a:rPr lang="en-US" sz="2000" dirty="0" smtClean="0"/>
              <a:t> b = 2 , </a:t>
            </a:r>
            <a:r>
              <a:rPr lang="en-US" sz="2000" dirty="0" err="1" smtClean="0"/>
              <a:t>df</a:t>
            </a:r>
            <a:r>
              <a:rPr lang="en-US" sz="2000" dirty="0" smtClean="0"/>
              <a:t> w= 24           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 r (= 0.0037) &lt; 0.05 </a:t>
            </a:r>
            <a:r>
              <a:rPr lang="en-US" sz="2000" dirty="0" err="1" smtClean="0"/>
              <a:t>dus</a:t>
            </a:r>
            <a:r>
              <a:rPr lang="en-US" sz="2000" dirty="0" smtClean="0"/>
              <a:t> H0 </a:t>
            </a:r>
            <a:r>
              <a:rPr lang="en-US" sz="2000" dirty="0" err="1" smtClean="0"/>
              <a:t>verwerpen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3D7894-910D-4F6D-82A3-0468EBBCCCE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b. </a:t>
            </a:r>
            <a:r>
              <a:rPr lang="en-US" sz="2000" dirty="0" err="1" smtClean="0"/>
              <a:t>kritieke</a:t>
            </a:r>
            <a:r>
              <a:rPr lang="en-US" sz="2000" dirty="0" smtClean="0"/>
              <a:t> </a:t>
            </a:r>
            <a:r>
              <a:rPr lang="en-US" sz="2000" dirty="0" err="1" smtClean="0"/>
              <a:t>waarden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Is F ≥ </a:t>
            </a:r>
            <a:r>
              <a:rPr lang="en-US" sz="2000" dirty="0" err="1" smtClean="0"/>
              <a:t>kritieke</a:t>
            </a:r>
            <a:r>
              <a:rPr lang="en-US" sz="2000" dirty="0" smtClean="0"/>
              <a:t> F </a:t>
            </a:r>
            <a:r>
              <a:rPr lang="en-US" sz="2000" dirty="0" err="1" smtClean="0"/>
              <a:t>waarde</a:t>
            </a:r>
            <a:r>
              <a:rPr lang="en-US" sz="2000" dirty="0" smtClean="0"/>
              <a:t>  </a:t>
            </a:r>
            <a:r>
              <a:rPr lang="en-US" sz="2000" dirty="0" err="1" smtClean="0"/>
              <a:t>bij</a:t>
            </a:r>
            <a:r>
              <a:rPr lang="en-US" sz="2000" dirty="0" smtClean="0"/>
              <a:t>  </a:t>
            </a:r>
          </a:p>
          <a:p>
            <a:pPr marL="355600" lvl="1" indent="0">
              <a:buNone/>
            </a:pPr>
            <a:r>
              <a:rPr lang="en-US" sz="2000" dirty="0" err="1" smtClean="0"/>
              <a:t>df</a:t>
            </a:r>
            <a:r>
              <a:rPr lang="en-US" sz="2000" dirty="0" smtClean="0"/>
              <a:t> teller = </a:t>
            </a:r>
            <a:r>
              <a:rPr lang="en-US" sz="2000" dirty="0" err="1" smtClean="0"/>
              <a:t>df</a:t>
            </a:r>
            <a:r>
              <a:rPr lang="en-US" sz="2000" dirty="0" smtClean="0"/>
              <a:t> b = J – 1	</a:t>
            </a:r>
            <a:r>
              <a:rPr lang="en-US" sz="2000" dirty="0" err="1" smtClean="0"/>
              <a:t>ja</a:t>
            </a:r>
            <a:r>
              <a:rPr lang="en-US" sz="2000" dirty="0" smtClean="0"/>
              <a:t>, </a:t>
            </a:r>
            <a:r>
              <a:rPr lang="en-US" sz="2000" dirty="0" err="1" smtClean="0"/>
              <a:t>verwerp</a:t>
            </a:r>
            <a:r>
              <a:rPr lang="en-US" sz="2000" dirty="0" smtClean="0"/>
              <a:t> H0</a:t>
            </a:r>
          </a:p>
          <a:p>
            <a:pPr marL="355600" lvl="1" indent="0">
              <a:buNone/>
            </a:pPr>
            <a:r>
              <a:rPr lang="en-US" sz="2000" dirty="0" err="1" smtClean="0"/>
              <a:t>df</a:t>
            </a:r>
            <a:r>
              <a:rPr lang="en-US" sz="2000" dirty="0" smtClean="0"/>
              <a:t> </a:t>
            </a:r>
            <a:r>
              <a:rPr lang="en-US" sz="2000" dirty="0" err="1" smtClean="0"/>
              <a:t>noemer</a:t>
            </a:r>
            <a:r>
              <a:rPr lang="en-US" sz="2000" dirty="0" smtClean="0"/>
              <a:t> = </a:t>
            </a:r>
            <a:r>
              <a:rPr lang="en-US" sz="2000" dirty="0" err="1" smtClean="0"/>
              <a:t>df</a:t>
            </a:r>
            <a:r>
              <a:rPr lang="en-US" sz="2000" dirty="0" smtClean="0"/>
              <a:t> w = N - J 	</a:t>
            </a:r>
            <a:r>
              <a:rPr lang="en-US" sz="2000" dirty="0" err="1" smtClean="0"/>
              <a:t>neen</a:t>
            </a:r>
            <a:r>
              <a:rPr lang="en-US" sz="2000" dirty="0" smtClean="0"/>
              <a:t>, </a:t>
            </a:r>
            <a:r>
              <a:rPr lang="en-US" sz="2000" dirty="0" err="1" smtClean="0"/>
              <a:t>verwerp</a:t>
            </a:r>
            <a:r>
              <a:rPr lang="en-US" sz="2000" dirty="0" smtClean="0"/>
              <a:t> H0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		</a:t>
            </a:r>
          </a:p>
          <a:p>
            <a:pPr marL="355600" lvl="1" indent="0">
              <a:buNone/>
            </a:pPr>
            <a:endParaRPr lang="en-US" sz="2000" dirty="0" smtClean="0"/>
          </a:p>
          <a:p>
            <a:pPr marL="355600" lvl="1" indent="0">
              <a:buNone/>
            </a:pPr>
            <a:endParaRPr lang="en-US" sz="2000" dirty="0" smtClean="0"/>
          </a:p>
          <a:p>
            <a:pPr marL="355600" lvl="1" indent="0">
              <a:buNone/>
            </a:pPr>
            <a:r>
              <a:rPr lang="en-US" sz="2000" dirty="0" err="1" smtClean="0"/>
              <a:t>kritieke</a:t>
            </a:r>
            <a:r>
              <a:rPr lang="en-US" sz="2000" dirty="0" smtClean="0"/>
              <a:t> F </a:t>
            </a:r>
            <a:r>
              <a:rPr lang="en-US" sz="2000" dirty="0" err="1" smtClean="0"/>
              <a:t>waarde</a:t>
            </a:r>
            <a:r>
              <a:rPr lang="en-US" sz="2000" dirty="0" smtClean="0"/>
              <a:t> </a:t>
            </a:r>
            <a:r>
              <a:rPr lang="en-US" sz="2000" dirty="0" err="1" smtClean="0"/>
              <a:t>df</a:t>
            </a:r>
            <a:r>
              <a:rPr lang="en-US" sz="2000" dirty="0" smtClean="0"/>
              <a:t> b = 2 , </a:t>
            </a:r>
            <a:r>
              <a:rPr lang="en-US" sz="2000" dirty="0" err="1" smtClean="0"/>
              <a:t>df</a:t>
            </a:r>
            <a:r>
              <a:rPr lang="en-US" sz="2000" dirty="0" smtClean="0"/>
              <a:t> w= 24  </a:t>
            </a:r>
            <a:r>
              <a:rPr lang="en-US" sz="2000" dirty="0" err="1" smtClean="0"/>
              <a:t>bij</a:t>
            </a:r>
            <a:r>
              <a:rPr lang="en-US" sz="2000" dirty="0" smtClean="0"/>
              <a:t> alpha = 0.05 = 3.4 (</a:t>
            </a:r>
            <a:r>
              <a:rPr lang="en-US" sz="2000" dirty="0" err="1" smtClean="0"/>
              <a:t>zie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)</a:t>
            </a:r>
          </a:p>
          <a:p>
            <a:pPr marL="355600" lvl="1" indent="0">
              <a:buNone/>
            </a:pPr>
            <a:r>
              <a:rPr lang="en-US" sz="2000" dirty="0" smtClean="0"/>
              <a:t>      </a:t>
            </a:r>
          </a:p>
          <a:p>
            <a:pPr marL="355600" lvl="1" indent="0">
              <a:buNone/>
            </a:pPr>
            <a:r>
              <a:rPr lang="en-US" sz="2000" dirty="0" smtClean="0"/>
              <a:t>F (7.13) &gt; </a:t>
            </a:r>
            <a:r>
              <a:rPr lang="en-US" sz="2000" dirty="0" err="1" smtClean="0"/>
              <a:t>Fkritiek</a:t>
            </a:r>
            <a:r>
              <a:rPr lang="en-US" sz="2000" dirty="0" smtClean="0"/>
              <a:t> (3.4)  </a:t>
            </a:r>
            <a:r>
              <a:rPr lang="en-US" sz="2000" dirty="0" err="1" smtClean="0"/>
              <a:t>dus</a:t>
            </a:r>
            <a:r>
              <a:rPr lang="en-US" sz="2000" dirty="0" smtClean="0"/>
              <a:t> H0 </a:t>
            </a:r>
            <a:r>
              <a:rPr lang="en-US" sz="2000" dirty="0" err="1" smtClean="0"/>
              <a:t>verwerpen</a:t>
            </a:r>
            <a:r>
              <a:rPr lang="en-US" sz="2000" dirty="0" smtClean="0"/>
              <a:t> 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584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DD0BAE-FF25-46BD-90F1-2754C273C759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35844" name="Picture 4" descr="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611188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AutoShape 5"/>
          <p:cNvSpPr>
            <a:spLocks/>
          </p:cNvSpPr>
          <p:nvPr/>
        </p:nvSpPr>
        <p:spPr bwMode="auto">
          <a:xfrm>
            <a:off x="3780135" y="2132856"/>
            <a:ext cx="144463" cy="863600"/>
          </a:xfrm>
          <a:prstGeom prst="rightBrace">
            <a:avLst>
              <a:gd name="adj1" fmla="val 4981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BE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6869" name="Slide Number Placeholder 8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39420508-A2D2-4C9D-BA80-5776B5961429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133600"/>
            <a:ext cx="5956300" cy="1760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871" name="Picture 9" descr="IBM SPSS Statistics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0" y="214313"/>
            <a:ext cx="571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BE" smtClean="0"/>
              <a:t>Wanneer H0 verworpen is weten we dat minstens 2 groepen verschillen mbt. hun gemiddelde</a:t>
            </a:r>
          </a:p>
          <a:p>
            <a:pPr marL="0" indent="0">
              <a:buNone/>
            </a:pPr>
            <a:r>
              <a:rPr lang="nl-BE" smtClean="0"/>
              <a:t>-&gt; welke groepen?</a:t>
            </a:r>
          </a:p>
          <a:p>
            <a:pPr marL="0" indent="0">
              <a:buNone/>
            </a:pPr>
            <a:endParaRPr lang="nl-BE" smtClean="0"/>
          </a:p>
          <a:p>
            <a:pPr marL="0" indent="0">
              <a:buNone/>
            </a:pPr>
            <a:r>
              <a:rPr lang="nl-BE" smtClean="0"/>
              <a:t>= post-hoc toetsing  </a:t>
            </a:r>
          </a:p>
          <a:p>
            <a:pPr marL="0" indent="0">
              <a:buNone/>
            </a:pPr>
            <a:endParaRPr lang="nl-BE" smtClean="0"/>
          </a:p>
          <a:p>
            <a:pPr marL="0" indent="0">
              <a:buNone/>
            </a:pPr>
            <a:r>
              <a:rPr lang="nl-BE" smtClean="0"/>
              <a:t>We zouden via t-toetsen elk paar van groepen met elkaar kunnen vergelijken (vb. groep 1-2, 2-3, 1-3). Bij elke t-toets gebruiken we een </a:t>
            </a:r>
            <a:r>
              <a:rPr lang="el-GR" smtClean="0"/>
              <a:t>α</a:t>
            </a:r>
            <a:r>
              <a:rPr lang="nl-BE" smtClean="0"/>
              <a:t> = 0.05. Probleem: door herhaaldelijk t-toetsen uit te voeren neemt de fout van de 1e soort toe.</a:t>
            </a:r>
          </a:p>
          <a:p>
            <a:pPr marL="0" indent="0">
              <a:buNone/>
            </a:pPr>
            <a:endParaRPr lang="nl-BE" smtClean="0"/>
          </a:p>
          <a:p>
            <a:pPr marL="0" indent="0">
              <a:buNone/>
            </a:pPr>
            <a:r>
              <a:rPr lang="nl-BE" smtClean="0"/>
              <a:t> Oplossing: bij posthoc toetsing corrigeren voor deze hogere kans op fouten van de 1e soort.</a:t>
            </a:r>
          </a:p>
          <a:p>
            <a:pPr marL="0" indent="0">
              <a:buNone/>
            </a:pPr>
            <a:endParaRPr lang="nl-BE" smtClean="0"/>
          </a:p>
          <a:p>
            <a:pPr marL="0" indent="0">
              <a:buNone/>
            </a:pPr>
            <a:r>
              <a:rPr lang="nl-BE" smtClean="0"/>
              <a:t>&gt;&gt; Bonferroni correctie: wanneer we drie groepen vergelijken, alleen besluiten dat er een significant verschil is als P ≤ 0.05/3 (ipv. 0.05)</a:t>
            </a:r>
          </a:p>
          <a:p>
            <a:pPr marL="0" indent="0">
              <a:buNone/>
            </a:pPr>
            <a:r>
              <a:rPr lang="nl-BE" smtClean="0"/>
              <a:t>(andere mogelijke correcties: Tukey, Scheffé,...)   </a:t>
            </a:r>
            <a:endParaRPr lang="en-US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C4AFD5-374C-4B1F-BD19-DAD9F629B81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BE" sz="1400" dirty="0" smtClean="0"/>
              <a:t>Post-hoc toetsing in SPSS:</a:t>
            </a:r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r>
              <a:rPr lang="nl-BE" sz="1400" dirty="0" smtClean="0"/>
              <a:t>  </a:t>
            </a:r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r>
              <a:rPr lang="nl-BE" sz="1400" dirty="0" smtClean="0"/>
              <a:t>SPSS output houdt al rekening met deze correctie; dus de P waarden zijn al gecorrigeerd.</a:t>
            </a:r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r>
              <a:rPr lang="nl-BE" sz="1400" dirty="0" smtClean="0"/>
              <a:t>Als P ≤ 0.05 dan is er een significant verschil tussen beide groepen</a:t>
            </a:r>
          </a:p>
          <a:p>
            <a:pPr marL="0" indent="0">
              <a:buNone/>
            </a:pPr>
            <a:r>
              <a:rPr lang="nl-BE" sz="1400" dirty="0" smtClean="0"/>
              <a:t>vb. enkel significant verschil ts. Groep 1-3</a:t>
            </a:r>
            <a:endParaRPr lang="en-US" sz="1400" dirty="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891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9B3F02-0A07-4042-95C2-A70A0BF367FD}" type="slidenum">
              <a:rPr lang="en-US" smtClean="0"/>
              <a:pPr/>
              <a:t>19</a:t>
            </a:fld>
            <a:endParaRPr lang="en-US" smtClean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20850"/>
            <a:ext cx="6373812" cy="307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284663" y="3141663"/>
            <a:ext cx="1644650" cy="157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nl-BE"/>
          </a:p>
        </p:txBody>
      </p:sp>
      <p:pic>
        <p:nvPicPr>
          <p:cNvPr id="38920" name="Picture 9" descr="IBM SPSS Statistics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0" y="214313"/>
            <a:ext cx="571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hthoek 138"/>
          <p:cNvSpPr/>
          <p:nvPr/>
        </p:nvSpPr>
        <p:spPr>
          <a:xfrm>
            <a:off x="7715250" y="0"/>
            <a:ext cx="142875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4" name="Stroomdiagram: Proces 3"/>
          <p:cNvSpPr/>
          <p:nvPr/>
        </p:nvSpPr>
        <p:spPr>
          <a:xfrm>
            <a:off x="179512" y="2802257"/>
            <a:ext cx="963488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interval</a:t>
            </a:r>
            <a:r>
              <a:rPr lang="nl-BE" sz="1050" dirty="0">
                <a:solidFill>
                  <a:prstClr val="white"/>
                </a:solidFill>
              </a:rPr>
              <a:t>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ordinaal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5" name="Stroomdiagram: Proces 4"/>
          <p:cNvSpPr/>
          <p:nvPr/>
        </p:nvSpPr>
        <p:spPr>
          <a:xfrm>
            <a:off x="285750" y="5750245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" name="Stroomdiagram: Proces 5"/>
          <p:cNvSpPr/>
          <p:nvPr/>
        </p:nvSpPr>
        <p:spPr>
          <a:xfrm>
            <a:off x="1714500" y="2016445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7" name="Stroomdiagram: Proces 6"/>
          <p:cNvSpPr/>
          <p:nvPr/>
        </p:nvSpPr>
        <p:spPr>
          <a:xfrm>
            <a:off x="2571750" y="1410020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138" name="Rechthoek 137"/>
          <p:cNvSpPr/>
          <p:nvPr/>
        </p:nvSpPr>
        <p:spPr>
          <a:xfrm>
            <a:off x="6215063" y="0"/>
            <a:ext cx="1500187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8" name="Stroomdiagram: Proces 7"/>
          <p:cNvSpPr/>
          <p:nvPr/>
        </p:nvSpPr>
        <p:spPr>
          <a:xfrm>
            <a:off x="1714500" y="4373882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&gt; 1</a:t>
            </a:r>
          </a:p>
        </p:txBody>
      </p:sp>
      <p:sp>
        <p:nvSpPr>
          <p:cNvPr id="9" name="Stroomdiagram: Proces 8"/>
          <p:cNvSpPr/>
          <p:nvPr/>
        </p:nvSpPr>
        <p:spPr>
          <a:xfrm>
            <a:off x="1714500" y="5785170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cxnSp>
        <p:nvCxnSpPr>
          <p:cNvPr id="11" name="Gebogen verbindingslijn 10"/>
          <p:cNvCxnSpPr>
            <a:stCxn id="4" idx="3"/>
            <a:endCxn id="6" idx="1"/>
          </p:cNvCxnSpPr>
          <p:nvPr/>
        </p:nvCxnSpPr>
        <p:spPr>
          <a:xfrm flipV="1">
            <a:off x="1143000" y="2159320"/>
            <a:ext cx="571500" cy="82153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bogen verbindingslijn 12"/>
          <p:cNvCxnSpPr>
            <a:stCxn id="4" idx="3"/>
            <a:endCxn id="8" idx="1"/>
          </p:cNvCxnSpPr>
          <p:nvPr/>
        </p:nvCxnSpPr>
        <p:spPr>
          <a:xfrm>
            <a:off x="1143000" y="2980851"/>
            <a:ext cx="571500" cy="15359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oomdiagram: Proces 13"/>
          <p:cNvSpPr/>
          <p:nvPr/>
        </p:nvSpPr>
        <p:spPr>
          <a:xfrm>
            <a:off x="6429375" y="713107"/>
            <a:ext cx="1143000" cy="320675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one</a:t>
            </a:r>
            <a:r>
              <a:rPr lang="nl-BE" sz="900" dirty="0">
                <a:solidFill>
                  <a:prstClr val="white"/>
                </a:solidFill>
              </a:rPr>
              <a:t> sample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r>
              <a:rPr lang="nl-BE" sz="900" dirty="0">
                <a:solidFill>
                  <a:prstClr val="white"/>
                </a:solidFill>
              </a:rPr>
              <a:t> 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z-test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5" name="Stroomdiagram: Proces 14"/>
          <p:cNvSpPr/>
          <p:nvPr/>
        </p:nvSpPr>
        <p:spPr>
          <a:xfrm>
            <a:off x="4125913" y="730570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6" name="Stroomdiagram: Proces 15"/>
          <p:cNvSpPr/>
          <p:nvPr/>
        </p:nvSpPr>
        <p:spPr>
          <a:xfrm>
            <a:off x="4125913" y="1444945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7" name="Stroomdiagram: Proces 16"/>
          <p:cNvSpPr/>
          <p:nvPr/>
        </p:nvSpPr>
        <p:spPr>
          <a:xfrm>
            <a:off x="4125913" y="2159320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&gt; 2</a:t>
            </a:r>
          </a:p>
        </p:txBody>
      </p:sp>
      <p:cxnSp>
        <p:nvCxnSpPr>
          <p:cNvPr id="19" name="Gebogen verbindingslijn 18"/>
          <p:cNvCxnSpPr>
            <a:stCxn id="6" idx="3"/>
            <a:endCxn id="7" idx="1"/>
          </p:cNvCxnSpPr>
          <p:nvPr/>
        </p:nvCxnSpPr>
        <p:spPr>
          <a:xfrm flipV="1">
            <a:off x="2071688" y="1587820"/>
            <a:ext cx="500062" cy="5715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bogen verbindingslijn 20"/>
          <p:cNvCxnSpPr>
            <a:stCxn id="7" idx="3"/>
            <a:endCxn id="15" idx="1"/>
          </p:cNvCxnSpPr>
          <p:nvPr/>
        </p:nvCxnSpPr>
        <p:spPr>
          <a:xfrm flipV="1">
            <a:off x="3429000" y="873445"/>
            <a:ext cx="696913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bogen verbindingslijn 22"/>
          <p:cNvCxnSpPr>
            <a:stCxn id="7" idx="3"/>
            <a:endCxn id="16" idx="1"/>
          </p:cNvCxnSpPr>
          <p:nvPr/>
        </p:nvCxnSpPr>
        <p:spPr>
          <a:xfrm flipV="1">
            <a:off x="3429000" y="1587820"/>
            <a:ext cx="696913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bogen verbindingslijn 24"/>
          <p:cNvCxnSpPr>
            <a:stCxn id="7" idx="3"/>
            <a:endCxn id="17" idx="1"/>
          </p:cNvCxnSpPr>
          <p:nvPr/>
        </p:nvCxnSpPr>
        <p:spPr>
          <a:xfrm>
            <a:off x="3429000" y="1587820"/>
            <a:ext cx="696913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troomdiagram: Proces 25"/>
          <p:cNvSpPr/>
          <p:nvPr/>
        </p:nvSpPr>
        <p:spPr>
          <a:xfrm>
            <a:off x="2571750" y="2694307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interval/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ordinaal</a:t>
            </a:r>
            <a:endParaRPr lang="nl-BE" sz="1050" dirty="0">
              <a:solidFill>
                <a:prstClr val="white"/>
              </a:solidFill>
            </a:endParaRPr>
          </a:p>
        </p:txBody>
      </p:sp>
      <p:cxnSp>
        <p:nvCxnSpPr>
          <p:cNvPr id="28" name="Gebogen verbindingslijn 27"/>
          <p:cNvCxnSpPr>
            <a:stCxn id="6" idx="3"/>
            <a:endCxn id="26" idx="1"/>
          </p:cNvCxnSpPr>
          <p:nvPr/>
        </p:nvCxnSpPr>
        <p:spPr>
          <a:xfrm>
            <a:off x="2071688" y="2159320"/>
            <a:ext cx="500062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troomdiagram: Proces 28"/>
          <p:cNvSpPr/>
          <p:nvPr/>
        </p:nvSpPr>
        <p:spPr>
          <a:xfrm>
            <a:off x="5197475" y="130207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0" name="Stroomdiagram: Proces 29"/>
          <p:cNvSpPr/>
          <p:nvPr/>
        </p:nvSpPr>
        <p:spPr>
          <a:xfrm>
            <a:off x="5197475" y="2016445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1" name="Stroomdiagram: Proces 30"/>
          <p:cNvSpPr/>
          <p:nvPr/>
        </p:nvSpPr>
        <p:spPr>
          <a:xfrm>
            <a:off x="5197475" y="330232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2" name="Stroomdiagram: Proces 31"/>
          <p:cNvSpPr/>
          <p:nvPr/>
        </p:nvSpPr>
        <p:spPr>
          <a:xfrm>
            <a:off x="5197475" y="1659257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3" name="Stroomdiagram: Proces 32"/>
          <p:cNvSpPr/>
          <p:nvPr/>
        </p:nvSpPr>
        <p:spPr>
          <a:xfrm>
            <a:off x="5197475" y="235617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35" name="Gebogen verbindingslijn 34"/>
          <p:cNvCxnSpPr>
            <a:stCxn id="16" idx="3"/>
            <a:endCxn id="29" idx="1"/>
          </p:cNvCxnSpPr>
          <p:nvPr/>
        </p:nvCxnSpPr>
        <p:spPr>
          <a:xfrm flipV="1">
            <a:off x="4483100" y="1408432"/>
            <a:ext cx="714375" cy="1793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bogen verbindingslijn 36"/>
          <p:cNvCxnSpPr>
            <a:stCxn id="16" idx="3"/>
            <a:endCxn id="32" idx="1"/>
          </p:cNvCxnSpPr>
          <p:nvPr/>
        </p:nvCxnSpPr>
        <p:spPr>
          <a:xfrm>
            <a:off x="4483100" y="1587820"/>
            <a:ext cx="714375" cy="177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bogen verbindingslijn 38"/>
          <p:cNvCxnSpPr>
            <a:stCxn id="17" idx="3"/>
            <a:endCxn id="30" idx="1"/>
          </p:cNvCxnSpPr>
          <p:nvPr/>
        </p:nvCxnSpPr>
        <p:spPr>
          <a:xfrm flipV="1">
            <a:off x="4483100" y="2124395"/>
            <a:ext cx="714375" cy="177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bogen verbindingslijn 40"/>
          <p:cNvCxnSpPr>
            <a:stCxn id="17" idx="3"/>
            <a:endCxn id="33" idx="1"/>
          </p:cNvCxnSpPr>
          <p:nvPr/>
        </p:nvCxnSpPr>
        <p:spPr>
          <a:xfrm>
            <a:off x="4483100" y="2302195"/>
            <a:ext cx="714375" cy="1603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bogen verbindingslijn 42"/>
          <p:cNvCxnSpPr>
            <a:stCxn id="15" idx="3"/>
            <a:endCxn id="14" idx="1"/>
          </p:cNvCxnSpPr>
          <p:nvPr/>
        </p:nvCxnSpPr>
        <p:spPr>
          <a:xfrm>
            <a:off x="4483100" y="873445"/>
            <a:ext cx="1946275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troomdiagram: Proces 43"/>
          <p:cNvSpPr/>
          <p:nvPr/>
        </p:nvSpPr>
        <p:spPr>
          <a:xfrm>
            <a:off x="6411913" y="1267145"/>
            <a:ext cx="1143000" cy="285750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independent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r>
              <a:rPr lang="nl-BE" sz="900" dirty="0">
                <a:solidFill>
                  <a:prstClr val="white"/>
                </a:solidFill>
              </a:rPr>
              <a:t> /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z-test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45" name="Stroomdiagram: Proces 44"/>
          <p:cNvSpPr/>
          <p:nvPr/>
        </p:nvSpPr>
        <p:spPr>
          <a:xfrm>
            <a:off x="6411913" y="1659257"/>
            <a:ext cx="1143000" cy="21431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dependent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endParaRPr lang="nl-BE" sz="900" dirty="0">
              <a:solidFill>
                <a:prstClr val="white"/>
              </a:solidFill>
            </a:endParaRPr>
          </a:p>
        </p:txBody>
      </p:sp>
      <p:cxnSp>
        <p:nvCxnSpPr>
          <p:cNvPr id="47" name="Gebogen verbindingslijn 46"/>
          <p:cNvCxnSpPr>
            <a:stCxn id="29" idx="3"/>
            <a:endCxn id="44" idx="1"/>
          </p:cNvCxnSpPr>
          <p:nvPr/>
        </p:nvCxnSpPr>
        <p:spPr>
          <a:xfrm>
            <a:off x="6054725" y="1408432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bogen verbindingslijn 48"/>
          <p:cNvCxnSpPr>
            <a:stCxn id="32" idx="3"/>
            <a:endCxn id="45" idx="1"/>
          </p:cNvCxnSpPr>
          <p:nvPr/>
        </p:nvCxnSpPr>
        <p:spPr>
          <a:xfrm>
            <a:off x="6054725" y="1765620"/>
            <a:ext cx="357188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troomdiagram: Proces 49"/>
          <p:cNvSpPr/>
          <p:nvPr/>
        </p:nvSpPr>
        <p:spPr>
          <a:xfrm>
            <a:off x="6411913" y="20164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one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way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51" name="Stroomdiagram: Proces 50"/>
          <p:cNvSpPr/>
          <p:nvPr/>
        </p:nvSpPr>
        <p:spPr>
          <a:xfrm>
            <a:off x="6411913" y="2356170"/>
            <a:ext cx="1143000" cy="214312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repeated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measures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cxnSp>
        <p:nvCxnSpPr>
          <p:cNvPr id="55" name="Gebogen verbindingslijn 54"/>
          <p:cNvCxnSpPr>
            <a:stCxn id="30" idx="3"/>
            <a:endCxn id="50" idx="1"/>
          </p:cNvCxnSpPr>
          <p:nvPr/>
        </p:nvCxnSpPr>
        <p:spPr>
          <a:xfrm>
            <a:off x="6054725" y="2124395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bogen verbindingslijn 56"/>
          <p:cNvCxnSpPr>
            <a:stCxn id="33" idx="3"/>
            <a:endCxn id="51" idx="1"/>
          </p:cNvCxnSpPr>
          <p:nvPr/>
        </p:nvCxnSpPr>
        <p:spPr>
          <a:xfrm>
            <a:off x="6054725" y="2462532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troomdiagram: Proces 57"/>
          <p:cNvSpPr/>
          <p:nvPr/>
        </p:nvSpPr>
        <p:spPr>
          <a:xfrm>
            <a:off x="6411913" y="27657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Pearson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correlation</a:t>
            </a:r>
            <a:endParaRPr lang="nl-BE" sz="900" dirty="0">
              <a:solidFill>
                <a:prstClr val="white"/>
              </a:solidFill>
            </a:endParaRPr>
          </a:p>
        </p:txBody>
      </p:sp>
      <p:cxnSp>
        <p:nvCxnSpPr>
          <p:cNvPr id="62" name="Gebogen verbindingslijn 61"/>
          <p:cNvCxnSpPr>
            <a:stCxn id="26" idx="3"/>
            <a:endCxn id="58" idx="1"/>
          </p:cNvCxnSpPr>
          <p:nvPr/>
        </p:nvCxnSpPr>
        <p:spPr>
          <a:xfrm>
            <a:off x="3429000" y="2873695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troomdiagram: Proces 62"/>
          <p:cNvSpPr/>
          <p:nvPr/>
        </p:nvSpPr>
        <p:spPr>
          <a:xfrm>
            <a:off x="2571750" y="3586482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4" name="Stroomdiagram: Proces 63"/>
          <p:cNvSpPr/>
          <p:nvPr/>
        </p:nvSpPr>
        <p:spPr>
          <a:xfrm>
            <a:off x="2571750" y="4337370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interval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5" name="Stroomdiagram: Proces 64"/>
          <p:cNvSpPr/>
          <p:nvPr/>
        </p:nvSpPr>
        <p:spPr>
          <a:xfrm>
            <a:off x="2571750" y="5051745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gemengd</a:t>
            </a:r>
          </a:p>
        </p:txBody>
      </p:sp>
      <p:sp>
        <p:nvSpPr>
          <p:cNvPr id="66" name="Stroomdiagram: Proces 65"/>
          <p:cNvSpPr/>
          <p:nvPr/>
        </p:nvSpPr>
        <p:spPr>
          <a:xfrm>
            <a:off x="5197475" y="3659507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67" name="Stroomdiagram: Proces 66"/>
          <p:cNvSpPr/>
          <p:nvPr/>
        </p:nvSpPr>
        <p:spPr>
          <a:xfrm>
            <a:off x="5197475" y="4016695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gemengd</a:t>
            </a:r>
          </a:p>
        </p:txBody>
      </p:sp>
      <p:sp>
        <p:nvSpPr>
          <p:cNvPr id="68" name="Stroomdiagram: Proces 67"/>
          <p:cNvSpPr/>
          <p:nvPr/>
        </p:nvSpPr>
        <p:spPr>
          <a:xfrm>
            <a:off x="6411913" y="3302320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n-way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69" name="Stroomdiagram: Proces 68"/>
          <p:cNvSpPr/>
          <p:nvPr/>
        </p:nvSpPr>
        <p:spPr>
          <a:xfrm>
            <a:off x="6411913" y="3659507"/>
            <a:ext cx="1143000" cy="21431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repeated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measures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70" name="Stroomdiagram: Proces 69"/>
          <p:cNvSpPr/>
          <p:nvPr/>
        </p:nvSpPr>
        <p:spPr>
          <a:xfrm>
            <a:off x="6411913" y="4016695"/>
            <a:ext cx="1143000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mixed design ANOVA</a:t>
            </a:r>
          </a:p>
        </p:txBody>
      </p:sp>
      <p:sp>
        <p:nvSpPr>
          <p:cNvPr id="71" name="Stroomdiagram: Proces 70"/>
          <p:cNvSpPr/>
          <p:nvPr/>
        </p:nvSpPr>
        <p:spPr>
          <a:xfrm>
            <a:off x="6411913" y="4408807"/>
            <a:ext cx="1143000" cy="214313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multiple </a:t>
            </a:r>
            <a:r>
              <a:rPr lang="nl-BE" sz="900" dirty="0" err="1">
                <a:solidFill>
                  <a:prstClr val="white"/>
                </a:solidFill>
              </a:rPr>
              <a:t>regression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4" name="Stroomdiagram: Proces 73"/>
          <p:cNvSpPr/>
          <p:nvPr/>
        </p:nvSpPr>
        <p:spPr>
          <a:xfrm>
            <a:off x="7858125" y="6050295"/>
            <a:ext cx="114300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Pearson</a:t>
            </a:r>
            <a:r>
              <a:rPr lang="nl-BE" sz="900" dirty="0">
                <a:solidFill>
                  <a:prstClr val="white"/>
                </a:solidFill>
              </a:rPr>
              <a:t>  </a:t>
            </a:r>
            <a:r>
              <a:rPr lang="nl-BE" sz="900" dirty="0" err="1">
                <a:solidFill>
                  <a:prstClr val="white"/>
                </a:solidFill>
              </a:rPr>
              <a:t>chi-square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5" name="Stroomdiagram: Proces 74"/>
          <p:cNvSpPr/>
          <p:nvPr/>
        </p:nvSpPr>
        <p:spPr>
          <a:xfrm>
            <a:off x="6411913" y="5124770"/>
            <a:ext cx="1143000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multiple </a:t>
            </a:r>
            <a:r>
              <a:rPr lang="nl-BE" sz="900" dirty="0" err="1">
                <a:solidFill>
                  <a:prstClr val="white"/>
                </a:solidFill>
              </a:rPr>
              <a:t>regression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6" name="Stroomdiagram: Proces 75"/>
          <p:cNvSpPr/>
          <p:nvPr/>
        </p:nvSpPr>
        <p:spPr>
          <a:xfrm>
            <a:off x="2571750" y="5748657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nominaal/ ordinaal</a:t>
            </a:r>
          </a:p>
        </p:txBody>
      </p:sp>
      <p:sp>
        <p:nvSpPr>
          <p:cNvPr id="77" name="Stroomdiagram: Proces 76"/>
          <p:cNvSpPr/>
          <p:nvPr/>
        </p:nvSpPr>
        <p:spPr>
          <a:xfrm>
            <a:off x="5197475" y="6050295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79" name="Gebogen verbindingslijn 78"/>
          <p:cNvCxnSpPr>
            <a:stCxn id="8" idx="3"/>
            <a:endCxn id="63" idx="1"/>
          </p:cNvCxnSpPr>
          <p:nvPr/>
        </p:nvCxnSpPr>
        <p:spPr>
          <a:xfrm flipV="1">
            <a:off x="2071688" y="3765870"/>
            <a:ext cx="500062" cy="7508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bogen verbindingslijn 80"/>
          <p:cNvCxnSpPr>
            <a:stCxn id="8" idx="3"/>
            <a:endCxn id="64" idx="1"/>
          </p:cNvCxnSpPr>
          <p:nvPr/>
        </p:nvCxnSpPr>
        <p:spPr>
          <a:xfrm flipV="1">
            <a:off x="2071688" y="4516757"/>
            <a:ext cx="500062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bogen verbindingslijn 82"/>
          <p:cNvCxnSpPr>
            <a:stCxn id="8" idx="3"/>
            <a:endCxn id="65" idx="1"/>
          </p:cNvCxnSpPr>
          <p:nvPr/>
        </p:nvCxnSpPr>
        <p:spPr>
          <a:xfrm>
            <a:off x="2071688" y="4516757"/>
            <a:ext cx="500062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bogen verbindingslijn 84"/>
          <p:cNvCxnSpPr>
            <a:stCxn id="63" idx="3"/>
            <a:endCxn id="31" idx="1"/>
          </p:cNvCxnSpPr>
          <p:nvPr/>
        </p:nvCxnSpPr>
        <p:spPr>
          <a:xfrm flipV="1">
            <a:off x="3429000" y="3410270"/>
            <a:ext cx="1768475" cy="355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bogen verbindingslijn 86"/>
          <p:cNvCxnSpPr>
            <a:stCxn id="63" idx="3"/>
            <a:endCxn id="66" idx="1"/>
          </p:cNvCxnSpPr>
          <p:nvPr/>
        </p:nvCxnSpPr>
        <p:spPr>
          <a:xfrm>
            <a:off x="3429000" y="3765870"/>
            <a:ext cx="1768475" cy="15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bogen verbindingslijn 88"/>
          <p:cNvCxnSpPr>
            <a:stCxn id="63" idx="3"/>
            <a:endCxn id="67" idx="1"/>
          </p:cNvCxnSpPr>
          <p:nvPr/>
        </p:nvCxnSpPr>
        <p:spPr>
          <a:xfrm>
            <a:off x="3429000" y="3765870"/>
            <a:ext cx="1768475" cy="3587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bogen verbindingslijn 92"/>
          <p:cNvCxnSpPr>
            <a:stCxn id="65" idx="3"/>
            <a:endCxn id="75" idx="1"/>
          </p:cNvCxnSpPr>
          <p:nvPr/>
        </p:nvCxnSpPr>
        <p:spPr>
          <a:xfrm>
            <a:off x="3429000" y="5231132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bogen verbindingslijn 94"/>
          <p:cNvCxnSpPr>
            <a:stCxn id="5" idx="3"/>
            <a:endCxn id="9" idx="1"/>
          </p:cNvCxnSpPr>
          <p:nvPr/>
        </p:nvCxnSpPr>
        <p:spPr>
          <a:xfrm flipV="1">
            <a:off x="1143000" y="5928045"/>
            <a:ext cx="571500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bogen verbindingslijn 96"/>
          <p:cNvCxnSpPr>
            <a:stCxn id="9" idx="3"/>
            <a:endCxn id="76" idx="1"/>
          </p:cNvCxnSpPr>
          <p:nvPr/>
        </p:nvCxnSpPr>
        <p:spPr>
          <a:xfrm flipV="1">
            <a:off x="2071688" y="5928045"/>
            <a:ext cx="500062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bogen verbindingslijn 98"/>
          <p:cNvCxnSpPr>
            <a:stCxn id="76" idx="3"/>
            <a:endCxn id="91" idx="1"/>
          </p:cNvCxnSpPr>
          <p:nvPr/>
        </p:nvCxnSpPr>
        <p:spPr>
          <a:xfrm flipV="1">
            <a:off x="3429000" y="5663403"/>
            <a:ext cx="710952" cy="2638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bogen verbindingslijn 102"/>
          <p:cNvCxnSpPr>
            <a:stCxn id="31" idx="3"/>
            <a:endCxn id="68" idx="1"/>
          </p:cNvCxnSpPr>
          <p:nvPr/>
        </p:nvCxnSpPr>
        <p:spPr>
          <a:xfrm>
            <a:off x="6054725" y="3410270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bogen verbindingslijn 104"/>
          <p:cNvCxnSpPr>
            <a:stCxn id="66" idx="3"/>
            <a:endCxn id="69" idx="1"/>
          </p:cNvCxnSpPr>
          <p:nvPr/>
        </p:nvCxnSpPr>
        <p:spPr>
          <a:xfrm>
            <a:off x="6054725" y="3767457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bogen verbindingslijn 106"/>
          <p:cNvCxnSpPr>
            <a:stCxn id="67" idx="3"/>
            <a:endCxn id="70" idx="1"/>
          </p:cNvCxnSpPr>
          <p:nvPr/>
        </p:nvCxnSpPr>
        <p:spPr>
          <a:xfrm>
            <a:off x="6054725" y="4124645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bogen verbindingslijn 108"/>
          <p:cNvCxnSpPr>
            <a:stCxn id="64" idx="3"/>
            <a:endCxn id="71" idx="1"/>
          </p:cNvCxnSpPr>
          <p:nvPr/>
        </p:nvCxnSpPr>
        <p:spPr>
          <a:xfrm>
            <a:off x="3429000" y="4516757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bogen verbindingslijn 110"/>
          <p:cNvCxnSpPr>
            <a:stCxn id="77" idx="3"/>
            <a:endCxn id="74" idx="1"/>
          </p:cNvCxnSpPr>
          <p:nvPr/>
        </p:nvCxnSpPr>
        <p:spPr>
          <a:xfrm>
            <a:off x="6054725" y="6156658"/>
            <a:ext cx="1803400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troomdiagram: Proces 111"/>
          <p:cNvSpPr/>
          <p:nvPr/>
        </p:nvSpPr>
        <p:spPr>
          <a:xfrm>
            <a:off x="285720" y="214290"/>
            <a:ext cx="928694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type AV?</a:t>
            </a:r>
          </a:p>
        </p:txBody>
      </p:sp>
      <p:sp>
        <p:nvSpPr>
          <p:cNvPr id="113" name="Stroomdiagram: Proces 112"/>
          <p:cNvSpPr/>
          <p:nvPr/>
        </p:nvSpPr>
        <p:spPr>
          <a:xfrm>
            <a:off x="1500166" y="214290"/>
            <a:ext cx="78581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aantal OV?</a:t>
            </a:r>
          </a:p>
        </p:txBody>
      </p:sp>
      <p:sp>
        <p:nvSpPr>
          <p:cNvPr id="114" name="Stroomdiagram: Proces 113"/>
          <p:cNvSpPr/>
          <p:nvPr/>
        </p:nvSpPr>
        <p:spPr>
          <a:xfrm>
            <a:off x="2571736" y="214290"/>
            <a:ext cx="857256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type OV?</a:t>
            </a:r>
          </a:p>
        </p:txBody>
      </p:sp>
      <p:sp>
        <p:nvSpPr>
          <p:cNvPr id="115" name="Stroomdiagram: Proces 114"/>
          <p:cNvSpPr/>
          <p:nvPr/>
        </p:nvSpPr>
        <p:spPr>
          <a:xfrm>
            <a:off x="3696814" y="214290"/>
            <a:ext cx="1071570" cy="285752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hoeveel populaties?</a:t>
            </a:r>
          </a:p>
        </p:txBody>
      </p:sp>
      <p:sp>
        <p:nvSpPr>
          <p:cNvPr id="116" name="Stroomdiagram: Proces 115"/>
          <p:cNvSpPr/>
          <p:nvPr/>
        </p:nvSpPr>
        <p:spPr>
          <a:xfrm>
            <a:off x="5125574" y="214290"/>
            <a:ext cx="928694" cy="285752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categorieën afhankelijk?</a:t>
            </a:r>
          </a:p>
        </p:txBody>
      </p:sp>
      <p:sp>
        <p:nvSpPr>
          <p:cNvPr id="117" name="Stroomdiagram: Proces 116"/>
          <p:cNvSpPr/>
          <p:nvPr/>
        </p:nvSpPr>
        <p:spPr>
          <a:xfrm>
            <a:off x="6411458" y="214290"/>
            <a:ext cx="114300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parametrisch</a:t>
            </a:r>
          </a:p>
        </p:txBody>
      </p:sp>
      <p:sp>
        <p:nvSpPr>
          <p:cNvPr id="118" name="Stroomdiagram: Proces 117"/>
          <p:cNvSpPr/>
          <p:nvPr/>
        </p:nvSpPr>
        <p:spPr>
          <a:xfrm>
            <a:off x="7867201" y="214290"/>
            <a:ext cx="114300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srgbClr val="1F497D"/>
                </a:solidFill>
              </a:rPr>
              <a:t>non-parametrisch</a:t>
            </a:r>
            <a:endParaRPr lang="nl-BE" sz="900" dirty="0">
              <a:solidFill>
                <a:srgbClr val="1F497D"/>
              </a:solidFill>
            </a:endParaRPr>
          </a:p>
        </p:txBody>
      </p:sp>
      <p:sp>
        <p:nvSpPr>
          <p:cNvPr id="143" name="Stroomdiagram: Proces 142"/>
          <p:cNvSpPr/>
          <p:nvPr/>
        </p:nvSpPr>
        <p:spPr>
          <a:xfrm>
            <a:off x="7858125" y="1267145"/>
            <a:ext cx="1143000" cy="3032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 smtClean="0">
                <a:solidFill>
                  <a:prstClr val="white"/>
                </a:solidFill>
              </a:rPr>
              <a:t>Rank-sum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4" name="Stroomdiagram: Proces 143"/>
          <p:cNvSpPr/>
          <p:nvPr/>
        </p:nvSpPr>
        <p:spPr>
          <a:xfrm>
            <a:off x="7858125" y="1659257"/>
            <a:ext cx="114300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 smtClean="0">
                <a:solidFill>
                  <a:prstClr val="white"/>
                </a:solidFill>
              </a:rPr>
              <a:t>Signed-ranks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5" name="Stroomdiagram: Proces 144"/>
          <p:cNvSpPr/>
          <p:nvPr/>
        </p:nvSpPr>
        <p:spPr>
          <a:xfrm>
            <a:off x="7858125" y="20164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Kruskal-Wallis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6" name="Stroomdiagram: Proces 145"/>
          <p:cNvSpPr/>
          <p:nvPr/>
        </p:nvSpPr>
        <p:spPr>
          <a:xfrm>
            <a:off x="7858125" y="2356170"/>
            <a:ext cx="1143000" cy="214312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Friedman’s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147" name="Stroomdiagram: Proces 146"/>
          <p:cNvSpPr/>
          <p:nvPr/>
        </p:nvSpPr>
        <p:spPr>
          <a:xfrm>
            <a:off x="7858125" y="2768920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800" dirty="0" err="1">
                <a:solidFill>
                  <a:prstClr val="white"/>
                </a:solidFill>
              </a:rPr>
              <a:t>Spearman</a:t>
            </a:r>
            <a:r>
              <a:rPr lang="nl-BE" sz="800" dirty="0">
                <a:solidFill>
                  <a:prstClr val="white"/>
                </a:solidFill>
              </a:rPr>
              <a:t> </a:t>
            </a:r>
            <a:r>
              <a:rPr lang="nl-BE" sz="800" dirty="0" err="1">
                <a:solidFill>
                  <a:prstClr val="white"/>
                </a:solidFill>
              </a:rPr>
              <a:t>correlation</a:t>
            </a:r>
            <a:endParaRPr lang="nl-BE" sz="800" dirty="0">
              <a:solidFill>
                <a:prstClr val="white"/>
              </a:solidFill>
            </a:endParaRPr>
          </a:p>
        </p:txBody>
      </p:sp>
      <p:sp>
        <p:nvSpPr>
          <p:cNvPr id="88" name="Stroomdiagram: Proces 13"/>
          <p:cNvSpPr/>
          <p:nvPr/>
        </p:nvSpPr>
        <p:spPr>
          <a:xfrm>
            <a:off x="285721" y="752070"/>
            <a:ext cx="928694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niet in dit boek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90" name="Stroomdiagram: Proces 73"/>
          <p:cNvSpPr/>
          <p:nvPr/>
        </p:nvSpPr>
        <p:spPr>
          <a:xfrm>
            <a:off x="7856172" y="692696"/>
            <a:ext cx="1143000" cy="3330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chi-square goodness of fit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91" name="Stroomdiagram: Proces 14"/>
          <p:cNvSpPr/>
          <p:nvPr/>
        </p:nvSpPr>
        <p:spPr>
          <a:xfrm>
            <a:off x="4139952" y="5520528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92" name="Stroomdiagram: Proces 14"/>
          <p:cNvSpPr/>
          <p:nvPr/>
        </p:nvSpPr>
        <p:spPr>
          <a:xfrm>
            <a:off x="4139952" y="6022302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≥ 2</a:t>
            </a:r>
            <a:endParaRPr lang="nl-BE" sz="1050" dirty="0">
              <a:solidFill>
                <a:prstClr val="white"/>
              </a:solidFill>
            </a:endParaRPr>
          </a:p>
        </p:txBody>
      </p:sp>
      <p:cxnSp>
        <p:nvCxnSpPr>
          <p:cNvPr id="98" name="Elbow Connector 97"/>
          <p:cNvCxnSpPr>
            <a:stCxn id="76" idx="3"/>
            <a:endCxn id="92" idx="1"/>
          </p:cNvCxnSpPr>
          <p:nvPr/>
        </p:nvCxnSpPr>
        <p:spPr>
          <a:xfrm>
            <a:off x="3429000" y="5927251"/>
            <a:ext cx="710952" cy="2379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Stroomdiagram: Proces 73"/>
          <p:cNvSpPr/>
          <p:nvPr/>
        </p:nvSpPr>
        <p:spPr>
          <a:xfrm>
            <a:off x="7858812" y="5518246"/>
            <a:ext cx="1143000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chi-square goodness of fit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01" name="Stroomdiagram: Proces 76"/>
          <p:cNvSpPr/>
          <p:nvPr/>
        </p:nvSpPr>
        <p:spPr>
          <a:xfrm>
            <a:off x="5198162" y="5555570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102" name="Gebogen verbindingslijn 110"/>
          <p:cNvCxnSpPr>
            <a:stCxn id="101" idx="3"/>
            <a:endCxn id="100" idx="1"/>
          </p:cNvCxnSpPr>
          <p:nvPr/>
        </p:nvCxnSpPr>
        <p:spPr>
          <a:xfrm flipV="1">
            <a:off x="6055412" y="5662262"/>
            <a:ext cx="1803400" cy="4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1" idx="3"/>
            <a:endCxn id="101" idx="1"/>
          </p:cNvCxnSpPr>
          <p:nvPr/>
        </p:nvCxnSpPr>
        <p:spPr>
          <a:xfrm flipV="1">
            <a:off x="4497139" y="5662727"/>
            <a:ext cx="701023" cy="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3"/>
            <a:endCxn id="77" idx="1"/>
          </p:cNvCxnSpPr>
          <p:nvPr/>
        </p:nvCxnSpPr>
        <p:spPr>
          <a:xfrm flipV="1">
            <a:off x="4497139" y="6157452"/>
            <a:ext cx="700336" cy="7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6" name="Footer Placeholder 9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Voorbeeld ANOVA in SPSS: stressreductie door chocolade bij dansers</a:t>
            </a:r>
            <a:endParaRPr lang="en-US" sz="2400" dirty="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9940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5420C2-4F70-423A-8B6F-66A83ED12111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39942" name="Picture 9" descr="IBM SPSS Statistics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214313"/>
            <a:ext cx="571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80043"/>
              </p:ext>
            </p:extLst>
          </p:nvPr>
        </p:nvGraphicFramePr>
        <p:xfrm>
          <a:off x="4211960" y="1238334"/>
          <a:ext cx="4762499" cy="14366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8404"/>
                <a:gridCol w="923802"/>
                <a:gridCol w="634915"/>
                <a:gridCol w="875548"/>
                <a:gridCol w="634915"/>
                <a:gridCol w="634915"/>
              </a:tblGrid>
              <a:tr h="0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ANOVA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0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stress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Sum of Squares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df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Mean Square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F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Sig.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Between Groups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714,490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2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357,245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3,136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,048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Within Groups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11277,471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99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113,914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Total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11991,961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101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72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6. </a:t>
                </a:r>
                <a:r>
                  <a:rPr lang="en-US" dirty="0" err="1" smtClean="0"/>
                  <a:t>Effectgrootte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BE">
                          <a:latin typeface="Cambria Math"/>
                        </a:rPr>
                        <m:t>𝑟</m:t>
                      </m:r>
                      <m:r>
                        <a:rPr lang="nl-BE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BE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BE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l-B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>
                                      <a:latin typeface="Cambria Math"/>
                                    </a:rPr>
                                    <m:t>𝑆𝑆</m:t>
                                  </m:r>
                                </m:e>
                                <m:sub>
                                  <m:r>
                                    <a:rPr lang="nl-BE">
                                      <a:latin typeface="Cambria Math"/>
                                    </a:rPr>
                                    <m:t>𝑏𝑒𝑡𝑤𝑒𝑒𝑛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nl-B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>
                                      <a:latin typeface="Cambria Math"/>
                                    </a:rPr>
                                    <m:t>𝑆𝑆</m:t>
                                  </m:r>
                                </m:e>
                                <m:sub>
                                  <m:r>
                                    <a:rPr lang="nl-BE">
                                      <a:latin typeface="Cambria Math"/>
                                    </a:rPr>
                                    <m:t>𝑡𝑜𝑡𝑎𝑙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BE">
                          <a:latin typeface="Cambria Math"/>
                        </a:rPr>
                        <m:t>𝑟</m:t>
                      </m:r>
                      <m:r>
                        <a:rPr lang="nl-BE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BE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BE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nl-BE">
                                  <a:latin typeface="Cambria Math"/>
                                </a:rPr>
                                <m:t>714.49</m:t>
                              </m:r>
                            </m:num>
                            <m:den>
                              <m:r>
                                <a:rPr lang="nl-BE">
                                  <a:latin typeface="Cambria Math"/>
                                </a:rPr>
                                <m:t>11991,961</m:t>
                              </m:r>
                            </m:den>
                          </m:f>
                        </m:e>
                      </m:rad>
                      <m:r>
                        <a:rPr lang="nl-BE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BE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nl-BE">
                              <a:latin typeface="Cambria Math"/>
                            </a:rPr>
                            <m:t>0.060</m:t>
                          </m:r>
                        </m:e>
                      </m:rad>
                      <m:r>
                        <a:rPr lang="nl-BE">
                          <a:latin typeface="Cambria Math"/>
                        </a:rPr>
                        <m:t>=0.24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7. </a:t>
                </a:r>
                <a:r>
                  <a:rPr lang="en-US" dirty="0" err="1" smtClean="0"/>
                  <a:t>Rapportering</a:t>
                </a:r>
                <a:endParaRPr lang="en-US" dirty="0" smtClean="0"/>
              </a:p>
              <a:p>
                <a:pPr marL="355600" lvl="1" indent="0">
                  <a:buNone/>
                </a:pPr>
                <a:r>
                  <a:rPr lang="nl-BE" dirty="0" smtClean="0"/>
                  <a:t>Er </a:t>
                </a:r>
                <a:r>
                  <a:rPr lang="nl-BE" dirty="0"/>
                  <a:t>was een significant effect van chocolade op het stressniveau van de dansers, F(2, 99) = 3.14, p = .048, r = .24 . De dansers die geen chocolade aten rapporteerden een hoger stressniveau (M = 65.5, SD = 10.54) dan dansers die twee repen chocolade aten (M = 59.12, SD = 12.27). Het stressniveau van de dansers die één reep chocolade aten (M = 61.32, SD = 8.95) verschilde niet significant van de andere condities. </a:t>
                </a:r>
              </a:p>
            </p:txBody>
          </p:sp>
        </mc:Choice>
        <mc:Fallback xmlns="">
          <p:sp>
            <p:nvSpPr>
              <p:cNvPr id="3072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9940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5420C2-4F70-423A-8B6F-66A83ED1211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" name="Rectangle 8"/>
          <p:cNvSpPr/>
          <p:nvPr/>
        </p:nvSpPr>
        <p:spPr>
          <a:xfrm>
            <a:off x="5508104" y="2050215"/>
            <a:ext cx="72008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tangle 9"/>
          <p:cNvSpPr/>
          <p:nvPr/>
        </p:nvSpPr>
        <p:spPr>
          <a:xfrm>
            <a:off x="5508104" y="2442154"/>
            <a:ext cx="72008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hthoek 138"/>
          <p:cNvSpPr/>
          <p:nvPr/>
        </p:nvSpPr>
        <p:spPr>
          <a:xfrm>
            <a:off x="7715250" y="0"/>
            <a:ext cx="142875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4" name="Stroomdiagram: Proces 3"/>
          <p:cNvSpPr/>
          <p:nvPr/>
        </p:nvSpPr>
        <p:spPr>
          <a:xfrm>
            <a:off x="179512" y="2802257"/>
            <a:ext cx="963488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interval</a:t>
            </a:r>
            <a:r>
              <a:rPr lang="nl-BE" sz="1050" dirty="0">
                <a:solidFill>
                  <a:prstClr val="white"/>
                </a:solidFill>
              </a:rPr>
              <a:t>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ordinaal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5" name="Stroomdiagram: Proces 4"/>
          <p:cNvSpPr/>
          <p:nvPr/>
        </p:nvSpPr>
        <p:spPr>
          <a:xfrm>
            <a:off x="285750" y="5750245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" name="Stroomdiagram: Proces 5"/>
          <p:cNvSpPr/>
          <p:nvPr/>
        </p:nvSpPr>
        <p:spPr>
          <a:xfrm>
            <a:off x="1714500" y="2016445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7" name="Stroomdiagram: Proces 6"/>
          <p:cNvSpPr/>
          <p:nvPr/>
        </p:nvSpPr>
        <p:spPr>
          <a:xfrm>
            <a:off x="2571750" y="1410020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138" name="Rechthoek 137"/>
          <p:cNvSpPr/>
          <p:nvPr/>
        </p:nvSpPr>
        <p:spPr>
          <a:xfrm>
            <a:off x="6215063" y="0"/>
            <a:ext cx="1500187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8" name="Stroomdiagram: Proces 7"/>
          <p:cNvSpPr/>
          <p:nvPr/>
        </p:nvSpPr>
        <p:spPr>
          <a:xfrm>
            <a:off x="1714500" y="4373882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&gt; 1</a:t>
            </a:r>
          </a:p>
        </p:txBody>
      </p:sp>
      <p:sp>
        <p:nvSpPr>
          <p:cNvPr id="9" name="Stroomdiagram: Proces 8"/>
          <p:cNvSpPr/>
          <p:nvPr/>
        </p:nvSpPr>
        <p:spPr>
          <a:xfrm>
            <a:off x="1714500" y="5785170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cxnSp>
        <p:nvCxnSpPr>
          <p:cNvPr id="11" name="Gebogen verbindingslijn 10"/>
          <p:cNvCxnSpPr>
            <a:stCxn id="4" idx="3"/>
            <a:endCxn id="6" idx="1"/>
          </p:cNvCxnSpPr>
          <p:nvPr/>
        </p:nvCxnSpPr>
        <p:spPr>
          <a:xfrm flipV="1">
            <a:off x="1143000" y="2159320"/>
            <a:ext cx="571500" cy="82153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bogen verbindingslijn 12"/>
          <p:cNvCxnSpPr>
            <a:stCxn id="4" idx="3"/>
            <a:endCxn id="8" idx="1"/>
          </p:cNvCxnSpPr>
          <p:nvPr/>
        </p:nvCxnSpPr>
        <p:spPr>
          <a:xfrm>
            <a:off x="1143000" y="2980851"/>
            <a:ext cx="571500" cy="15359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oomdiagram: Proces 13"/>
          <p:cNvSpPr/>
          <p:nvPr/>
        </p:nvSpPr>
        <p:spPr>
          <a:xfrm>
            <a:off x="6429375" y="713107"/>
            <a:ext cx="1143000" cy="320675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one</a:t>
            </a:r>
            <a:r>
              <a:rPr lang="nl-BE" sz="900" dirty="0">
                <a:solidFill>
                  <a:prstClr val="white"/>
                </a:solidFill>
              </a:rPr>
              <a:t> sample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r>
              <a:rPr lang="nl-BE" sz="900" dirty="0">
                <a:solidFill>
                  <a:prstClr val="white"/>
                </a:solidFill>
              </a:rPr>
              <a:t> 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z-test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5" name="Stroomdiagram: Proces 14"/>
          <p:cNvSpPr/>
          <p:nvPr/>
        </p:nvSpPr>
        <p:spPr>
          <a:xfrm>
            <a:off x="4125913" y="730570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6" name="Stroomdiagram: Proces 15"/>
          <p:cNvSpPr/>
          <p:nvPr/>
        </p:nvSpPr>
        <p:spPr>
          <a:xfrm>
            <a:off x="4125913" y="1444945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7" name="Stroomdiagram: Proces 16"/>
          <p:cNvSpPr/>
          <p:nvPr/>
        </p:nvSpPr>
        <p:spPr>
          <a:xfrm>
            <a:off x="4125913" y="2159320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&gt; 2</a:t>
            </a:r>
          </a:p>
        </p:txBody>
      </p:sp>
      <p:cxnSp>
        <p:nvCxnSpPr>
          <p:cNvPr id="19" name="Gebogen verbindingslijn 18"/>
          <p:cNvCxnSpPr>
            <a:stCxn id="6" idx="3"/>
            <a:endCxn id="7" idx="1"/>
          </p:cNvCxnSpPr>
          <p:nvPr/>
        </p:nvCxnSpPr>
        <p:spPr>
          <a:xfrm flipV="1">
            <a:off x="2071688" y="1587820"/>
            <a:ext cx="500062" cy="5715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bogen verbindingslijn 20"/>
          <p:cNvCxnSpPr>
            <a:stCxn id="7" idx="3"/>
            <a:endCxn id="15" idx="1"/>
          </p:cNvCxnSpPr>
          <p:nvPr/>
        </p:nvCxnSpPr>
        <p:spPr>
          <a:xfrm flipV="1">
            <a:off x="3429000" y="873445"/>
            <a:ext cx="696913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bogen verbindingslijn 22"/>
          <p:cNvCxnSpPr>
            <a:stCxn id="7" idx="3"/>
            <a:endCxn id="16" idx="1"/>
          </p:cNvCxnSpPr>
          <p:nvPr/>
        </p:nvCxnSpPr>
        <p:spPr>
          <a:xfrm flipV="1">
            <a:off x="3429000" y="1587820"/>
            <a:ext cx="696913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bogen verbindingslijn 24"/>
          <p:cNvCxnSpPr>
            <a:stCxn id="7" idx="3"/>
            <a:endCxn id="17" idx="1"/>
          </p:cNvCxnSpPr>
          <p:nvPr/>
        </p:nvCxnSpPr>
        <p:spPr>
          <a:xfrm>
            <a:off x="3429000" y="1587820"/>
            <a:ext cx="696913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troomdiagram: Proces 25"/>
          <p:cNvSpPr/>
          <p:nvPr/>
        </p:nvSpPr>
        <p:spPr>
          <a:xfrm>
            <a:off x="2571750" y="2694307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interval/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ordinaal</a:t>
            </a:r>
            <a:endParaRPr lang="nl-BE" sz="1050" dirty="0">
              <a:solidFill>
                <a:prstClr val="white"/>
              </a:solidFill>
            </a:endParaRPr>
          </a:p>
        </p:txBody>
      </p:sp>
      <p:cxnSp>
        <p:nvCxnSpPr>
          <p:cNvPr id="28" name="Gebogen verbindingslijn 27"/>
          <p:cNvCxnSpPr>
            <a:stCxn id="6" idx="3"/>
            <a:endCxn id="26" idx="1"/>
          </p:cNvCxnSpPr>
          <p:nvPr/>
        </p:nvCxnSpPr>
        <p:spPr>
          <a:xfrm>
            <a:off x="2071688" y="2159320"/>
            <a:ext cx="500062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troomdiagram: Proces 28"/>
          <p:cNvSpPr/>
          <p:nvPr/>
        </p:nvSpPr>
        <p:spPr>
          <a:xfrm>
            <a:off x="5197475" y="130207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0" name="Stroomdiagram: Proces 29"/>
          <p:cNvSpPr/>
          <p:nvPr/>
        </p:nvSpPr>
        <p:spPr>
          <a:xfrm>
            <a:off x="5197475" y="2016445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1" name="Stroomdiagram: Proces 30"/>
          <p:cNvSpPr/>
          <p:nvPr/>
        </p:nvSpPr>
        <p:spPr>
          <a:xfrm>
            <a:off x="5197475" y="330232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2" name="Stroomdiagram: Proces 31"/>
          <p:cNvSpPr/>
          <p:nvPr/>
        </p:nvSpPr>
        <p:spPr>
          <a:xfrm>
            <a:off x="5197475" y="1659257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3" name="Stroomdiagram: Proces 32"/>
          <p:cNvSpPr/>
          <p:nvPr/>
        </p:nvSpPr>
        <p:spPr>
          <a:xfrm>
            <a:off x="5197475" y="235617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35" name="Gebogen verbindingslijn 34"/>
          <p:cNvCxnSpPr>
            <a:stCxn id="16" idx="3"/>
            <a:endCxn id="29" idx="1"/>
          </p:cNvCxnSpPr>
          <p:nvPr/>
        </p:nvCxnSpPr>
        <p:spPr>
          <a:xfrm flipV="1">
            <a:off x="4483100" y="1408432"/>
            <a:ext cx="714375" cy="1793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bogen verbindingslijn 36"/>
          <p:cNvCxnSpPr>
            <a:stCxn id="16" idx="3"/>
            <a:endCxn id="32" idx="1"/>
          </p:cNvCxnSpPr>
          <p:nvPr/>
        </p:nvCxnSpPr>
        <p:spPr>
          <a:xfrm>
            <a:off x="4483100" y="1587820"/>
            <a:ext cx="714375" cy="177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bogen verbindingslijn 38"/>
          <p:cNvCxnSpPr>
            <a:stCxn id="17" idx="3"/>
            <a:endCxn id="30" idx="1"/>
          </p:cNvCxnSpPr>
          <p:nvPr/>
        </p:nvCxnSpPr>
        <p:spPr>
          <a:xfrm flipV="1">
            <a:off x="4483100" y="2124395"/>
            <a:ext cx="714375" cy="177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bogen verbindingslijn 40"/>
          <p:cNvCxnSpPr>
            <a:stCxn id="17" idx="3"/>
            <a:endCxn id="33" idx="1"/>
          </p:cNvCxnSpPr>
          <p:nvPr/>
        </p:nvCxnSpPr>
        <p:spPr>
          <a:xfrm>
            <a:off x="4483100" y="2302195"/>
            <a:ext cx="714375" cy="1603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bogen verbindingslijn 42"/>
          <p:cNvCxnSpPr>
            <a:stCxn id="15" idx="3"/>
            <a:endCxn id="14" idx="1"/>
          </p:cNvCxnSpPr>
          <p:nvPr/>
        </p:nvCxnSpPr>
        <p:spPr>
          <a:xfrm>
            <a:off x="4483100" y="873445"/>
            <a:ext cx="1946275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troomdiagram: Proces 43"/>
          <p:cNvSpPr/>
          <p:nvPr/>
        </p:nvSpPr>
        <p:spPr>
          <a:xfrm>
            <a:off x="6411913" y="1267145"/>
            <a:ext cx="1143000" cy="285750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independent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r>
              <a:rPr lang="nl-BE" sz="900" dirty="0">
                <a:solidFill>
                  <a:prstClr val="white"/>
                </a:solidFill>
              </a:rPr>
              <a:t> /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z-test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45" name="Stroomdiagram: Proces 44"/>
          <p:cNvSpPr/>
          <p:nvPr/>
        </p:nvSpPr>
        <p:spPr>
          <a:xfrm>
            <a:off x="6411913" y="1659257"/>
            <a:ext cx="1143000" cy="21431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dependent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endParaRPr lang="nl-BE" sz="900" dirty="0">
              <a:solidFill>
                <a:prstClr val="white"/>
              </a:solidFill>
            </a:endParaRPr>
          </a:p>
        </p:txBody>
      </p:sp>
      <p:cxnSp>
        <p:nvCxnSpPr>
          <p:cNvPr id="47" name="Gebogen verbindingslijn 46"/>
          <p:cNvCxnSpPr>
            <a:stCxn id="29" idx="3"/>
            <a:endCxn id="44" idx="1"/>
          </p:cNvCxnSpPr>
          <p:nvPr/>
        </p:nvCxnSpPr>
        <p:spPr>
          <a:xfrm>
            <a:off x="6054725" y="1408432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bogen verbindingslijn 48"/>
          <p:cNvCxnSpPr>
            <a:stCxn id="32" idx="3"/>
            <a:endCxn id="45" idx="1"/>
          </p:cNvCxnSpPr>
          <p:nvPr/>
        </p:nvCxnSpPr>
        <p:spPr>
          <a:xfrm>
            <a:off x="6054725" y="1765620"/>
            <a:ext cx="357188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troomdiagram: Proces 49"/>
          <p:cNvSpPr/>
          <p:nvPr/>
        </p:nvSpPr>
        <p:spPr>
          <a:xfrm>
            <a:off x="6411913" y="20164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one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way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51" name="Stroomdiagram: Proces 50"/>
          <p:cNvSpPr/>
          <p:nvPr/>
        </p:nvSpPr>
        <p:spPr>
          <a:xfrm>
            <a:off x="6411913" y="2356170"/>
            <a:ext cx="1143000" cy="214312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repeated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measures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cxnSp>
        <p:nvCxnSpPr>
          <p:cNvPr id="55" name="Gebogen verbindingslijn 54"/>
          <p:cNvCxnSpPr>
            <a:stCxn id="30" idx="3"/>
            <a:endCxn id="50" idx="1"/>
          </p:cNvCxnSpPr>
          <p:nvPr/>
        </p:nvCxnSpPr>
        <p:spPr>
          <a:xfrm>
            <a:off x="6054725" y="2124395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bogen verbindingslijn 56"/>
          <p:cNvCxnSpPr>
            <a:stCxn id="33" idx="3"/>
            <a:endCxn id="51" idx="1"/>
          </p:cNvCxnSpPr>
          <p:nvPr/>
        </p:nvCxnSpPr>
        <p:spPr>
          <a:xfrm>
            <a:off x="6054725" y="2462532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troomdiagram: Proces 57"/>
          <p:cNvSpPr/>
          <p:nvPr/>
        </p:nvSpPr>
        <p:spPr>
          <a:xfrm>
            <a:off x="6411913" y="27657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Pearson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correlation</a:t>
            </a:r>
            <a:endParaRPr lang="nl-BE" sz="900" dirty="0">
              <a:solidFill>
                <a:prstClr val="white"/>
              </a:solidFill>
            </a:endParaRPr>
          </a:p>
        </p:txBody>
      </p:sp>
      <p:cxnSp>
        <p:nvCxnSpPr>
          <p:cNvPr id="62" name="Gebogen verbindingslijn 61"/>
          <p:cNvCxnSpPr>
            <a:stCxn id="26" idx="3"/>
            <a:endCxn id="58" idx="1"/>
          </p:cNvCxnSpPr>
          <p:nvPr/>
        </p:nvCxnSpPr>
        <p:spPr>
          <a:xfrm>
            <a:off x="3429000" y="2873695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troomdiagram: Proces 62"/>
          <p:cNvSpPr/>
          <p:nvPr/>
        </p:nvSpPr>
        <p:spPr>
          <a:xfrm>
            <a:off x="2571750" y="3586482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4" name="Stroomdiagram: Proces 63"/>
          <p:cNvSpPr/>
          <p:nvPr/>
        </p:nvSpPr>
        <p:spPr>
          <a:xfrm>
            <a:off x="2571750" y="4337370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interval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5" name="Stroomdiagram: Proces 64"/>
          <p:cNvSpPr/>
          <p:nvPr/>
        </p:nvSpPr>
        <p:spPr>
          <a:xfrm>
            <a:off x="2571750" y="5051745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gemengd</a:t>
            </a:r>
          </a:p>
        </p:txBody>
      </p:sp>
      <p:sp>
        <p:nvSpPr>
          <p:cNvPr id="66" name="Stroomdiagram: Proces 65"/>
          <p:cNvSpPr/>
          <p:nvPr/>
        </p:nvSpPr>
        <p:spPr>
          <a:xfrm>
            <a:off x="5197475" y="3659507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67" name="Stroomdiagram: Proces 66"/>
          <p:cNvSpPr/>
          <p:nvPr/>
        </p:nvSpPr>
        <p:spPr>
          <a:xfrm>
            <a:off x="5197475" y="4016695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gemengd</a:t>
            </a:r>
          </a:p>
        </p:txBody>
      </p:sp>
      <p:sp>
        <p:nvSpPr>
          <p:cNvPr id="68" name="Stroomdiagram: Proces 67"/>
          <p:cNvSpPr/>
          <p:nvPr/>
        </p:nvSpPr>
        <p:spPr>
          <a:xfrm>
            <a:off x="6411913" y="3302320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n-way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69" name="Stroomdiagram: Proces 68"/>
          <p:cNvSpPr/>
          <p:nvPr/>
        </p:nvSpPr>
        <p:spPr>
          <a:xfrm>
            <a:off x="6411913" y="3659507"/>
            <a:ext cx="1143000" cy="21431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repeated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measures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70" name="Stroomdiagram: Proces 69"/>
          <p:cNvSpPr/>
          <p:nvPr/>
        </p:nvSpPr>
        <p:spPr>
          <a:xfrm>
            <a:off x="6411913" y="4016695"/>
            <a:ext cx="1143000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mixed design ANOVA</a:t>
            </a:r>
          </a:p>
        </p:txBody>
      </p:sp>
      <p:sp>
        <p:nvSpPr>
          <p:cNvPr id="71" name="Stroomdiagram: Proces 70"/>
          <p:cNvSpPr/>
          <p:nvPr/>
        </p:nvSpPr>
        <p:spPr>
          <a:xfrm>
            <a:off x="6411913" y="4408807"/>
            <a:ext cx="1143000" cy="214313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multiple </a:t>
            </a:r>
            <a:r>
              <a:rPr lang="nl-BE" sz="900" dirty="0" err="1">
                <a:solidFill>
                  <a:prstClr val="white"/>
                </a:solidFill>
              </a:rPr>
              <a:t>regression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4" name="Stroomdiagram: Proces 73"/>
          <p:cNvSpPr/>
          <p:nvPr/>
        </p:nvSpPr>
        <p:spPr>
          <a:xfrm>
            <a:off x="7858125" y="6050295"/>
            <a:ext cx="114300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Pearson</a:t>
            </a:r>
            <a:r>
              <a:rPr lang="nl-BE" sz="900" dirty="0">
                <a:solidFill>
                  <a:prstClr val="white"/>
                </a:solidFill>
              </a:rPr>
              <a:t>  </a:t>
            </a:r>
            <a:r>
              <a:rPr lang="nl-BE" sz="900" dirty="0" err="1">
                <a:solidFill>
                  <a:prstClr val="white"/>
                </a:solidFill>
              </a:rPr>
              <a:t>chi-square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5" name="Stroomdiagram: Proces 74"/>
          <p:cNvSpPr/>
          <p:nvPr/>
        </p:nvSpPr>
        <p:spPr>
          <a:xfrm>
            <a:off x="6411913" y="5124770"/>
            <a:ext cx="1143000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multiple </a:t>
            </a:r>
            <a:r>
              <a:rPr lang="nl-BE" sz="900" dirty="0" err="1">
                <a:solidFill>
                  <a:prstClr val="white"/>
                </a:solidFill>
              </a:rPr>
              <a:t>regression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6" name="Stroomdiagram: Proces 75"/>
          <p:cNvSpPr/>
          <p:nvPr/>
        </p:nvSpPr>
        <p:spPr>
          <a:xfrm>
            <a:off x="2571750" y="5748657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nominaal/ ordinaal</a:t>
            </a:r>
          </a:p>
        </p:txBody>
      </p:sp>
      <p:sp>
        <p:nvSpPr>
          <p:cNvPr id="77" name="Stroomdiagram: Proces 76"/>
          <p:cNvSpPr/>
          <p:nvPr/>
        </p:nvSpPr>
        <p:spPr>
          <a:xfrm>
            <a:off x="5197475" y="6050295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79" name="Gebogen verbindingslijn 78"/>
          <p:cNvCxnSpPr>
            <a:stCxn id="8" idx="3"/>
            <a:endCxn id="63" idx="1"/>
          </p:cNvCxnSpPr>
          <p:nvPr/>
        </p:nvCxnSpPr>
        <p:spPr>
          <a:xfrm flipV="1">
            <a:off x="2071688" y="3765870"/>
            <a:ext cx="500062" cy="7508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bogen verbindingslijn 80"/>
          <p:cNvCxnSpPr>
            <a:stCxn id="8" idx="3"/>
            <a:endCxn id="64" idx="1"/>
          </p:cNvCxnSpPr>
          <p:nvPr/>
        </p:nvCxnSpPr>
        <p:spPr>
          <a:xfrm flipV="1">
            <a:off x="2071688" y="4516757"/>
            <a:ext cx="500062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bogen verbindingslijn 82"/>
          <p:cNvCxnSpPr>
            <a:stCxn id="8" idx="3"/>
            <a:endCxn id="65" idx="1"/>
          </p:cNvCxnSpPr>
          <p:nvPr/>
        </p:nvCxnSpPr>
        <p:spPr>
          <a:xfrm>
            <a:off x="2071688" y="4516757"/>
            <a:ext cx="500062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bogen verbindingslijn 84"/>
          <p:cNvCxnSpPr>
            <a:stCxn id="63" idx="3"/>
            <a:endCxn id="31" idx="1"/>
          </p:cNvCxnSpPr>
          <p:nvPr/>
        </p:nvCxnSpPr>
        <p:spPr>
          <a:xfrm flipV="1">
            <a:off x="3429000" y="3410270"/>
            <a:ext cx="1768475" cy="355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bogen verbindingslijn 86"/>
          <p:cNvCxnSpPr>
            <a:stCxn id="63" idx="3"/>
            <a:endCxn id="66" idx="1"/>
          </p:cNvCxnSpPr>
          <p:nvPr/>
        </p:nvCxnSpPr>
        <p:spPr>
          <a:xfrm>
            <a:off x="3429000" y="3765870"/>
            <a:ext cx="1768475" cy="15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bogen verbindingslijn 88"/>
          <p:cNvCxnSpPr>
            <a:stCxn id="63" idx="3"/>
            <a:endCxn id="67" idx="1"/>
          </p:cNvCxnSpPr>
          <p:nvPr/>
        </p:nvCxnSpPr>
        <p:spPr>
          <a:xfrm>
            <a:off x="3429000" y="3765870"/>
            <a:ext cx="1768475" cy="3587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bogen verbindingslijn 92"/>
          <p:cNvCxnSpPr>
            <a:stCxn id="65" idx="3"/>
            <a:endCxn id="75" idx="1"/>
          </p:cNvCxnSpPr>
          <p:nvPr/>
        </p:nvCxnSpPr>
        <p:spPr>
          <a:xfrm>
            <a:off x="3429000" y="5231132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bogen verbindingslijn 94"/>
          <p:cNvCxnSpPr>
            <a:stCxn id="5" idx="3"/>
            <a:endCxn id="9" idx="1"/>
          </p:cNvCxnSpPr>
          <p:nvPr/>
        </p:nvCxnSpPr>
        <p:spPr>
          <a:xfrm flipV="1">
            <a:off x="1143000" y="5928045"/>
            <a:ext cx="571500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bogen verbindingslijn 96"/>
          <p:cNvCxnSpPr>
            <a:stCxn id="9" idx="3"/>
            <a:endCxn id="76" idx="1"/>
          </p:cNvCxnSpPr>
          <p:nvPr/>
        </p:nvCxnSpPr>
        <p:spPr>
          <a:xfrm flipV="1">
            <a:off x="2071688" y="5928045"/>
            <a:ext cx="500062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bogen verbindingslijn 98"/>
          <p:cNvCxnSpPr>
            <a:stCxn id="76" idx="3"/>
            <a:endCxn id="91" idx="1"/>
          </p:cNvCxnSpPr>
          <p:nvPr/>
        </p:nvCxnSpPr>
        <p:spPr>
          <a:xfrm flipV="1">
            <a:off x="3429000" y="5663403"/>
            <a:ext cx="710952" cy="2638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bogen verbindingslijn 102"/>
          <p:cNvCxnSpPr>
            <a:stCxn id="31" idx="3"/>
            <a:endCxn id="68" idx="1"/>
          </p:cNvCxnSpPr>
          <p:nvPr/>
        </p:nvCxnSpPr>
        <p:spPr>
          <a:xfrm>
            <a:off x="6054725" y="3410270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bogen verbindingslijn 104"/>
          <p:cNvCxnSpPr>
            <a:stCxn id="66" idx="3"/>
            <a:endCxn id="69" idx="1"/>
          </p:cNvCxnSpPr>
          <p:nvPr/>
        </p:nvCxnSpPr>
        <p:spPr>
          <a:xfrm>
            <a:off x="6054725" y="3767457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bogen verbindingslijn 106"/>
          <p:cNvCxnSpPr>
            <a:stCxn id="67" idx="3"/>
            <a:endCxn id="70" idx="1"/>
          </p:cNvCxnSpPr>
          <p:nvPr/>
        </p:nvCxnSpPr>
        <p:spPr>
          <a:xfrm>
            <a:off x="6054725" y="4124645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bogen verbindingslijn 108"/>
          <p:cNvCxnSpPr>
            <a:stCxn id="64" idx="3"/>
            <a:endCxn id="71" idx="1"/>
          </p:cNvCxnSpPr>
          <p:nvPr/>
        </p:nvCxnSpPr>
        <p:spPr>
          <a:xfrm>
            <a:off x="3429000" y="4516757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bogen verbindingslijn 110"/>
          <p:cNvCxnSpPr>
            <a:stCxn id="77" idx="3"/>
            <a:endCxn id="74" idx="1"/>
          </p:cNvCxnSpPr>
          <p:nvPr/>
        </p:nvCxnSpPr>
        <p:spPr>
          <a:xfrm>
            <a:off x="6054725" y="6156658"/>
            <a:ext cx="1803400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troomdiagram: Proces 111"/>
          <p:cNvSpPr/>
          <p:nvPr/>
        </p:nvSpPr>
        <p:spPr>
          <a:xfrm>
            <a:off x="285720" y="214290"/>
            <a:ext cx="928694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type AV?</a:t>
            </a:r>
          </a:p>
        </p:txBody>
      </p:sp>
      <p:sp>
        <p:nvSpPr>
          <p:cNvPr id="113" name="Stroomdiagram: Proces 112"/>
          <p:cNvSpPr/>
          <p:nvPr/>
        </p:nvSpPr>
        <p:spPr>
          <a:xfrm>
            <a:off x="1500166" y="214290"/>
            <a:ext cx="78581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aantal OV?</a:t>
            </a:r>
          </a:p>
        </p:txBody>
      </p:sp>
      <p:sp>
        <p:nvSpPr>
          <p:cNvPr id="114" name="Stroomdiagram: Proces 113"/>
          <p:cNvSpPr/>
          <p:nvPr/>
        </p:nvSpPr>
        <p:spPr>
          <a:xfrm>
            <a:off x="2571736" y="214290"/>
            <a:ext cx="857256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type OV?</a:t>
            </a:r>
          </a:p>
        </p:txBody>
      </p:sp>
      <p:sp>
        <p:nvSpPr>
          <p:cNvPr id="115" name="Stroomdiagram: Proces 114"/>
          <p:cNvSpPr/>
          <p:nvPr/>
        </p:nvSpPr>
        <p:spPr>
          <a:xfrm>
            <a:off x="3696814" y="214290"/>
            <a:ext cx="1071570" cy="285752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hoeveel populaties?</a:t>
            </a:r>
          </a:p>
        </p:txBody>
      </p:sp>
      <p:sp>
        <p:nvSpPr>
          <p:cNvPr id="116" name="Stroomdiagram: Proces 115"/>
          <p:cNvSpPr/>
          <p:nvPr/>
        </p:nvSpPr>
        <p:spPr>
          <a:xfrm>
            <a:off x="5125574" y="214290"/>
            <a:ext cx="928694" cy="285752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categorieën afhankelijk?</a:t>
            </a:r>
          </a:p>
        </p:txBody>
      </p:sp>
      <p:sp>
        <p:nvSpPr>
          <p:cNvPr id="117" name="Stroomdiagram: Proces 116"/>
          <p:cNvSpPr/>
          <p:nvPr/>
        </p:nvSpPr>
        <p:spPr>
          <a:xfrm>
            <a:off x="6411458" y="214290"/>
            <a:ext cx="114300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parametrisch</a:t>
            </a:r>
          </a:p>
        </p:txBody>
      </p:sp>
      <p:sp>
        <p:nvSpPr>
          <p:cNvPr id="118" name="Stroomdiagram: Proces 117"/>
          <p:cNvSpPr/>
          <p:nvPr/>
        </p:nvSpPr>
        <p:spPr>
          <a:xfrm>
            <a:off x="7867201" y="214290"/>
            <a:ext cx="114300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srgbClr val="1F497D"/>
                </a:solidFill>
              </a:rPr>
              <a:t>non-parametrisch</a:t>
            </a:r>
            <a:endParaRPr lang="nl-BE" sz="900" dirty="0">
              <a:solidFill>
                <a:srgbClr val="1F497D"/>
              </a:solidFill>
            </a:endParaRPr>
          </a:p>
        </p:txBody>
      </p:sp>
      <p:sp>
        <p:nvSpPr>
          <p:cNvPr id="143" name="Stroomdiagram: Proces 142"/>
          <p:cNvSpPr/>
          <p:nvPr/>
        </p:nvSpPr>
        <p:spPr>
          <a:xfrm>
            <a:off x="7858125" y="1267145"/>
            <a:ext cx="1143000" cy="3032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 smtClean="0">
                <a:solidFill>
                  <a:prstClr val="white"/>
                </a:solidFill>
              </a:rPr>
              <a:t>Rank-sum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4" name="Stroomdiagram: Proces 143"/>
          <p:cNvSpPr/>
          <p:nvPr/>
        </p:nvSpPr>
        <p:spPr>
          <a:xfrm>
            <a:off x="7858125" y="1659257"/>
            <a:ext cx="114300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 smtClean="0">
                <a:solidFill>
                  <a:prstClr val="white"/>
                </a:solidFill>
              </a:rPr>
              <a:t>Signed-ranks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5" name="Stroomdiagram: Proces 144"/>
          <p:cNvSpPr/>
          <p:nvPr/>
        </p:nvSpPr>
        <p:spPr>
          <a:xfrm>
            <a:off x="7858125" y="20164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Kruskal-Wallis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6" name="Stroomdiagram: Proces 145"/>
          <p:cNvSpPr/>
          <p:nvPr/>
        </p:nvSpPr>
        <p:spPr>
          <a:xfrm>
            <a:off x="7858125" y="2356170"/>
            <a:ext cx="1143000" cy="214312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Friedman’s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147" name="Stroomdiagram: Proces 146"/>
          <p:cNvSpPr/>
          <p:nvPr/>
        </p:nvSpPr>
        <p:spPr>
          <a:xfrm>
            <a:off x="7858125" y="2768920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800" dirty="0" err="1">
                <a:solidFill>
                  <a:prstClr val="white"/>
                </a:solidFill>
              </a:rPr>
              <a:t>Spearman</a:t>
            </a:r>
            <a:r>
              <a:rPr lang="nl-BE" sz="800" dirty="0">
                <a:solidFill>
                  <a:prstClr val="white"/>
                </a:solidFill>
              </a:rPr>
              <a:t> </a:t>
            </a:r>
            <a:r>
              <a:rPr lang="nl-BE" sz="800" dirty="0" err="1">
                <a:solidFill>
                  <a:prstClr val="white"/>
                </a:solidFill>
              </a:rPr>
              <a:t>correlation</a:t>
            </a:r>
            <a:endParaRPr lang="nl-BE" sz="800" dirty="0">
              <a:solidFill>
                <a:prstClr val="white"/>
              </a:solidFill>
            </a:endParaRPr>
          </a:p>
        </p:txBody>
      </p:sp>
      <p:sp>
        <p:nvSpPr>
          <p:cNvPr id="88" name="Stroomdiagram: Proces 13"/>
          <p:cNvSpPr/>
          <p:nvPr/>
        </p:nvSpPr>
        <p:spPr>
          <a:xfrm>
            <a:off x="285721" y="752070"/>
            <a:ext cx="928694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niet in dit boek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90" name="Stroomdiagram: Proces 73"/>
          <p:cNvSpPr/>
          <p:nvPr/>
        </p:nvSpPr>
        <p:spPr>
          <a:xfrm>
            <a:off x="7856172" y="692696"/>
            <a:ext cx="1143000" cy="3330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chi-square goodness of fit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91" name="Stroomdiagram: Proces 14"/>
          <p:cNvSpPr/>
          <p:nvPr/>
        </p:nvSpPr>
        <p:spPr>
          <a:xfrm>
            <a:off x="4139952" y="5520528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92" name="Stroomdiagram: Proces 14"/>
          <p:cNvSpPr/>
          <p:nvPr/>
        </p:nvSpPr>
        <p:spPr>
          <a:xfrm>
            <a:off x="4139952" y="6022302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≥ 2</a:t>
            </a:r>
            <a:endParaRPr lang="nl-BE" sz="1050" dirty="0">
              <a:solidFill>
                <a:prstClr val="white"/>
              </a:solidFill>
            </a:endParaRPr>
          </a:p>
        </p:txBody>
      </p:sp>
      <p:cxnSp>
        <p:nvCxnSpPr>
          <p:cNvPr id="98" name="Elbow Connector 97"/>
          <p:cNvCxnSpPr>
            <a:stCxn id="76" idx="3"/>
            <a:endCxn id="92" idx="1"/>
          </p:cNvCxnSpPr>
          <p:nvPr/>
        </p:nvCxnSpPr>
        <p:spPr>
          <a:xfrm>
            <a:off x="3429000" y="5927251"/>
            <a:ext cx="710952" cy="2379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Stroomdiagram: Proces 73"/>
          <p:cNvSpPr/>
          <p:nvPr/>
        </p:nvSpPr>
        <p:spPr>
          <a:xfrm>
            <a:off x="7858812" y="5518246"/>
            <a:ext cx="1143000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chi-square goodness of fit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01" name="Stroomdiagram: Proces 76"/>
          <p:cNvSpPr/>
          <p:nvPr/>
        </p:nvSpPr>
        <p:spPr>
          <a:xfrm>
            <a:off x="5198162" y="5555570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102" name="Gebogen verbindingslijn 110"/>
          <p:cNvCxnSpPr>
            <a:stCxn id="101" idx="3"/>
            <a:endCxn id="100" idx="1"/>
          </p:cNvCxnSpPr>
          <p:nvPr/>
        </p:nvCxnSpPr>
        <p:spPr>
          <a:xfrm flipV="1">
            <a:off x="6055412" y="5662262"/>
            <a:ext cx="1803400" cy="4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1" idx="3"/>
            <a:endCxn id="101" idx="1"/>
          </p:cNvCxnSpPr>
          <p:nvPr/>
        </p:nvCxnSpPr>
        <p:spPr>
          <a:xfrm flipV="1">
            <a:off x="4497139" y="5662727"/>
            <a:ext cx="701023" cy="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3"/>
            <a:endCxn id="77" idx="1"/>
          </p:cNvCxnSpPr>
          <p:nvPr/>
        </p:nvCxnSpPr>
        <p:spPr>
          <a:xfrm flipV="1">
            <a:off x="4497139" y="6157452"/>
            <a:ext cx="700336" cy="7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233319" y="620688"/>
            <a:ext cx="2910681" cy="1681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28750" y="4231007"/>
            <a:ext cx="857234" cy="566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25574" y="3159445"/>
            <a:ext cx="2563085" cy="500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4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nl-BE" dirty="0" err="1" smtClean="0"/>
              <a:t>Variantieanalyse</a:t>
            </a:r>
            <a:r>
              <a:rPr lang="nl-BE" dirty="0" smtClean="0"/>
              <a:t>: </a:t>
            </a:r>
            <a:r>
              <a:rPr lang="nl-BE" dirty="0" err="1" smtClean="0"/>
              <a:t>two</a:t>
            </a:r>
            <a:r>
              <a:rPr lang="nl-BE" dirty="0" smtClean="0"/>
              <a:t> </a:t>
            </a:r>
            <a:r>
              <a:rPr lang="nl-BE" dirty="0" err="1" smtClean="0"/>
              <a:t>way</a:t>
            </a:r>
            <a:r>
              <a:rPr lang="nl-BE" dirty="0" smtClean="0"/>
              <a:t> ANOVA</a:t>
            </a:r>
          </a:p>
          <a:p>
            <a:pPr eaLnBrk="1" fontAlgn="auto" hangingPunct="1">
              <a:defRPr/>
            </a:pPr>
            <a:endParaRPr lang="nl-BE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755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BE" dirty="0" smtClean="0"/>
              <a:t>Eénwegs-variantie analyse</a:t>
            </a:r>
          </a:p>
          <a:p>
            <a:pPr>
              <a:buNone/>
            </a:pPr>
            <a:r>
              <a:rPr lang="nl-BE" dirty="0" smtClean="0"/>
              <a:t>	-&gt; 1 OV met meer dan twee waarden</a:t>
            </a:r>
          </a:p>
          <a:p>
            <a:pPr>
              <a:buNone/>
            </a:pPr>
            <a:r>
              <a:rPr lang="nl-BE" dirty="0" smtClean="0"/>
              <a:t>	-&gt; 1 AV</a:t>
            </a:r>
          </a:p>
          <a:p>
            <a:pPr>
              <a:buNone/>
            </a:pPr>
            <a:r>
              <a:rPr lang="nl-BE" dirty="0" smtClean="0"/>
              <a:t>	</a:t>
            </a:r>
            <a:r>
              <a:rPr lang="nl-BE" i="1" dirty="0" smtClean="0"/>
              <a:t>is er een verschil in het welbevinden van kinderen met ouders die autoritair, autoritatief, of permissief opvoeden?</a:t>
            </a:r>
          </a:p>
          <a:p>
            <a:pPr>
              <a:buNone/>
            </a:pPr>
            <a:r>
              <a:rPr lang="nl-BE" dirty="0" smtClean="0"/>
              <a:t>	</a:t>
            </a:r>
          </a:p>
          <a:p>
            <a:pPr>
              <a:buNone/>
            </a:pPr>
            <a:r>
              <a:rPr lang="nl-BE" dirty="0" smtClean="0"/>
              <a:t> Tweewegs-variantie analyse (of: tweefactor-variantie analyse)</a:t>
            </a:r>
          </a:p>
          <a:p>
            <a:pPr>
              <a:buNone/>
            </a:pPr>
            <a:r>
              <a:rPr lang="nl-BE" dirty="0" smtClean="0"/>
              <a:t>	-&gt; 2 OV</a:t>
            </a:r>
          </a:p>
          <a:p>
            <a:pPr>
              <a:buNone/>
            </a:pPr>
            <a:r>
              <a:rPr lang="nl-BE" dirty="0" smtClean="0"/>
              <a:t>	-&gt; 1 AV</a:t>
            </a:r>
          </a:p>
          <a:p>
            <a:pPr>
              <a:buNone/>
            </a:pPr>
            <a:r>
              <a:rPr lang="nl-BE" dirty="0" smtClean="0"/>
              <a:t>	</a:t>
            </a:r>
            <a:r>
              <a:rPr lang="nl-BE" i="1" dirty="0" smtClean="0"/>
              <a:t>wat is het effect van drie verschillende lesmethoden en het geslacht van de leerling op de studieresultaten van leerlingen? = 3 X 2 ANOVA</a:t>
            </a:r>
          </a:p>
          <a:p>
            <a:pPr>
              <a:buNone/>
            </a:pPr>
            <a:r>
              <a:rPr lang="nl-BE" dirty="0" smtClean="0"/>
              <a:t>	      </a:t>
            </a:r>
          </a:p>
          <a:p>
            <a:pPr>
              <a:buNone/>
            </a:pPr>
            <a:r>
              <a:rPr lang="nl-BE" dirty="0" smtClean="0"/>
              <a:t>	= k x r factorieel design met k = aantal niveaus OV1, r = aantal niveaus OV2</a:t>
            </a:r>
          </a:p>
          <a:p>
            <a:pPr>
              <a:buNone/>
            </a:pPr>
            <a:r>
              <a:rPr lang="nl-BE" dirty="0" smtClean="0"/>
              <a:t>	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379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704CD-A5FD-4884-8E15-82397A5CA0E0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33796" name="Picture 4" descr="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41550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1775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17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dirty="0" smtClean="0"/>
              <a:t>Twee vragen: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dirty="0" smtClean="0"/>
              <a:t>	1. vraag over hoofdeffect van elke OV op AV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dirty="0" smtClean="0"/>
              <a:t>	2. vraag over interactie-effect tussen OV1 en OV2 op AV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dirty="0" smtClean="0"/>
              <a:t>	hoe hebben de twee OV’s samen in combinatie een effect op AV?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dirty="0" smtClean="0"/>
              <a:t>	is het effect van de ene OV op AV anders naargelang het niveau van de andere OV?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dirty="0" smtClean="0"/>
              <a:t>	- </a:t>
            </a:r>
            <a:r>
              <a:rPr lang="nl-BE" sz="1600" i="1" dirty="0" smtClean="0"/>
              <a:t>is het effect van ses op toekomstbeeld anders voor jongens dan voor meisjes?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i="1" dirty="0"/>
              <a:t>	</a:t>
            </a:r>
            <a:r>
              <a:rPr lang="nl-BE" sz="1600" i="1" dirty="0" smtClean="0"/>
              <a:t>- is het effect van chocolade op stressreductie anders voor beginners dan voor gevorderden?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i="1" dirty="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600" i="1" dirty="0" smtClean="0"/>
              <a:t>	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8A900957-34D9-4CE6-B454-169AE6E6C1D6}" type="slidenum">
              <a:rPr lang="en-US" smtClean="0"/>
              <a:pPr/>
              <a:t>25</a:t>
            </a:fld>
            <a:endParaRPr lang="en-US" smtClean="0"/>
          </a:p>
        </p:txBody>
      </p:sp>
      <p:pic>
        <p:nvPicPr>
          <p:cNvPr id="34820" name="Picture 5" descr="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79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4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BE" b="1" dirty="0" smtClean="0"/>
              <a:t>1. Toetsingssituatie</a:t>
            </a:r>
          </a:p>
          <a:p>
            <a:pPr>
              <a:buNone/>
            </a:pPr>
            <a:r>
              <a:rPr lang="nl-BE" dirty="0" smtClean="0"/>
              <a:t>a. Is er een effect van variabele A (met niveaus a1, a2, …) op variabele Y?</a:t>
            </a:r>
          </a:p>
          <a:p>
            <a:pPr>
              <a:buNone/>
            </a:pPr>
            <a:r>
              <a:rPr lang="nl-BE" dirty="0" smtClean="0"/>
              <a:t>b. Is er een effect van variabele B (met niveaus b1, b2, …) op variabele Y?</a:t>
            </a:r>
          </a:p>
          <a:p>
            <a:pPr>
              <a:buNone/>
            </a:pPr>
            <a:r>
              <a:rPr lang="nl-BE" dirty="0" smtClean="0"/>
              <a:t>	= 2 hoofdeffecten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c. Is het effect van variabele A anders naargelang het niveau van variabele B (of omgekeerd)? Wat is het effect van de combinatie van A en B op Y?</a:t>
            </a:r>
          </a:p>
          <a:p>
            <a:pPr>
              <a:buNone/>
            </a:pPr>
            <a:r>
              <a:rPr lang="nl-BE" dirty="0" smtClean="0"/>
              <a:t>	= interactie-effect tussen A en B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d. Indien er een hoofdeffect is van A, tussen welke groepen van A is er een verschil?</a:t>
            </a:r>
          </a:p>
          <a:p>
            <a:pPr>
              <a:buNone/>
            </a:pPr>
            <a:r>
              <a:rPr lang="nl-BE" dirty="0" smtClean="0"/>
              <a:t>e. Indien er een hoofdeffect is van B, tussen welke groepen van B is er een verschil?</a:t>
            </a:r>
          </a:p>
          <a:p>
            <a:pPr>
              <a:buNone/>
            </a:pPr>
            <a:r>
              <a:rPr lang="nl-BE" dirty="0" smtClean="0"/>
              <a:t>	= post hoc toetsing </a:t>
            </a:r>
          </a:p>
          <a:p>
            <a:pPr>
              <a:buNone/>
            </a:pPr>
            <a:endParaRPr lang="nl-BE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5D79E-2993-4C7D-987B-A335E56EB7E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51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b="1" dirty="0" smtClean="0"/>
              <a:t>2. Voorwaarden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AV is gemeten op intervalniveau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err="1" smtClean="0"/>
              <a:t>OV’s</a:t>
            </a:r>
            <a:r>
              <a:rPr lang="nl-BE" sz="1800" dirty="0" smtClean="0"/>
              <a:t> worden als nominaal beschouwd (ook al is OV soms ordinaal)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scores van AV zijn in alle populaties normaal verdeeld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varianties in populaties zijn gelijk (</a:t>
            </a:r>
            <a:r>
              <a:rPr lang="nl-BE" sz="1800" i="1" dirty="0" smtClean="0"/>
              <a:t>F</a:t>
            </a:r>
            <a:r>
              <a:rPr lang="nl-BE" sz="1800" dirty="0" smtClean="0"/>
              <a:t>-toets of Levene’s toets)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onafhankelijke steekproeven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22DDB7A1-E473-4FBD-89AD-871E384256C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88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70000"/>
              </a:lnSpc>
              <a:buNone/>
            </a:pPr>
            <a:r>
              <a:rPr lang="nl-BE" sz="1600" b="1" dirty="0" smtClean="0"/>
              <a:t>3. Hypothesen</a:t>
            </a:r>
          </a:p>
          <a:p>
            <a:pPr lvl="1">
              <a:lnSpc>
                <a:spcPct val="70000"/>
              </a:lnSpc>
              <a:buNone/>
            </a:pPr>
            <a:r>
              <a:rPr lang="nl-BE" sz="1400" i="1" dirty="0" smtClean="0"/>
              <a:t>Wat is het effect van ses en geslacht op de toekomstverwachting van jongeren? </a:t>
            </a:r>
          </a:p>
          <a:p>
            <a:pPr lvl="1">
              <a:lnSpc>
                <a:spcPct val="70000"/>
              </a:lnSpc>
              <a:buNone/>
            </a:pPr>
            <a:r>
              <a:rPr lang="nl-BE" sz="1400" i="1" dirty="0" smtClean="0"/>
              <a:t>OV1 (A) = ses (laag, midden, hoog)</a:t>
            </a:r>
          </a:p>
          <a:p>
            <a:pPr lvl="1">
              <a:lnSpc>
                <a:spcPct val="70000"/>
              </a:lnSpc>
              <a:buNone/>
            </a:pPr>
            <a:r>
              <a:rPr lang="nl-BE" sz="1400" i="1" dirty="0" smtClean="0"/>
              <a:t>OV2 (B) = geslacht (jongens, meisje)</a:t>
            </a:r>
          </a:p>
          <a:p>
            <a:pPr lvl="1">
              <a:lnSpc>
                <a:spcPct val="70000"/>
              </a:lnSpc>
              <a:buNone/>
            </a:pPr>
            <a:r>
              <a:rPr lang="nl-BE" sz="1400" i="1" dirty="0" smtClean="0"/>
              <a:t>AV = toekomstbeeld score ts. -10 en +10</a:t>
            </a:r>
          </a:p>
          <a:p>
            <a:pPr lvl="1">
              <a:lnSpc>
                <a:spcPct val="70000"/>
              </a:lnSpc>
              <a:buNone/>
            </a:pPr>
            <a:r>
              <a:rPr lang="nl-BE" sz="1400" i="1" dirty="0" smtClean="0"/>
              <a:t>	-&gt; 3 x 2 design (dus 6 populaties - zie les 2: waarden van OV bepalen aantal populaties)</a:t>
            </a:r>
          </a:p>
          <a:p>
            <a:pPr>
              <a:lnSpc>
                <a:spcPct val="70000"/>
              </a:lnSpc>
              <a:buNone/>
            </a:pPr>
            <a:endParaRPr lang="nl-BE" sz="1600" dirty="0" smtClean="0"/>
          </a:p>
          <a:p>
            <a:pPr>
              <a:lnSpc>
                <a:spcPct val="70000"/>
              </a:lnSpc>
              <a:buNone/>
            </a:pPr>
            <a:r>
              <a:rPr lang="nl-BE" sz="1600" dirty="0" smtClean="0"/>
              <a:t>a. Is er een hoofdeffect van variabele A (met i niveaus)?</a:t>
            </a:r>
          </a:p>
          <a:p>
            <a:pPr>
              <a:lnSpc>
                <a:spcPct val="70000"/>
              </a:lnSpc>
              <a:buNone/>
            </a:pPr>
            <a:endParaRPr lang="nl-BE" sz="1600" dirty="0" smtClean="0"/>
          </a:p>
          <a:p>
            <a:pPr>
              <a:lnSpc>
                <a:spcPct val="70000"/>
              </a:lnSpc>
              <a:buNone/>
            </a:pPr>
            <a:r>
              <a:rPr lang="nl-BE" sz="1600" dirty="0" smtClean="0"/>
              <a:t>H0: alle populatiegemiddelden van A zijn aan elkaar gelijk</a:t>
            </a:r>
          </a:p>
          <a:p>
            <a:pPr>
              <a:lnSpc>
                <a:spcPct val="70000"/>
              </a:lnSpc>
              <a:buNone/>
            </a:pPr>
            <a:r>
              <a:rPr lang="nl-BE" sz="1600" dirty="0" smtClean="0"/>
              <a:t>	µ1 = µ2 = µ3 = … = µi   als er I groepen zijn van A</a:t>
            </a:r>
          </a:p>
          <a:p>
            <a:pPr>
              <a:lnSpc>
                <a:spcPct val="70000"/>
              </a:lnSpc>
              <a:buNone/>
            </a:pPr>
            <a:r>
              <a:rPr lang="nl-BE" sz="1600" dirty="0" smtClean="0"/>
              <a:t>H1: minstens twee populatiegemiddelden zijn niet gelijk aan elkaar</a:t>
            </a:r>
          </a:p>
          <a:p>
            <a:pPr>
              <a:lnSpc>
                <a:spcPct val="70000"/>
              </a:lnSpc>
              <a:buNone/>
            </a:pPr>
            <a:r>
              <a:rPr lang="nl-BE" sz="1600" dirty="0" smtClean="0"/>
              <a:t>	µi ≠ µi’ voor minstens één paar van i en i’</a:t>
            </a:r>
          </a:p>
          <a:p>
            <a:pPr>
              <a:lnSpc>
                <a:spcPct val="70000"/>
              </a:lnSpc>
              <a:buNone/>
            </a:pPr>
            <a:endParaRPr lang="nl-BE" sz="1600" dirty="0" smtClean="0"/>
          </a:p>
          <a:p>
            <a:pPr>
              <a:lnSpc>
                <a:spcPct val="70000"/>
              </a:lnSpc>
              <a:buNone/>
            </a:pPr>
            <a:r>
              <a:rPr lang="nl-BE" sz="1600" dirty="0" smtClean="0"/>
              <a:t>Of in termen van varianties 	H0: σ²A = σ²W  of     σ²A / σ²W = 1 </a:t>
            </a:r>
          </a:p>
          <a:p>
            <a:pPr>
              <a:lnSpc>
                <a:spcPct val="70000"/>
              </a:lnSpc>
              <a:buNone/>
            </a:pPr>
            <a:r>
              <a:rPr lang="nl-BE" sz="1600" dirty="0" smtClean="0"/>
              <a:t>				H1: σ²A &gt; σ²W  of     σ²A / σ²W &gt; 1 </a:t>
            </a:r>
          </a:p>
          <a:p>
            <a:pPr>
              <a:lnSpc>
                <a:spcPct val="70000"/>
              </a:lnSpc>
              <a:buNone/>
            </a:pPr>
            <a:endParaRPr lang="nl-BE" sz="1600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789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E7137-41F0-4E5F-9455-E5FF2A0DF968}" type="slidenum">
              <a:rPr lang="en-US" smtClean="0"/>
              <a:pPr/>
              <a:t>28</a:t>
            </a:fld>
            <a:endParaRPr lang="en-US" smtClean="0"/>
          </a:p>
        </p:txBody>
      </p:sp>
      <p:pic>
        <p:nvPicPr>
          <p:cNvPr id="37892" name="Picture 4" descr="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/>
          <p:nvPr/>
        </p:nvGraphicFramePr>
        <p:xfrm>
          <a:off x="6619875" y="3536440"/>
          <a:ext cx="2524125" cy="210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04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1600" b="1" dirty="0" smtClean="0"/>
              <a:t>b. Is er een hoofdeffect van variabele B </a:t>
            </a:r>
            <a:r>
              <a:rPr lang="nl-BE" sz="1600" dirty="0" smtClean="0"/>
              <a:t>(met j niveaus)?</a:t>
            </a:r>
          </a:p>
          <a:p>
            <a:pPr>
              <a:buNone/>
            </a:pPr>
            <a:r>
              <a:rPr lang="nl-BE" sz="1600" dirty="0" smtClean="0"/>
              <a:t>H0: alle populatiegemiddelden van B zijn aan elkaar gelijk</a:t>
            </a:r>
          </a:p>
          <a:p>
            <a:pPr>
              <a:buNone/>
            </a:pPr>
            <a:r>
              <a:rPr lang="nl-BE" sz="1600" dirty="0" smtClean="0"/>
              <a:t>	µ1 = µ2 = µ3 = … = µj   als er J groepen zijn van B</a:t>
            </a:r>
          </a:p>
          <a:p>
            <a:pPr>
              <a:buNone/>
            </a:pPr>
            <a:r>
              <a:rPr lang="nl-BE" sz="1600" dirty="0" smtClean="0"/>
              <a:t>H1: minstens twee populatiegemiddelden zijn niet gelijk aan elkaar</a:t>
            </a:r>
          </a:p>
          <a:p>
            <a:pPr>
              <a:buNone/>
            </a:pPr>
            <a:r>
              <a:rPr lang="nl-BE" sz="1600" dirty="0" smtClean="0"/>
              <a:t>	µj ≠ µj’ voor minstens één paar van j en j’</a:t>
            </a:r>
          </a:p>
          <a:p>
            <a:pPr>
              <a:buNone/>
            </a:pPr>
            <a:endParaRPr lang="nl-BE" sz="1600" dirty="0" smtClean="0"/>
          </a:p>
          <a:p>
            <a:pPr>
              <a:buNone/>
            </a:pPr>
            <a:r>
              <a:rPr lang="nl-BE" sz="1600" dirty="0" smtClean="0"/>
              <a:t>Of in termen van varianties 	H0: σ²B = σ²W  of     σ²B / σ²W = 1 </a:t>
            </a:r>
          </a:p>
          <a:p>
            <a:pPr>
              <a:buNone/>
            </a:pPr>
            <a:r>
              <a:rPr lang="nl-BE" sz="1600" dirty="0" smtClean="0"/>
              <a:t>				H1: σ²B &gt; σ²W  of     σ²B / σ²W &gt; 1 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E9D8D8-6A22-4F9F-857A-34948D7DCD7A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457704"/>
              </p:ext>
            </p:extLst>
          </p:nvPr>
        </p:nvGraphicFramePr>
        <p:xfrm>
          <a:off x="611560" y="3933056"/>
          <a:ext cx="3143272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54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nl-BE" dirty="0" err="1" smtClean="0"/>
              <a:t>Variantieanalyse</a:t>
            </a:r>
            <a:r>
              <a:rPr lang="nl-BE" dirty="0" smtClean="0"/>
              <a:t>: </a:t>
            </a:r>
            <a:r>
              <a:rPr lang="nl-BE" dirty="0" err="1" smtClean="0"/>
              <a:t>one</a:t>
            </a:r>
            <a:r>
              <a:rPr lang="nl-BE" dirty="0" smtClean="0"/>
              <a:t> </a:t>
            </a:r>
            <a:r>
              <a:rPr lang="nl-BE" dirty="0" err="1" smtClean="0"/>
              <a:t>way</a:t>
            </a:r>
            <a:r>
              <a:rPr lang="nl-BE" dirty="0" smtClean="0"/>
              <a:t> ANOVA</a:t>
            </a:r>
          </a:p>
          <a:p>
            <a:pPr eaLnBrk="1" fontAlgn="auto" hangingPunct="1">
              <a:defRPr/>
            </a:pPr>
            <a:r>
              <a:rPr lang="nl-BE" dirty="0" smtClean="0"/>
              <a:t>&amp; </a:t>
            </a:r>
            <a:r>
              <a:rPr lang="nl-BE" dirty="0" err="1" smtClean="0"/>
              <a:t>Kruskal-Wallis</a:t>
            </a:r>
            <a:endParaRPr lang="nl-BE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Vandaag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nl-BE" sz="1800" b="1" dirty="0" smtClean="0"/>
              <a:t>c. Is er een interactie-effect van variabele AxB ?</a:t>
            </a:r>
          </a:p>
          <a:p>
            <a:pPr>
              <a:lnSpc>
                <a:spcPct val="70000"/>
              </a:lnSpc>
              <a:buNone/>
            </a:pPr>
            <a:r>
              <a:rPr lang="nl-BE" sz="1800" dirty="0" smtClean="0"/>
              <a:t>H0: alle populatiegemiddelden van combinatie AxB zijn aan elkaar gelijk: µ11 = µ12 =  … = µij   als er I x J groepen zijn  </a:t>
            </a:r>
          </a:p>
          <a:p>
            <a:pPr>
              <a:lnSpc>
                <a:spcPct val="70000"/>
              </a:lnSpc>
              <a:buNone/>
            </a:pPr>
            <a:r>
              <a:rPr lang="nl-BE" sz="1800" dirty="0" smtClean="0"/>
              <a:t>H1: minstens twee populatiegemiddelden zijn niet gelijk aan elkaar</a:t>
            </a:r>
          </a:p>
          <a:p>
            <a:pPr>
              <a:lnSpc>
                <a:spcPct val="70000"/>
              </a:lnSpc>
              <a:buNone/>
            </a:pPr>
            <a:r>
              <a:rPr lang="nl-BE" sz="1800" dirty="0" smtClean="0"/>
              <a:t>	µij ≠ µi’j’ voor minstens één paar van ij en i’j’</a:t>
            </a:r>
          </a:p>
          <a:p>
            <a:pPr>
              <a:lnSpc>
                <a:spcPct val="70000"/>
              </a:lnSpc>
              <a:buNone/>
            </a:pPr>
            <a:endParaRPr lang="nl-BE" sz="1800" dirty="0" smtClean="0"/>
          </a:p>
          <a:p>
            <a:pPr>
              <a:lnSpc>
                <a:spcPct val="70000"/>
              </a:lnSpc>
              <a:buNone/>
            </a:pPr>
            <a:r>
              <a:rPr lang="nl-BE" sz="1800" dirty="0" smtClean="0"/>
              <a:t>Of in termen van varianties	H0: σ²AxB = σ²W  of     σ²AXB / σ²W = 1 </a:t>
            </a:r>
          </a:p>
          <a:p>
            <a:pPr>
              <a:lnSpc>
                <a:spcPct val="70000"/>
              </a:lnSpc>
              <a:buNone/>
            </a:pPr>
            <a:r>
              <a:rPr lang="nl-BE" sz="1800" dirty="0" smtClean="0"/>
              <a:t>					H1: σ²AXB &gt; σ²W  of     σ²AXB / σ²W &gt; 1 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E9D8D8-6A22-4F9F-857A-34948D7DCD7A}" type="slidenum">
              <a:rPr lang="en-US" smtClean="0"/>
              <a:pPr/>
              <a:t>30</a:t>
            </a:fld>
            <a:endParaRPr lang="en-US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428596" y="3429000"/>
          <a:ext cx="357190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68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b="1" dirty="0" smtClean="0"/>
              <a:t>4. Toetsingsgrootheid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4.1 F toets voor hoofdeffect van 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met dfA = I – 1 (I = aantal niveaus van A)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met dfW = N – (I x J)  (N = totaal aantal 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vb. FA = 10/2.02 = 4.95 met dfA = 2 dfW = 24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4.2 F toets voor hoofdeffect van 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met dfB = J – 1 (J = aantal niveaus van B)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met dfW = N – (I x J)  (N = totaal aantal 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vb. FB = 0.53/2.02 = 0.26 met dfB = 1  dfW = 24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4.3 F toets voor interactie-effect van AxB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met dfAxB = (I - 1). (J – 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met dfW = N – (I x J)  (N = totaal aantal)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600" dirty="0" smtClean="0"/>
              <a:t>				vb. FAxB = 30.54/2.02 = 15.12 met dfAxB = 2   dfW = 24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1600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39350C-925C-4A4E-BBCA-3C0E56637A49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93700" y="2098303"/>
          <a:ext cx="23066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511300" imgH="444500" progId="Equation.3">
                  <p:embed/>
                </p:oleObj>
              </mc:Choice>
              <mc:Fallback>
                <p:oleObj name="Equation" r:id="rId3" imgW="1511300" imgH="444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2098303"/>
                        <a:ext cx="2306638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360363" y="3600946"/>
          <a:ext cx="23399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1511300" imgH="444500" progId="Equation.3">
                  <p:embed/>
                </p:oleObj>
              </mc:Choice>
              <mc:Fallback>
                <p:oleObj name="Equation" r:id="rId5" imgW="1511300" imgH="444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3600946"/>
                        <a:ext cx="23399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34925" y="5006181"/>
          <a:ext cx="29876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1841500" imgH="444500" progId="Equation.3">
                  <p:embed/>
                </p:oleObj>
              </mc:Choice>
              <mc:Fallback>
                <p:oleObj name="Equation" r:id="rId7" imgW="1841500" imgH="4445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5006181"/>
                        <a:ext cx="298767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18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nl-BE" sz="1800" b="1" dirty="0" smtClean="0"/>
              <a:t>5. Beslissingsregels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nl-BE" sz="1800" dirty="0" smtClean="0"/>
              <a:t>a. Overschrijdingskansen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nl-BE" sz="1800" dirty="0" smtClean="0"/>
              <a:t>Is P r (F) ≤ α?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nl-BE" sz="1800" dirty="0" smtClean="0"/>
              <a:t>	ja, verwerp H0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nl-BE" sz="1800" dirty="0" smtClean="0"/>
              <a:t>	neen, verwerp H0 niet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nl-BE" sz="1800" dirty="0" smtClean="0"/>
              <a:t>&gt;&gt; overschrijdingskans per mogelijk effect (hoofd / interactie) in </a:t>
            </a:r>
            <a:r>
              <a:rPr lang="nl-BE" sz="1800" dirty="0" err="1" smtClean="0"/>
              <a:t>ANOVA-tabel</a:t>
            </a:r>
            <a:r>
              <a:rPr lang="nl-BE" sz="1800" dirty="0" smtClean="0"/>
              <a:t> SPSS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Verdana" pitchFamily="34" charset="0"/>
              <a:buNone/>
            </a:pPr>
            <a:r>
              <a:rPr lang="nl-BE" sz="1800" dirty="0" smtClean="0"/>
              <a:t>b. Kritieke waarden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Verdana" pitchFamily="34" charset="0"/>
              <a:buNone/>
            </a:pPr>
            <a:r>
              <a:rPr lang="nl-BE" sz="1800" dirty="0" smtClean="0"/>
              <a:t>Ook mogelijk via tabel met F-waarden. 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EF159F54-B8C0-4FB3-9015-D121A25604C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31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" y="3786190"/>
            <a:ext cx="9144000" cy="21002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nl-NL" sz="1600" dirty="0" smtClean="0"/>
              <a:t>significant hoofdeffect </a:t>
            </a:r>
            <a:r>
              <a:rPr lang="nl-NL" sz="1600" b="1" dirty="0" err="1" smtClean="0"/>
              <a:t>ses</a:t>
            </a:r>
            <a:r>
              <a:rPr lang="nl-NL" sz="1600" dirty="0" smtClean="0"/>
              <a:t>: jongens en meisjes samengenomen is er een effect van </a:t>
            </a:r>
            <a:r>
              <a:rPr lang="nl-NL" sz="1600" dirty="0" err="1" smtClean="0"/>
              <a:t>ses</a:t>
            </a:r>
            <a:endParaRPr lang="nl-NL" sz="1600" dirty="0" smtClean="0"/>
          </a:p>
          <a:p>
            <a:pPr>
              <a:lnSpc>
                <a:spcPct val="80000"/>
              </a:lnSpc>
              <a:buNone/>
            </a:pPr>
            <a:r>
              <a:rPr lang="nl-NL" sz="1600" dirty="0" smtClean="0"/>
              <a:t>	geen significant hoofdeffect </a:t>
            </a:r>
            <a:r>
              <a:rPr lang="nl-NL" sz="1600" b="1" dirty="0" smtClean="0"/>
              <a:t>geslacht</a:t>
            </a:r>
            <a:r>
              <a:rPr lang="nl-NL" sz="1600" dirty="0" smtClean="0"/>
              <a:t>: 3 </a:t>
            </a:r>
            <a:r>
              <a:rPr lang="nl-NL" sz="1600" dirty="0" err="1" smtClean="0"/>
              <a:t>ses</a:t>
            </a:r>
            <a:r>
              <a:rPr lang="nl-NL" sz="1600" dirty="0" smtClean="0"/>
              <a:t> niveaus samengenomen is er geen significant verschil tussen j en m</a:t>
            </a:r>
          </a:p>
          <a:p>
            <a:pPr>
              <a:lnSpc>
                <a:spcPct val="80000"/>
              </a:lnSpc>
              <a:buNone/>
            </a:pPr>
            <a:r>
              <a:rPr lang="nl-NL" sz="1600" dirty="0" smtClean="0"/>
              <a:t>			een </a:t>
            </a:r>
            <a:r>
              <a:rPr lang="nl-NL" sz="1600" b="1" dirty="0" smtClean="0"/>
              <a:t>interactie-effect</a:t>
            </a:r>
            <a:r>
              <a:rPr lang="nl-NL" sz="1600" dirty="0" smtClean="0"/>
              <a:t>: het verschil </a:t>
            </a:r>
            <a:r>
              <a:rPr lang="nl-NL" sz="1600" dirty="0" err="1" smtClean="0"/>
              <a:t>ts</a:t>
            </a:r>
            <a:r>
              <a:rPr lang="nl-NL" sz="1600" dirty="0" smtClean="0"/>
              <a:t>. j en m is niet hetzelfde voor 			alle niveaus van </a:t>
            </a:r>
            <a:r>
              <a:rPr lang="nl-NL" sz="1600" dirty="0" err="1" smtClean="0"/>
              <a:t>ses</a:t>
            </a:r>
            <a:endParaRPr lang="nl-NL" sz="16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nl-BE" sz="1600" dirty="0" smtClean="0"/>
              <a:t>&gt;&gt; </a:t>
            </a:r>
            <a:r>
              <a:rPr lang="nl-BE" sz="1600" dirty="0" err="1" smtClean="0"/>
              <a:t>post-hoc</a:t>
            </a:r>
            <a:r>
              <a:rPr lang="nl-BE" sz="1600" dirty="0" smtClean="0"/>
              <a:t> toetsing nodig om te weten tussen welke groepen er een verschil is. (SPSS)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2054" name="Slide Number Placeholder 7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B790161D-7519-4079-8006-B68C22237F15}" type="slidenum">
              <a:rPr lang="en-US" smtClean="0"/>
              <a:pPr/>
              <a:t>33</a:t>
            </a:fld>
            <a:endParaRPr lang="en-US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 t="4354" b="6998"/>
          <a:stretch>
            <a:fillRect/>
          </a:stretch>
        </p:blipFill>
        <p:spPr>
          <a:xfrm>
            <a:off x="1500166" y="1169157"/>
            <a:ext cx="6183313" cy="271464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43042" y="2393149"/>
            <a:ext cx="564360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2842788" y="2516862"/>
            <a:ext cx="4065006" cy="152098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847726" y="2734146"/>
            <a:ext cx="3060069" cy="159340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571869" y="2942376"/>
            <a:ext cx="3354033" cy="184394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43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57818" y="3786190"/>
            <a:ext cx="3786181" cy="210026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1600" dirty="0" smtClean="0"/>
              <a:t>interactie-effect: het verschil </a:t>
            </a:r>
            <a:r>
              <a:rPr lang="nl-NL" sz="1600" dirty="0" err="1" smtClean="0"/>
              <a:t>ts</a:t>
            </a:r>
            <a:r>
              <a:rPr lang="nl-NL" sz="1600" dirty="0" smtClean="0"/>
              <a:t>. jongens en meisjes is niet hetzelfde voor alle niveaus van </a:t>
            </a:r>
            <a:r>
              <a:rPr lang="nl-NL" sz="1600" dirty="0" err="1" smtClean="0"/>
              <a:t>ses</a:t>
            </a:r>
            <a:r>
              <a:rPr lang="nl-NL" sz="1600" dirty="0" smtClean="0"/>
              <a:t>  (lijnen lopen niet parallel)</a:t>
            </a:r>
            <a:endParaRPr lang="nl-BE" sz="1600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2054" name="Slide Number Placeholder 7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B790161D-7519-4079-8006-B68C22237F15}" type="slidenum">
              <a:rPr lang="en-US" smtClean="0"/>
              <a:pPr/>
              <a:t>34</a:t>
            </a:fld>
            <a:endParaRPr lang="en-US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0" y="1142984"/>
          <a:ext cx="2524125" cy="210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71321094"/>
              </p:ext>
            </p:extLst>
          </p:nvPr>
        </p:nvGraphicFramePr>
        <p:xfrm>
          <a:off x="0" y="3929066"/>
          <a:ext cx="3214710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500662" y="1142984"/>
          <a:ext cx="364333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771800" y="2500306"/>
          <a:ext cx="2586018" cy="121444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10770"/>
                <a:gridCol w="375050"/>
                <a:gridCol w="597300"/>
                <a:gridCol w="402832"/>
                <a:gridCol w="500066"/>
              </a:tblGrid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ses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laag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midden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hoog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jongens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5,6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5,6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4,2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u="none" strike="noStrike" dirty="0"/>
                        <a:t>5,13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2428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meisjes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2,4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4,4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7,8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u="none" strike="noStrike" dirty="0"/>
                        <a:t>4,87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4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2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nl-BE" sz="2000" dirty="0" smtClean="0"/>
              <a:t>Post hoc analyse bij two-way ANOVA:</a:t>
            </a:r>
          </a:p>
          <a:p>
            <a:pPr>
              <a:lnSpc>
                <a:spcPct val="70000"/>
              </a:lnSpc>
              <a:buNone/>
            </a:pPr>
            <a:r>
              <a:rPr lang="nl-BE" sz="2000" dirty="0" smtClean="0"/>
              <a:t>Zie post-hoc bij one-way ANOVA: niveaus binnen 1 OV vergelijken.</a:t>
            </a:r>
          </a:p>
          <a:p>
            <a:pPr>
              <a:lnSpc>
                <a:spcPct val="70000"/>
              </a:lnSpc>
              <a:buNone/>
            </a:pPr>
            <a:endParaRPr lang="nl-BE" sz="2000" dirty="0" smtClean="0"/>
          </a:p>
          <a:p>
            <a:pPr>
              <a:lnSpc>
                <a:spcPct val="70000"/>
              </a:lnSpc>
              <a:buNone/>
            </a:pPr>
            <a:r>
              <a:rPr lang="nl-BE" sz="2000" dirty="0" smtClean="0"/>
              <a:t>					(overbodig als er maar 2 niveaus zijn – 					bv. geslacht. Kijk dan naar 						</a:t>
            </a:r>
            <a:r>
              <a:rPr lang="nl-BE" sz="2000" dirty="0" err="1" smtClean="0"/>
              <a:t>gemiddeldentabel</a:t>
            </a:r>
            <a:r>
              <a:rPr lang="nl-BE" sz="2000" dirty="0" smtClean="0"/>
              <a:t>)</a:t>
            </a:r>
          </a:p>
          <a:p>
            <a:pPr>
              <a:lnSpc>
                <a:spcPct val="70000"/>
              </a:lnSpc>
              <a:buNone/>
            </a:pPr>
            <a:endParaRPr lang="nl-BE" sz="2000" dirty="0" smtClean="0"/>
          </a:p>
          <a:p>
            <a:pPr>
              <a:lnSpc>
                <a:spcPct val="70000"/>
              </a:lnSpc>
              <a:buNone/>
            </a:pPr>
            <a:endParaRPr lang="nl-BE" sz="2000" dirty="0" smtClean="0"/>
          </a:p>
          <a:p>
            <a:pPr>
              <a:lnSpc>
                <a:spcPct val="70000"/>
              </a:lnSpc>
              <a:buNone/>
            </a:pPr>
            <a:r>
              <a:rPr lang="nl-BE" sz="2000" dirty="0" smtClean="0"/>
              <a:t>Om alle cellen paarsgewijs te vergelijken: simple effects – enkel met SPSS syntax (zie boek p. 163)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41990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745A3-BF7C-478E-9D05-791FDF641925}" type="slidenum">
              <a:rPr lang="en-US" smtClean="0"/>
              <a:pPr/>
              <a:t>35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2204864"/>
          <a:ext cx="2586018" cy="121444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10770"/>
                <a:gridCol w="375050"/>
                <a:gridCol w="597300"/>
                <a:gridCol w="402832"/>
                <a:gridCol w="500066"/>
              </a:tblGrid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ses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laag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midden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hoog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jongens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5,6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5,6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4,2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u="none" strike="noStrike" dirty="0"/>
                        <a:t>5,13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2428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meisjes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2,4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4,4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7,8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u="none" strike="noStrike" dirty="0"/>
                        <a:t>4,87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4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4365104"/>
          <a:ext cx="2586018" cy="121444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10770"/>
                <a:gridCol w="375050"/>
                <a:gridCol w="597300"/>
                <a:gridCol w="402832"/>
                <a:gridCol w="500066"/>
              </a:tblGrid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ses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laag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midden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hoog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jongens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5,6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5,6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4,2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u="none" strike="noStrike" dirty="0"/>
                        <a:t>5,13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28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meisjes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/>
                        <a:t>2,4</a:t>
                      </a:r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4,4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7,8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u="none" strike="noStrike" dirty="0"/>
                        <a:t>4,87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2889"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4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5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u="none" strike="noStrike" dirty="0"/>
                        <a:t>6</a:t>
                      </a:r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7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BE" b="1" dirty="0" smtClean="0"/>
              <a:t>Interpretatie</a:t>
            </a:r>
            <a:r>
              <a:rPr lang="nl-BE" dirty="0" smtClean="0"/>
              <a:t> resultaten ANOVA: via plots van gemiddelden per groep - 4 </a:t>
            </a:r>
            <a:r>
              <a:rPr lang="nl-BE" i="1" dirty="0" smtClean="0">
                <a:solidFill>
                  <a:srgbClr val="FF0000"/>
                </a:solidFill>
              </a:rPr>
              <a:t>alternatieve hypothetische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/>
              <a:t>situaties (hier geïdealiseerd):</a:t>
            </a:r>
          </a:p>
          <a:p>
            <a:pPr>
              <a:buNone/>
            </a:pPr>
            <a:r>
              <a:rPr lang="nl-BE" dirty="0" smtClean="0"/>
              <a:t>1. Eén hoofdeffect en geen interactie-effect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					- geen hoofdeffect </a:t>
            </a:r>
            <a:r>
              <a:rPr lang="nl-BE" dirty="0" err="1" smtClean="0"/>
              <a:t>ses</a:t>
            </a:r>
            <a:r>
              <a:rPr lang="nl-BE" dirty="0" smtClean="0"/>
              <a:t>: geen verschil </a:t>
            </a:r>
            <a:r>
              <a:rPr lang="nl-BE" dirty="0" err="1" smtClean="0"/>
              <a:t>ts</a:t>
            </a:r>
            <a:r>
              <a:rPr lang="nl-BE" dirty="0" smtClean="0"/>
              <a:t>. 					</a:t>
            </a:r>
            <a:r>
              <a:rPr lang="nl-BE" dirty="0" err="1" smtClean="0"/>
              <a:t>laag-midden-hoog</a:t>
            </a:r>
            <a:r>
              <a:rPr lang="nl-BE" dirty="0" smtClean="0"/>
              <a:t> groep wanneer j en 					m samennemen</a:t>
            </a:r>
          </a:p>
          <a:p>
            <a:pPr>
              <a:buNone/>
            </a:pPr>
            <a:r>
              <a:rPr lang="nl-BE" dirty="0" smtClean="0"/>
              <a:t>					- wel hoofdeffect geslacht: j scoren 						hoger dan m wanneer 3 </a:t>
            </a:r>
            <a:r>
              <a:rPr lang="nl-BE" dirty="0" err="1" smtClean="0"/>
              <a:t>ses</a:t>
            </a:r>
            <a:r>
              <a:rPr lang="nl-BE" dirty="0" smtClean="0"/>
              <a:t> groepen 						samennemen</a:t>
            </a:r>
          </a:p>
          <a:p>
            <a:pPr>
              <a:buNone/>
            </a:pPr>
            <a:r>
              <a:rPr lang="nl-BE" dirty="0" smtClean="0"/>
              <a:t>					- geen interactie-effect: het verschil </a:t>
            </a:r>
            <a:r>
              <a:rPr lang="nl-BE" dirty="0" err="1" smtClean="0"/>
              <a:t>ts</a:t>
            </a:r>
            <a:r>
              <a:rPr lang="nl-BE" dirty="0" smtClean="0"/>
              <a:t>. 					j en m is hetzelfde voor alle niveaus 						van </a:t>
            </a:r>
            <a:r>
              <a:rPr lang="nl-BE" dirty="0" err="1" smtClean="0"/>
              <a:t>ses</a:t>
            </a:r>
            <a:r>
              <a:rPr lang="nl-BE" dirty="0" smtClean="0"/>
              <a:t>  (lijnen lopen parallel)</a:t>
            </a:r>
            <a:endParaRPr lang="nl-NL" dirty="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41990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745A3-BF7C-478E-9D05-791FDF641925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4198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3679825" cy="993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198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286125"/>
            <a:ext cx="3552825" cy="272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30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dirty="0" smtClean="0"/>
              <a:t>2. Twee hoofdeffecten en geen interactie-effect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dirty="0" smtClean="0"/>
              <a:t>					- een hoofdeffect 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dirty="0" smtClean="0"/>
              <a:t>					- een hoofdeffect geslacht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dirty="0" smtClean="0"/>
              <a:t>					- geen interactie-effect: het verschil ts. 					j en m is hetzelfde voor alle niveaus 					van ses  (lijnen lopen parallel)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43014" name="Slide Number Placeholder 7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F0AB2256-1561-41F5-964C-6EB4D8CAC7EE}" type="slidenum">
              <a:rPr lang="en-US" smtClean="0"/>
              <a:pPr/>
              <a:t>37</a:t>
            </a:fld>
            <a:endParaRPr lang="en-US" smtClean="0"/>
          </a:p>
        </p:txBody>
      </p:sp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3" y="1989138"/>
            <a:ext cx="3816350" cy="103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301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711" y="3068960"/>
            <a:ext cx="3705225" cy="282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74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dirty="0" smtClean="0"/>
              <a:t>3. Twee hoofdeffecten en een interactie-effect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dirty="0" smtClean="0"/>
              <a:t>					- een hoofdeffect ses: jongens en 						meisjes samengenomen is er een effect 					van 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dirty="0" smtClean="0"/>
              <a:t>					- een hoofdeffect geslacht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1800" dirty="0" smtClean="0"/>
              <a:t>					- een interactie-effect: het verschil ts. j 					en m is niet hetzelfde voor alle niveaus 					van ses  (lijnen lopen niet parallel)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44038" name="Slide Number Placeholder 7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5BD87CAB-0839-4399-90DF-318E290023FF}" type="slidenum">
              <a:rPr lang="en-US" smtClean="0"/>
              <a:pPr/>
              <a:t>38</a:t>
            </a:fld>
            <a:endParaRPr lang="en-US" smtClean="0"/>
          </a:p>
        </p:txBody>
      </p:sp>
      <p:pic>
        <p:nvPicPr>
          <p:cNvPr id="4403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1989138"/>
            <a:ext cx="3910012" cy="105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403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141663"/>
            <a:ext cx="3705225" cy="282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48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l-BE" dirty="0" smtClean="0"/>
              <a:t>4. Geen hoofdeffecten maar wel een interactie-effect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                                                      </a:t>
            </a:r>
          </a:p>
          <a:p>
            <a:pPr>
              <a:buNone/>
            </a:pPr>
            <a:r>
              <a:rPr lang="nl-BE" dirty="0" smtClean="0"/>
              <a:t>					- geen hoofdeffect </a:t>
            </a:r>
            <a:r>
              <a:rPr lang="nl-BE" dirty="0" err="1" smtClean="0"/>
              <a:t>ses</a:t>
            </a:r>
            <a:r>
              <a:rPr lang="nl-BE" dirty="0" smtClean="0"/>
              <a:t>: jongens en 						meisjes samengenomen is er geen 						effect van </a:t>
            </a:r>
            <a:r>
              <a:rPr lang="nl-BE" dirty="0" err="1" smtClean="0"/>
              <a:t>ses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					- geen hoofdeffect geslacht: 3 </a:t>
            </a:r>
            <a:r>
              <a:rPr lang="nl-BE" dirty="0" err="1" smtClean="0"/>
              <a:t>ses</a:t>
            </a:r>
            <a:r>
              <a:rPr lang="nl-BE" dirty="0" smtClean="0"/>
              <a:t> 						niveaus samengenomen is er geen 						effect van geslacht</a:t>
            </a:r>
          </a:p>
          <a:p>
            <a:pPr>
              <a:buNone/>
            </a:pPr>
            <a:r>
              <a:rPr lang="nl-BE" dirty="0" smtClean="0"/>
              <a:t>    					- een interactie-effect: het verschil </a:t>
            </a:r>
            <a:r>
              <a:rPr lang="nl-BE" dirty="0" err="1" smtClean="0"/>
              <a:t>ts</a:t>
            </a:r>
            <a:r>
              <a:rPr lang="nl-BE" dirty="0" smtClean="0"/>
              <a:t>. j 					en m is niet hetzelfde voor alle niveaus 					van </a:t>
            </a:r>
            <a:r>
              <a:rPr lang="nl-BE" dirty="0" err="1" smtClean="0"/>
              <a:t>ses</a:t>
            </a:r>
            <a:r>
              <a:rPr lang="nl-BE" dirty="0" smtClean="0"/>
              <a:t>  (lijnen lopen niet parallel)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307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A7C563-D9CB-4E30-81E7-A93E886BB6F2}" type="slidenum">
              <a:rPr lang="en-US" smtClean="0"/>
              <a:pPr/>
              <a:t>39</a:t>
            </a:fld>
            <a:endParaRPr lang="en-US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287338" y="1989138"/>
          <a:ext cx="41402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4" imgW="3057428" imgH="819302" progId="Excel.Sheet.8">
                  <p:embed/>
                </p:oleObj>
              </mc:Choice>
              <mc:Fallback>
                <p:oleObj name="Worksheet" r:id="rId4" imgW="3057428" imgH="819302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989138"/>
                        <a:ext cx="4140200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42875" y="3143250"/>
          <a:ext cx="3686175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3686251" imgH="2657551" progId="Excel.Sheet.8">
                  <p:embed/>
                </p:oleObj>
              </mc:Choice>
              <mc:Fallback>
                <p:oleObj name="Chart" r:id="rId7" imgW="3686251" imgH="2657551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3143250"/>
                        <a:ext cx="3686175" cy="265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40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2000" smtClean="0"/>
              <a:t>Tot nu toe bij hypothesetoetsing: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2000" smtClean="0"/>
              <a:t>t-toets en z-toets voor </a:t>
            </a:r>
            <a:r>
              <a:rPr lang="nl-BE" sz="2000" b="1" smtClean="0"/>
              <a:t>verschil tussen 2 gemiddelden</a:t>
            </a:r>
            <a:r>
              <a:rPr lang="nl-BE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2000" i="1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nl-BE" sz="2000" i="1" smtClean="0"/>
              <a:t>- hebben mensen die therapie A gevolgd hebben minder angst dan mensen die therapie B gevolgd hebben?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nl-NL" sz="2000" i="1" smtClean="0"/>
              <a:t>- besteden jongens en meisjes evenveel tijd aan huiswerk?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nl-BE" sz="20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2000" smtClean="0"/>
              <a:t>-&gt; telkens 1 OV (vb. therapie, geslacht) met telkens 2 waarden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BE" sz="2000" smtClean="0"/>
              <a:t>-&gt; telkens 1 AV (vb. angst, tijd)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BE" sz="20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186305EF-3CF9-4B68-90FA-59EB403D14BD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26628" name="Picture 5" descr="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2888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6. </a:t>
            </a:r>
            <a:r>
              <a:rPr lang="en-US" sz="1800" b="1" dirty="0" err="1" smtClean="0"/>
              <a:t>Effectgrootte</a:t>
            </a: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Partial Eta squared</a:t>
            </a:r>
            <a:r>
              <a:rPr lang="en-US" sz="1800" dirty="0" smtClean="0"/>
              <a:t>: </a:t>
            </a:r>
            <a:r>
              <a:rPr lang="en-US" sz="1800" dirty="0" err="1" smtClean="0"/>
              <a:t>interpreteerbaar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err="1" smtClean="0"/>
              <a:t>zoals</a:t>
            </a:r>
            <a:r>
              <a:rPr lang="en-US" sz="1800" dirty="0" smtClean="0"/>
              <a:t> </a:t>
            </a:r>
            <a:r>
              <a:rPr lang="en-US" sz="1800" i="1" dirty="0" smtClean="0"/>
              <a:t>r</a:t>
            </a:r>
          </a:p>
          <a:p>
            <a:pPr>
              <a:buNone/>
            </a:pP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berekenen</a:t>
            </a:r>
            <a:r>
              <a:rPr lang="en-US" sz="1800" dirty="0" smtClean="0"/>
              <a:t> met SPSS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Via ANOVA-</a:t>
            </a:r>
            <a:r>
              <a:rPr lang="en-US" sz="1800" dirty="0" err="1" smtClean="0"/>
              <a:t>dialoogbox</a:t>
            </a:r>
            <a:r>
              <a:rPr lang="en-US" sz="1800" dirty="0" smtClean="0"/>
              <a:t> &gt; options &gt; </a:t>
            </a:r>
          </a:p>
          <a:p>
            <a:pPr>
              <a:buNone/>
            </a:pPr>
            <a:r>
              <a:rPr lang="en-US" sz="1800" dirty="0" smtClean="0"/>
              <a:t>estimates of effect size </a:t>
            </a:r>
            <a:r>
              <a:rPr lang="en-US" sz="1800" dirty="0" err="1" smtClean="0"/>
              <a:t>aanvinken</a:t>
            </a:r>
            <a:endParaRPr lang="en-US" sz="1800" dirty="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45060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7E760-861B-4C64-9940-5E316AF7DEA5}" type="slidenum">
              <a:rPr lang="en-US" smtClean="0"/>
              <a:pPr/>
              <a:t>40</a:t>
            </a:fld>
            <a:endParaRPr lang="en-US" smtClean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496" y="2348880"/>
            <a:ext cx="4191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4297134" y="5029200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63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1800" dirty="0" smtClean="0"/>
              <a:t>Demo two-way ANOVA: effect van chocolade én dansniveau op stress?</a:t>
            </a:r>
          </a:p>
          <a:p>
            <a:pPr>
              <a:buNone/>
            </a:pPr>
            <a:endParaRPr lang="nl-BE" sz="1800" dirty="0" smtClean="0"/>
          </a:p>
          <a:p>
            <a:pPr>
              <a:buNone/>
            </a:pPr>
            <a:endParaRPr lang="nl-BE" sz="1800" dirty="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45060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7E760-861B-4C64-9940-5E316AF7DEA5}" type="slidenum">
              <a:rPr lang="en-US" smtClean="0"/>
              <a:pPr/>
              <a:t>41</a:t>
            </a:fld>
            <a:endParaRPr lang="en-US" smtClean="0"/>
          </a:p>
        </p:txBody>
      </p:sp>
      <p:pic>
        <p:nvPicPr>
          <p:cNvPr id="6" name="Picture 5" descr="IBM SPSS Statistics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214313"/>
            <a:ext cx="571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78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7. </a:t>
            </a:r>
            <a:r>
              <a:rPr lang="en-US" sz="2000" b="1" dirty="0" err="1" smtClean="0"/>
              <a:t>Rapportering</a:t>
            </a:r>
            <a:endParaRPr lang="en-US" sz="2000" b="1" dirty="0" smtClean="0"/>
          </a:p>
          <a:p>
            <a:pPr>
              <a:buNone/>
            </a:pPr>
            <a:r>
              <a:rPr lang="en-US" sz="2000" dirty="0" err="1" smtClean="0"/>
              <a:t>Eerst</a:t>
            </a:r>
            <a:r>
              <a:rPr lang="en-US" sz="2000" dirty="0" smtClean="0"/>
              <a:t> de </a:t>
            </a:r>
            <a:r>
              <a:rPr lang="en-US" sz="2000" dirty="0" err="1" smtClean="0"/>
              <a:t>potentiële</a:t>
            </a:r>
            <a:r>
              <a:rPr lang="en-US" sz="2000" dirty="0" smtClean="0"/>
              <a:t> </a:t>
            </a:r>
            <a:r>
              <a:rPr lang="en-US" sz="2000" dirty="0" err="1" smtClean="0"/>
              <a:t>hoofdeffecten</a:t>
            </a:r>
            <a:r>
              <a:rPr lang="en-US" sz="2000" dirty="0" smtClean="0"/>
              <a:t> </a:t>
            </a:r>
            <a:r>
              <a:rPr lang="en-US" sz="2000" dirty="0" err="1" smtClean="0"/>
              <a:t>bespreken</a:t>
            </a:r>
            <a:r>
              <a:rPr lang="en-US" sz="2000" dirty="0" smtClean="0"/>
              <a:t> (</a:t>
            </a:r>
            <a:r>
              <a:rPr lang="en-US" sz="2000" dirty="0" err="1" smtClean="0"/>
              <a:t>zie</a:t>
            </a:r>
            <a:r>
              <a:rPr lang="en-US" sz="2000" dirty="0" smtClean="0"/>
              <a:t> one-way ANOVA, </a:t>
            </a:r>
            <a:r>
              <a:rPr lang="en-US" sz="2000" dirty="0" err="1" smtClean="0"/>
              <a:t>inclusief</a:t>
            </a:r>
            <a:r>
              <a:rPr lang="en-US" sz="2000" dirty="0" smtClean="0"/>
              <a:t> </a:t>
            </a:r>
            <a:r>
              <a:rPr lang="en-US" sz="2000" dirty="0" err="1" smtClean="0"/>
              <a:t>eventuele</a:t>
            </a:r>
            <a:r>
              <a:rPr lang="en-US" sz="2000" dirty="0" smtClean="0"/>
              <a:t> post-hoc)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 </a:t>
            </a:r>
            <a:r>
              <a:rPr lang="en-US" sz="2000" dirty="0" err="1" smtClean="0"/>
              <a:t>gegevens</a:t>
            </a:r>
            <a:r>
              <a:rPr lang="en-US" sz="2000" dirty="0" smtClean="0"/>
              <a:t>: </a:t>
            </a:r>
            <a:r>
              <a:rPr lang="en-US" sz="2000" dirty="0" err="1" smtClean="0"/>
              <a:t>gemiddelden</a:t>
            </a:r>
            <a:r>
              <a:rPr lang="en-US" sz="2000" dirty="0" smtClean="0"/>
              <a:t>, SD, F-</a:t>
            </a:r>
            <a:r>
              <a:rPr lang="en-US" sz="2000" dirty="0" err="1" smtClean="0"/>
              <a:t>waarde</a:t>
            </a:r>
            <a:r>
              <a:rPr lang="en-US" sz="2000" dirty="0" smtClean="0"/>
              <a:t>, p-</a:t>
            </a:r>
            <a:r>
              <a:rPr lang="en-US" sz="2000" dirty="0" err="1" smtClean="0"/>
              <a:t>waarde</a:t>
            </a:r>
            <a:r>
              <a:rPr lang="en-US" sz="2000" dirty="0" smtClean="0"/>
              <a:t>, 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Daarna</a:t>
            </a:r>
            <a:r>
              <a:rPr lang="en-US" sz="2000" dirty="0" smtClean="0"/>
              <a:t> </a:t>
            </a:r>
            <a:r>
              <a:rPr lang="en-US" sz="2000" dirty="0" err="1" smtClean="0"/>
              <a:t>potentieel</a:t>
            </a:r>
            <a:r>
              <a:rPr lang="en-US" sz="2000" dirty="0" smtClean="0"/>
              <a:t> </a:t>
            </a:r>
            <a:r>
              <a:rPr lang="en-US" sz="2000" dirty="0" err="1" smtClean="0"/>
              <a:t>interactie</a:t>
            </a:r>
            <a:r>
              <a:rPr lang="en-US" sz="2000" dirty="0" smtClean="0"/>
              <a:t>-effect, </a:t>
            </a:r>
            <a:r>
              <a:rPr lang="en-US" sz="2000" dirty="0" err="1" smtClean="0"/>
              <a:t>zelfde</a:t>
            </a:r>
            <a:r>
              <a:rPr lang="en-US" sz="2000" dirty="0" smtClean="0"/>
              <a:t> </a:t>
            </a:r>
            <a:r>
              <a:rPr lang="en-US" sz="2000" dirty="0" err="1" smtClean="0"/>
              <a:t>gegevens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Hoofdeffecten</a:t>
            </a:r>
            <a:r>
              <a:rPr lang="en-US" sz="2000" dirty="0" smtClean="0"/>
              <a:t> </a:t>
            </a:r>
            <a:r>
              <a:rPr lang="en-US" sz="2000" dirty="0" err="1" smtClean="0"/>
              <a:t>zijn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  <a:r>
              <a:rPr lang="en-US" sz="2000" dirty="0" err="1" smtClean="0"/>
              <a:t>meer</a:t>
            </a:r>
            <a:r>
              <a:rPr lang="en-US" sz="2000" dirty="0" smtClean="0"/>
              <a:t> relevant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interactie</a:t>
            </a:r>
            <a:r>
              <a:rPr lang="en-US" sz="2000" dirty="0" smtClean="0"/>
              <a:t>-effect is, </a:t>
            </a:r>
            <a:r>
              <a:rPr lang="en-US" sz="2000" dirty="0" err="1" smtClean="0"/>
              <a:t>maar</a:t>
            </a:r>
            <a:r>
              <a:rPr lang="en-US" sz="2000" dirty="0" smtClean="0"/>
              <a:t> </a:t>
            </a:r>
            <a:r>
              <a:rPr lang="en-US" sz="2000" dirty="0" err="1" smtClean="0"/>
              <a:t>moeten</a:t>
            </a:r>
            <a:r>
              <a:rPr lang="en-US" sz="2000" dirty="0" smtClean="0"/>
              <a:t> </a:t>
            </a:r>
            <a:r>
              <a:rPr lang="en-US" sz="2000" dirty="0" err="1" smtClean="0"/>
              <a:t>wel</a:t>
            </a:r>
            <a:r>
              <a:rPr lang="en-US" sz="2000" dirty="0" smtClean="0"/>
              <a:t> </a:t>
            </a:r>
            <a:r>
              <a:rPr lang="en-US" sz="2000" dirty="0" err="1" smtClean="0"/>
              <a:t>gerapporteerd</a:t>
            </a:r>
            <a:r>
              <a:rPr lang="en-US" sz="2000" dirty="0" smtClean="0"/>
              <a:t> </a:t>
            </a:r>
            <a:r>
              <a:rPr lang="en-US" sz="2000" dirty="0" err="1" smtClean="0"/>
              <a:t>worden</a:t>
            </a:r>
            <a:r>
              <a:rPr lang="en-US" sz="2000" dirty="0" smtClean="0"/>
              <a:t>. </a:t>
            </a:r>
            <a:r>
              <a:rPr lang="en-US" sz="2000" i="1" dirty="0" err="1" smtClean="0"/>
              <a:t>Interpretatie</a:t>
            </a:r>
            <a:r>
              <a:rPr lang="en-US" sz="2000" dirty="0" smtClean="0"/>
              <a:t> van de </a:t>
            </a:r>
            <a:r>
              <a:rPr lang="en-US" sz="2000" dirty="0" err="1" smtClean="0"/>
              <a:t>resultaten</a:t>
            </a:r>
            <a:r>
              <a:rPr lang="en-US" sz="2000" dirty="0" smtClean="0"/>
              <a:t> </a:t>
            </a:r>
            <a:r>
              <a:rPr lang="en-US" sz="2000" dirty="0" err="1" smtClean="0"/>
              <a:t>gaat</a:t>
            </a:r>
            <a:r>
              <a:rPr lang="en-US" sz="2000" dirty="0" smtClean="0"/>
              <a:t> </a:t>
            </a:r>
            <a:r>
              <a:rPr lang="en-US" sz="2000" dirty="0" err="1" smtClean="0"/>
              <a:t>enkel</a:t>
            </a:r>
            <a:r>
              <a:rPr lang="en-US" sz="2000" dirty="0" smtClean="0"/>
              <a:t> over </a:t>
            </a:r>
            <a:r>
              <a:rPr lang="en-US" sz="2000" dirty="0" err="1" smtClean="0"/>
              <a:t>interactie</a:t>
            </a:r>
            <a:r>
              <a:rPr lang="en-US" sz="2000" dirty="0" smtClean="0"/>
              <a:t>-effect.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tweewegs-variantieanalyse</a:t>
            </a:r>
            <a:endParaRPr lang="nl-NL" smtClean="0"/>
          </a:p>
        </p:txBody>
      </p:sp>
      <p:sp>
        <p:nvSpPr>
          <p:cNvPr id="45060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7E760-861B-4C64-9940-5E316AF7DEA5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29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hthoek 138"/>
          <p:cNvSpPr/>
          <p:nvPr/>
        </p:nvSpPr>
        <p:spPr>
          <a:xfrm>
            <a:off x="7715250" y="0"/>
            <a:ext cx="142875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4" name="Stroomdiagram: Proces 3"/>
          <p:cNvSpPr/>
          <p:nvPr/>
        </p:nvSpPr>
        <p:spPr>
          <a:xfrm>
            <a:off x="179512" y="2802257"/>
            <a:ext cx="963488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interval</a:t>
            </a:r>
            <a:r>
              <a:rPr lang="nl-BE" sz="1050" dirty="0">
                <a:solidFill>
                  <a:prstClr val="white"/>
                </a:solidFill>
              </a:rPr>
              <a:t>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ordinaal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5" name="Stroomdiagram: Proces 4"/>
          <p:cNvSpPr/>
          <p:nvPr/>
        </p:nvSpPr>
        <p:spPr>
          <a:xfrm>
            <a:off x="285750" y="5750245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" name="Stroomdiagram: Proces 5"/>
          <p:cNvSpPr/>
          <p:nvPr/>
        </p:nvSpPr>
        <p:spPr>
          <a:xfrm>
            <a:off x="1714500" y="2016445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7" name="Stroomdiagram: Proces 6"/>
          <p:cNvSpPr/>
          <p:nvPr/>
        </p:nvSpPr>
        <p:spPr>
          <a:xfrm>
            <a:off x="2571750" y="1410020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138" name="Rechthoek 137"/>
          <p:cNvSpPr/>
          <p:nvPr/>
        </p:nvSpPr>
        <p:spPr>
          <a:xfrm>
            <a:off x="6215063" y="0"/>
            <a:ext cx="1500187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8" name="Stroomdiagram: Proces 7"/>
          <p:cNvSpPr/>
          <p:nvPr/>
        </p:nvSpPr>
        <p:spPr>
          <a:xfrm>
            <a:off x="1714500" y="4373882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&gt; 1</a:t>
            </a:r>
          </a:p>
        </p:txBody>
      </p:sp>
      <p:sp>
        <p:nvSpPr>
          <p:cNvPr id="9" name="Stroomdiagram: Proces 8"/>
          <p:cNvSpPr/>
          <p:nvPr/>
        </p:nvSpPr>
        <p:spPr>
          <a:xfrm>
            <a:off x="1714500" y="5785170"/>
            <a:ext cx="357188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cxnSp>
        <p:nvCxnSpPr>
          <p:cNvPr id="11" name="Gebogen verbindingslijn 10"/>
          <p:cNvCxnSpPr>
            <a:stCxn id="4" idx="3"/>
            <a:endCxn id="6" idx="1"/>
          </p:cNvCxnSpPr>
          <p:nvPr/>
        </p:nvCxnSpPr>
        <p:spPr>
          <a:xfrm flipV="1">
            <a:off x="1143000" y="2159320"/>
            <a:ext cx="571500" cy="82153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bogen verbindingslijn 12"/>
          <p:cNvCxnSpPr>
            <a:stCxn id="4" idx="3"/>
            <a:endCxn id="8" idx="1"/>
          </p:cNvCxnSpPr>
          <p:nvPr/>
        </p:nvCxnSpPr>
        <p:spPr>
          <a:xfrm>
            <a:off x="1143000" y="2980851"/>
            <a:ext cx="571500" cy="15359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oomdiagram: Proces 13"/>
          <p:cNvSpPr/>
          <p:nvPr/>
        </p:nvSpPr>
        <p:spPr>
          <a:xfrm>
            <a:off x="6429375" y="713107"/>
            <a:ext cx="1143000" cy="320675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one</a:t>
            </a:r>
            <a:r>
              <a:rPr lang="nl-BE" sz="900" dirty="0">
                <a:solidFill>
                  <a:prstClr val="white"/>
                </a:solidFill>
              </a:rPr>
              <a:t> sample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r>
              <a:rPr lang="nl-BE" sz="900" dirty="0">
                <a:solidFill>
                  <a:prstClr val="white"/>
                </a:solidFill>
              </a:rPr>
              <a:t> 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z-test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5" name="Stroomdiagram: Proces 14"/>
          <p:cNvSpPr/>
          <p:nvPr/>
        </p:nvSpPr>
        <p:spPr>
          <a:xfrm>
            <a:off x="4125913" y="730570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6" name="Stroomdiagram: Proces 15"/>
          <p:cNvSpPr/>
          <p:nvPr/>
        </p:nvSpPr>
        <p:spPr>
          <a:xfrm>
            <a:off x="4125913" y="1444945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7" name="Stroomdiagram: Proces 16"/>
          <p:cNvSpPr/>
          <p:nvPr/>
        </p:nvSpPr>
        <p:spPr>
          <a:xfrm>
            <a:off x="4125913" y="2159320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&gt; 2</a:t>
            </a:r>
          </a:p>
        </p:txBody>
      </p:sp>
      <p:cxnSp>
        <p:nvCxnSpPr>
          <p:cNvPr id="19" name="Gebogen verbindingslijn 18"/>
          <p:cNvCxnSpPr>
            <a:stCxn id="6" idx="3"/>
            <a:endCxn id="7" idx="1"/>
          </p:cNvCxnSpPr>
          <p:nvPr/>
        </p:nvCxnSpPr>
        <p:spPr>
          <a:xfrm flipV="1">
            <a:off x="2071688" y="1587820"/>
            <a:ext cx="500062" cy="5715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bogen verbindingslijn 20"/>
          <p:cNvCxnSpPr>
            <a:stCxn id="7" idx="3"/>
            <a:endCxn id="15" idx="1"/>
          </p:cNvCxnSpPr>
          <p:nvPr/>
        </p:nvCxnSpPr>
        <p:spPr>
          <a:xfrm flipV="1">
            <a:off x="3429000" y="873445"/>
            <a:ext cx="696913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bogen verbindingslijn 22"/>
          <p:cNvCxnSpPr>
            <a:stCxn id="7" idx="3"/>
            <a:endCxn id="16" idx="1"/>
          </p:cNvCxnSpPr>
          <p:nvPr/>
        </p:nvCxnSpPr>
        <p:spPr>
          <a:xfrm flipV="1">
            <a:off x="3429000" y="1587820"/>
            <a:ext cx="696913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bogen verbindingslijn 24"/>
          <p:cNvCxnSpPr>
            <a:stCxn id="7" idx="3"/>
            <a:endCxn id="17" idx="1"/>
          </p:cNvCxnSpPr>
          <p:nvPr/>
        </p:nvCxnSpPr>
        <p:spPr>
          <a:xfrm>
            <a:off x="3429000" y="1587820"/>
            <a:ext cx="696913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troomdiagram: Proces 25"/>
          <p:cNvSpPr/>
          <p:nvPr/>
        </p:nvSpPr>
        <p:spPr>
          <a:xfrm>
            <a:off x="2571750" y="2694307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interval/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ordinaal</a:t>
            </a:r>
            <a:endParaRPr lang="nl-BE" sz="1050" dirty="0">
              <a:solidFill>
                <a:prstClr val="white"/>
              </a:solidFill>
            </a:endParaRPr>
          </a:p>
        </p:txBody>
      </p:sp>
      <p:cxnSp>
        <p:nvCxnSpPr>
          <p:cNvPr id="28" name="Gebogen verbindingslijn 27"/>
          <p:cNvCxnSpPr>
            <a:stCxn id="6" idx="3"/>
            <a:endCxn id="26" idx="1"/>
          </p:cNvCxnSpPr>
          <p:nvPr/>
        </p:nvCxnSpPr>
        <p:spPr>
          <a:xfrm>
            <a:off x="2071688" y="2159320"/>
            <a:ext cx="500062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troomdiagram: Proces 28"/>
          <p:cNvSpPr/>
          <p:nvPr/>
        </p:nvSpPr>
        <p:spPr>
          <a:xfrm>
            <a:off x="5197475" y="130207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0" name="Stroomdiagram: Proces 29"/>
          <p:cNvSpPr/>
          <p:nvPr/>
        </p:nvSpPr>
        <p:spPr>
          <a:xfrm>
            <a:off x="5197475" y="2016445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1" name="Stroomdiagram: Proces 30"/>
          <p:cNvSpPr/>
          <p:nvPr/>
        </p:nvSpPr>
        <p:spPr>
          <a:xfrm>
            <a:off x="5197475" y="330232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2" name="Stroomdiagram: Proces 31"/>
          <p:cNvSpPr/>
          <p:nvPr/>
        </p:nvSpPr>
        <p:spPr>
          <a:xfrm>
            <a:off x="5197475" y="1659257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3" name="Stroomdiagram: Proces 32"/>
          <p:cNvSpPr/>
          <p:nvPr/>
        </p:nvSpPr>
        <p:spPr>
          <a:xfrm>
            <a:off x="5197475" y="2356170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35" name="Gebogen verbindingslijn 34"/>
          <p:cNvCxnSpPr>
            <a:stCxn id="16" idx="3"/>
            <a:endCxn id="29" idx="1"/>
          </p:cNvCxnSpPr>
          <p:nvPr/>
        </p:nvCxnSpPr>
        <p:spPr>
          <a:xfrm flipV="1">
            <a:off x="4483100" y="1408432"/>
            <a:ext cx="714375" cy="1793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bogen verbindingslijn 36"/>
          <p:cNvCxnSpPr>
            <a:stCxn id="16" idx="3"/>
            <a:endCxn id="32" idx="1"/>
          </p:cNvCxnSpPr>
          <p:nvPr/>
        </p:nvCxnSpPr>
        <p:spPr>
          <a:xfrm>
            <a:off x="4483100" y="1587820"/>
            <a:ext cx="714375" cy="177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bogen verbindingslijn 38"/>
          <p:cNvCxnSpPr>
            <a:stCxn id="17" idx="3"/>
            <a:endCxn id="30" idx="1"/>
          </p:cNvCxnSpPr>
          <p:nvPr/>
        </p:nvCxnSpPr>
        <p:spPr>
          <a:xfrm flipV="1">
            <a:off x="4483100" y="2124395"/>
            <a:ext cx="714375" cy="177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bogen verbindingslijn 40"/>
          <p:cNvCxnSpPr>
            <a:stCxn id="17" idx="3"/>
            <a:endCxn id="33" idx="1"/>
          </p:cNvCxnSpPr>
          <p:nvPr/>
        </p:nvCxnSpPr>
        <p:spPr>
          <a:xfrm>
            <a:off x="4483100" y="2302195"/>
            <a:ext cx="714375" cy="1603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bogen verbindingslijn 42"/>
          <p:cNvCxnSpPr>
            <a:stCxn id="15" idx="3"/>
            <a:endCxn id="14" idx="1"/>
          </p:cNvCxnSpPr>
          <p:nvPr/>
        </p:nvCxnSpPr>
        <p:spPr>
          <a:xfrm>
            <a:off x="4483100" y="873445"/>
            <a:ext cx="1946275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troomdiagram: Proces 43"/>
          <p:cNvSpPr/>
          <p:nvPr/>
        </p:nvSpPr>
        <p:spPr>
          <a:xfrm>
            <a:off x="6411913" y="1267145"/>
            <a:ext cx="1143000" cy="285750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independent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r>
              <a:rPr lang="nl-BE" sz="900" dirty="0">
                <a:solidFill>
                  <a:prstClr val="white"/>
                </a:solidFill>
              </a:rPr>
              <a:t> /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z-test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45" name="Stroomdiagram: Proces 44"/>
          <p:cNvSpPr/>
          <p:nvPr/>
        </p:nvSpPr>
        <p:spPr>
          <a:xfrm>
            <a:off x="6411913" y="1659257"/>
            <a:ext cx="1143000" cy="21431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dependent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t-test</a:t>
            </a:r>
            <a:endParaRPr lang="nl-BE" sz="900" dirty="0">
              <a:solidFill>
                <a:prstClr val="white"/>
              </a:solidFill>
            </a:endParaRPr>
          </a:p>
        </p:txBody>
      </p:sp>
      <p:cxnSp>
        <p:nvCxnSpPr>
          <p:cNvPr id="47" name="Gebogen verbindingslijn 46"/>
          <p:cNvCxnSpPr>
            <a:stCxn id="29" idx="3"/>
            <a:endCxn id="44" idx="1"/>
          </p:cNvCxnSpPr>
          <p:nvPr/>
        </p:nvCxnSpPr>
        <p:spPr>
          <a:xfrm>
            <a:off x="6054725" y="1408432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bogen verbindingslijn 48"/>
          <p:cNvCxnSpPr>
            <a:stCxn id="32" idx="3"/>
            <a:endCxn id="45" idx="1"/>
          </p:cNvCxnSpPr>
          <p:nvPr/>
        </p:nvCxnSpPr>
        <p:spPr>
          <a:xfrm>
            <a:off x="6054725" y="1765620"/>
            <a:ext cx="357188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troomdiagram: Proces 49"/>
          <p:cNvSpPr/>
          <p:nvPr/>
        </p:nvSpPr>
        <p:spPr>
          <a:xfrm>
            <a:off x="6411913" y="20164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one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way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51" name="Stroomdiagram: Proces 50"/>
          <p:cNvSpPr/>
          <p:nvPr/>
        </p:nvSpPr>
        <p:spPr>
          <a:xfrm>
            <a:off x="6411913" y="2356170"/>
            <a:ext cx="1143000" cy="214312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repeated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measures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cxnSp>
        <p:nvCxnSpPr>
          <p:cNvPr id="55" name="Gebogen verbindingslijn 54"/>
          <p:cNvCxnSpPr>
            <a:stCxn id="30" idx="3"/>
            <a:endCxn id="50" idx="1"/>
          </p:cNvCxnSpPr>
          <p:nvPr/>
        </p:nvCxnSpPr>
        <p:spPr>
          <a:xfrm>
            <a:off x="6054725" y="2124395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bogen verbindingslijn 56"/>
          <p:cNvCxnSpPr>
            <a:stCxn id="33" idx="3"/>
            <a:endCxn id="51" idx="1"/>
          </p:cNvCxnSpPr>
          <p:nvPr/>
        </p:nvCxnSpPr>
        <p:spPr>
          <a:xfrm>
            <a:off x="6054725" y="2462532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troomdiagram: Proces 57"/>
          <p:cNvSpPr/>
          <p:nvPr/>
        </p:nvSpPr>
        <p:spPr>
          <a:xfrm>
            <a:off x="6411913" y="27657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Pearson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correlation</a:t>
            </a:r>
            <a:endParaRPr lang="nl-BE" sz="900" dirty="0">
              <a:solidFill>
                <a:prstClr val="white"/>
              </a:solidFill>
            </a:endParaRPr>
          </a:p>
        </p:txBody>
      </p:sp>
      <p:cxnSp>
        <p:nvCxnSpPr>
          <p:cNvPr id="62" name="Gebogen verbindingslijn 61"/>
          <p:cNvCxnSpPr>
            <a:stCxn id="26" idx="3"/>
            <a:endCxn id="58" idx="1"/>
          </p:cNvCxnSpPr>
          <p:nvPr/>
        </p:nvCxnSpPr>
        <p:spPr>
          <a:xfrm>
            <a:off x="3429000" y="2873695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troomdiagram: Proces 62"/>
          <p:cNvSpPr/>
          <p:nvPr/>
        </p:nvSpPr>
        <p:spPr>
          <a:xfrm>
            <a:off x="2571750" y="3586482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nominaal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4" name="Stroomdiagram: Proces 63"/>
          <p:cNvSpPr/>
          <p:nvPr/>
        </p:nvSpPr>
        <p:spPr>
          <a:xfrm>
            <a:off x="2571750" y="4337370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interval</a:t>
            </a:r>
            <a:endParaRPr lang="nl-BE" sz="1050" dirty="0">
              <a:solidFill>
                <a:prstClr val="white"/>
              </a:solidFill>
            </a:endParaRPr>
          </a:p>
        </p:txBody>
      </p:sp>
      <p:sp>
        <p:nvSpPr>
          <p:cNvPr id="65" name="Stroomdiagram: Proces 64"/>
          <p:cNvSpPr/>
          <p:nvPr/>
        </p:nvSpPr>
        <p:spPr>
          <a:xfrm>
            <a:off x="2571750" y="5051745"/>
            <a:ext cx="857250" cy="357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gemengd</a:t>
            </a:r>
          </a:p>
        </p:txBody>
      </p:sp>
      <p:sp>
        <p:nvSpPr>
          <p:cNvPr id="66" name="Stroomdiagram: Proces 65"/>
          <p:cNvSpPr/>
          <p:nvPr/>
        </p:nvSpPr>
        <p:spPr>
          <a:xfrm>
            <a:off x="5197475" y="3659507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67" name="Stroomdiagram: Proces 66"/>
          <p:cNvSpPr/>
          <p:nvPr/>
        </p:nvSpPr>
        <p:spPr>
          <a:xfrm>
            <a:off x="5197475" y="4016695"/>
            <a:ext cx="85725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gemengd</a:t>
            </a:r>
          </a:p>
        </p:txBody>
      </p:sp>
      <p:sp>
        <p:nvSpPr>
          <p:cNvPr id="68" name="Stroomdiagram: Proces 67"/>
          <p:cNvSpPr/>
          <p:nvPr/>
        </p:nvSpPr>
        <p:spPr>
          <a:xfrm>
            <a:off x="6411913" y="3302320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n-way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69" name="Stroomdiagram: Proces 68"/>
          <p:cNvSpPr/>
          <p:nvPr/>
        </p:nvSpPr>
        <p:spPr>
          <a:xfrm>
            <a:off x="6411913" y="3659507"/>
            <a:ext cx="1143000" cy="21431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repeated</a:t>
            </a:r>
            <a:r>
              <a:rPr lang="nl-BE" sz="900" dirty="0">
                <a:solidFill>
                  <a:prstClr val="white"/>
                </a:solidFill>
              </a:rPr>
              <a:t> </a:t>
            </a:r>
            <a:r>
              <a:rPr lang="nl-BE" sz="900" dirty="0" err="1">
                <a:solidFill>
                  <a:prstClr val="white"/>
                </a:solidFill>
              </a:rPr>
              <a:t>measures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70" name="Stroomdiagram: Proces 69"/>
          <p:cNvSpPr/>
          <p:nvPr/>
        </p:nvSpPr>
        <p:spPr>
          <a:xfrm>
            <a:off x="6411913" y="4016695"/>
            <a:ext cx="1143000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mixed design ANOVA</a:t>
            </a:r>
          </a:p>
        </p:txBody>
      </p:sp>
      <p:sp>
        <p:nvSpPr>
          <p:cNvPr id="71" name="Stroomdiagram: Proces 70"/>
          <p:cNvSpPr/>
          <p:nvPr/>
        </p:nvSpPr>
        <p:spPr>
          <a:xfrm>
            <a:off x="6411913" y="4408807"/>
            <a:ext cx="1143000" cy="214313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multiple </a:t>
            </a:r>
            <a:r>
              <a:rPr lang="nl-BE" sz="900" dirty="0" err="1">
                <a:solidFill>
                  <a:prstClr val="white"/>
                </a:solidFill>
              </a:rPr>
              <a:t>regression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4" name="Stroomdiagram: Proces 73"/>
          <p:cNvSpPr/>
          <p:nvPr/>
        </p:nvSpPr>
        <p:spPr>
          <a:xfrm>
            <a:off x="7858125" y="6050295"/>
            <a:ext cx="114300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Pearson</a:t>
            </a:r>
            <a:r>
              <a:rPr lang="nl-BE" sz="900" dirty="0">
                <a:solidFill>
                  <a:prstClr val="white"/>
                </a:solidFill>
              </a:rPr>
              <a:t>  </a:t>
            </a:r>
            <a:r>
              <a:rPr lang="nl-BE" sz="900" dirty="0" err="1">
                <a:solidFill>
                  <a:prstClr val="white"/>
                </a:solidFill>
              </a:rPr>
              <a:t>chi-square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5" name="Stroomdiagram: Proces 74"/>
          <p:cNvSpPr/>
          <p:nvPr/>
        </p:nvSpPr>
        <p:spPr>
          <a:xfrm>
            <a:off x="6411913" y="5124770"/>
            <a:ext cx="1143000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prstClr val="white"/>
                </a:solidFill>
              </a:rPr>
              <a:t>multiple </a:t>
            </a:r>
            <a:r>
              <a:rPr lang="nl-BE" sz="900" dirty="0" err="1">
                <a:solidFill>
                  <a:prstClr val="white"/>
                </a:solidFill>
              </a:rPr>
              <a:t>regression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76" name="Stroomdiagram: Proces 75"/>
          <p:cNvSpPr/>
          <p:nvPr/>
        </p:nvSpPr>
        <p:spPr>
          <a:xfrm>
            <a:off x="2571750" y="5748657"/>
            <a:ext cx="857250" cy="357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nominaal/ ordinaal</a:t>
            </a:r>
          </a:p>
        </p:txBody>
      </p:sp>
      <p:sp>
        <p:nvSpPr>
          <p:cNvPr id="77" name="Stroomdiagram: Proces 76"/>
          <p:cNvSpPr/>
          <p:nvPr/>
        </p:nvSpPr>
        <p:spPr>
          <a:xfrm>
            <a:off x="5197475" y="6050295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79" name="Gebogen verbindingslijn 78"/>
          <p:cNvCxnSpPr>
            <a:stCxn id="8" idx="3"/>
            <a:endCxn id="63" idx="1"/>
          </p:cNvCxnSpPr>
          <p:nvPr/>
        </p:nvCxnSpPr>
        <p:spPr>
          <a:xfrm flipV="1">
            <a:off x="2071688" y="3765870"/>
            <a:ext cx="500062" cy="7508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bogen verbindingslijn 80"/>
          <p:cNvCxnSpPr>
            <a:stCxn id="8" idx="3"/>
            <a:endCxn id="64" idx="1"/>
          </p:cNvCxnSpPr>
          <p:nvPr/>
        </p:nvCxnSpPr>
        <p:spPr>
          <a:xfrm flipV="1">
            <a:off x="2071688" y="4516757"/>
            <a:ext cx="500062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bogen verbindingslijn 82"/>
          <p:cNvCxnSpPr>
            <a:stCxn id="8" idx="3"/>
            <a:endCxn id="65" idx="1"/>
          </p:cNvCxnSpPr>
          <p:nvPr/>
        </p:nvCxnSpPr>
        <p:spPr>
          <a:xfrm>
            <a:off x="2071688" y="4516757"/>
            <a:ext cx="500062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bogen verbindingslijn 84"/>
          <p:cNvCxnSpPr>
            <a:stCxn id="63" idx="3"/>
            <a:endCxn id="31" idx="1"/>
          </p:cNvCxnSpPr>
          <p:nvPr/>
        </p:nvCxnSpPr>
        <p:spPr>
          <a:xfrm flipV="1">
            <a:off x="3429000" y="3410270"/>
            <a:ext cx="1768475" cy="355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bogen verbindingslijn 86"/>
          <p:cNvCxnSpPr>
            <a:stCxn id="63" idx="3"/>
            <a:endCxn id="66" idx="1"/>
          </p:cNvCxnSpPr>
          <p:nvPr/>
        </p:nvCxnSpPr>
        <p:spPr>
          <a:xfrm>
            <a:off x="3429000" y="3765870"/>
            <a:ext cx="1768475" cy="15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bogen verbindingslijn 88"/>
          <p:cNvCxnSpPr>
            <a:stCxn id="63" idx="3"/>
            <a:endCxn id="67" idx="1"/>
          </p:cNvCxnSpPr>
          <p:nvPr/>
        </p:nvCxnSpPr>
        <p:spPr>
          <a:xfrm>
            <a:off x="3429000" y="3765870"/>
            <a:ext cx="1768475" cy="3587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bogen verbindingslijn 92"/>
          <p:cNvCxnSpPr>
            <a:stCxn id="65" idx="3"/>
            <a:endCxn id="75" idx="1"/>
          </p:cNvCxnSpPr>
          <p:nvPr/>
        </p:nvCxnSpPr>
        <p:spPr>
          <a:xfrm>
            <a:off x="3429000" y="5231132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bogen verbindingslijn 94"/>
          <p:cNvCxnSpPr>
            <a:stCxn id="5" idx="3"/>
            <a:endCxn id="9" idx="1"/>
          </p:cNvCxnSpPr>
          <p:nvPr/>
        </p:nvCxnSpPr>
        <p:spPr>
          <a:xfrm flipV="1">
            <a:off x="1143000" y="5928045"/>
            <a:ext cx="571500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bogen verbindingslijn 96"/>
          <p:cNvCxnSpPr>
            <a:stCxn id="9" idx="3"/>
            <a:endCxn id="76" idx="1"/>
          </p:cNvCxnSpPr>
          <p:nvPr/>
        </p:nvCxnSpPr>
        <p:spPr>
          <a:xfrm flipV="1">
            <a:off x="2071688" y="5928045"/>
            <a:ext cx="500062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bogen verbindingslijn 98"/>
          <p:cNvCxnSpPr>
            <a:stCxn id="76" idx="3"/>
            <a:endCxn id="91" idx="1"/>
          </p:cNvCxnSpPr>
          <p:nvPr/>
        </p:nvCxnSpPr>
        <p:spPr>
          <a:xfrm flipV="1">
            <a:off x="3429000" y="5663403"/>
            <a:ext cx="710952" cy="2638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bogen verbindingslijn 102"/>
          <p:cNvCxnSpPr>
            <a:stCxn id="31" idx="3"/>
            <a:endCxn id="68" idx="1"/>
          </p:cNvCxnSpPr>
          <p:nvPr/>
        </p:nvCxnSpPr>
        <p:spPr>
          <a:xfrm>
            <a:off x="6054725" y="3410270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bogen verbindingslijn 104"/>
          <p:cNvCxnSpPr>
            <a:stCxn id="66" idx="3"/>
            <a:endCxn id="69" idx="1"/>
          </p:cNvCxnSpPr>
          <p:nvPr/>
        </p:nvCxnSpPr>
        <p:spPr>
          <a:xfrm>
            <a:off x="6054725" y="3767457"/>
            <a:ext cx="3571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bogen verbindingslijn 106"/>
          <p:cNvCxnSpPr>
            <a:stCxn id="67" idx="3"/>
            <a:endCxn id="70" idx="1"/>
          </p:cNvCxnSpPr>
          <p:nvPr/>
        </p:nvCxnSpPr>
        <p:spPr>
          <a:xfrm>
            <a:off x="6054725" y="4124645"/>
            <a:ext cx="357188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bogen verbindingslijn 108"/>
          <p:cNvCxnSpPr>
            <a:stCxn id="64" idx="3"/>
            <a:endCxn id="71" idx="1"/>
          </p:cNvCxnSpPr>
          <p:nvPr/>
        </p:nvCxnSpPr>
        <p:spPr>
          <a:xfrm>
            <a:off x="3429000" y="4516757"/>
            <a:ext cx="2982913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bogen verbindingslijn 110"/>
          <p:cNvCxnSpPr>
            <a:stCxn id="77" idx="3"/>
            <a:endCxn id="74" idx="1"/>
          </p:cNvCxnSpPr>
          <p:nvPr/>
        </p:nvCxnSpPr>
        <p:spPr>
          <a:xfrm>
            <a:off x="6054725" y="6156658"/>
            <a:ext cx="1803400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troomdiagram: Proces 111"/>
          <p:cNvSpPr/>
          <p:nvPr/>
        </p:nvSpPr>
        <p:spPr>
          <a:xfrm>
            <a:off x="285720" y="214290"/>
            <a:ext cx="928694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type AV?</a:t>
            </a:r>
          </a:p>
        </p:txBody>
      </p:sp>
      <p:sp>
        <p:nvSpPr>
          <p:cNvPr id="113" name="Stroomdiagram: Proces 112"/>
          <p:cNvSpPr/>
          <p:nvPr/>
        </p:nvSpPr>
        <p:spPr>
          <a:xfrm>
            <a:off x="1500166" y="214290"/>
            <a:ext cx="78581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aantal OV?</a:t>
            </a:r>
          </a:p>
        </p:txBody>
      </p:sp>
      <p:sp>
        <p:nvSpPr>
          <p:cNvPr id="114" name="Stroomdiagram: Proces 113"/>
          <p:cNvSpPr/>
          <p:nvPr/>
        </p:nvSpPr>
        <p:spPr>
          <a:xfrm>
            <a:off x="2571736" y="214290"/>
            <a:ext cx="857256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type OV?</a:t>
            </a:r>
          </a:p>
        </p:txBody>
      </p:sp>
      <p:sp>
        <p:nvSpPr>
          <p:cNvPr id="115" name="Stroomdiagram: Proces 114"/>
          <p:cNvSpPr/>
          <p:nvPr/>
        </p:nvSpPr>
        <p:spPr>
          <a:xfrm>
            <a:off x="3696814" y="214290"/>
            <a:ext cx="1071570" cy="285752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hoeveel populaties?</a:t>
            </a:r>
          </a:p>
        </p:txBody>
      </p:sp>
      <p:sp>
        <p:nvSpPr>
          <p:cNvPr id="116" name="Stroomdiagram: Proces 115"/>
          <p:cNvSpPr/>
          <p:nvPr/>
        </p:nvSpPr>
        <p:spPr>
          <a:xfrm>
            <a:off x="5125574" y="214290"/>
            <a:ext cx="928694" cy="285752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categorieën afhankelijk?</a:t>
            </a:r>
          </a:p>
        </p:txBody>
      </p:sp>
      <p:sp>
        <p:nvSpPr>
          <p:cNvPr id="117" name="Stroomdiagram: Proces 116"/>
          <p:cNvSpPr/>
          <p:nvPr/>
        </p:nvSpPr>
        <p:spPr>
          <a:xfrm>
            <a:off x="6411458" y="214290"/>
            <a:ext cx="114300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>
                <a:solidFill>
                  <a:srgbClr val="1F497D"/>
                </a:solidFill>
              </a:rPr>
              <a:t>parametrisch</a:t>
            </a:r>
          </a:p>
        </p:txBody>
      </p:sp>
      <p:sp>
        <p:nvSpPr>
          <p:cNvPr id="118" name="Stroomdiagram: Proces 117"/>
          <p:cNvSpPr/>
          <p:nvPr/>
        </p:nvSpPr>
        <p:spPr>
          <a:xfrm>
            <a:off x="7867201" y="214290"/>
            <a:ext cx="1143008" cy="21431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srgbClr val="1F497D"/>
                </a:solidFill>
              </a:rPr>
              <a:t>non-parametrisch</a:t>
            </a:r>
            <a:endParaRPr lang="nl-BE" sz="900" dirty="0">
              <a:solidFill>
                <a:srgbClr val="1F497D"/>
              </a:solidFill>
            </a:endParaRPr>
          </a:p>
        </p:txBody>
      </p:sp>
      <p:sp>
        <p:nvSpPr>
          <p:cNvPr id="143" name="Stroomdiagram: Proces 142"/>
          <p:cNvSpPr/>
          <p:nvPr/>
        </p:nvSpPr>
        <p:spPr>
          <a:xfrm>
            <a:off x="7858125" y="1267145"/>
            <a:ext cx="1143000" cy="3032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 smtClean="0">
                <a:solidFill>
                  <a:prstClr val="white"/>
                </a:solidFill>
              </a:rPr>
              <a:t>Rank-sum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4" name="Stroomdiagram: Proces 143"/>
          <p:cNvSpPr/>
          <p:nvPr/>
        </p:nvSpPr>
        <p:spPr>
          <a:xfrm>
            <a:off x="7858125" y="1659257"/>
            <a:ext cx="114300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 smtClean="0">
                <a:solidFill>
                  <a:prstClr val="white"/>
                </a:solidFill>
              </a:rPr>
              <a:t>Signed-ranks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5" name="Stroomdiagram: Proces 144"/>
          <p:cNvSpPr/>
          <p:nvPr/>
        </p:nvSpPr>
        <p:spPr>
          <a:xfrm>
            <a:off x="7858125" y="2016445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Kruskal-Wallis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46" name="Stroomdiagram: Proces 145"/>
          <p:cNvSpPr/>
          <p:nvPr/>
        </p:nvSpPr>
        <p:spPr>
          <a:xfrm>
            <a:off x="7858125" y="2356170"/>
            <a:ext cx="1143000" cy="214312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err="1">
                <a:solidFill>
                  <a:prstClr val="white"/>
                </a:solidFill>
              </a:rPr>
              <a:t>Friedman’s</a:t>
            </a:r>
            <a:r>
              <a:rPr lang="nl-BE" sz="900" dirty="0">
                <a:solidFill>
                  <a:prstClr val="white"/>
                </a:solidFill>
              </a:rPr>
              <a:t> ANOVA</a:t>
            </a:r>
          </a:p>
        </p:txBody>
      </p:sp>
      <p:sp>
        <p:nvSpPr>
          <p:cNvPr id="147" name="Stroomdiagram: Proces 146"/>
          <p:cNvSpPr/>
          <p:nvPr/>
        </p:nvSpPr>
        <p:spPr>
          <a:xfrm>
            <a:off x="7858125" y="2768920"/>
            <a:ext cx="1143000" cy="21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800" dirty="0" err="1">
                <a:solidFill>
                  <a:prstClr val="white"/>
                </a:solidFill>
              </a:rPr>
              <a:t>Spearman</a:t>
            </a:r>
            <a:r>
              <a:rPr lang="nl-BE" sz="800" dirty="0">
                <a:solidFill>
                  <a:prstClr val="white"/>
                </a:solidFill>
              </a:rPr>
              <a:t> </a:t>
            </a:r>
            <a:r>
              <a:rPr lang="nl-BE" sz="800" dirty="0" err="1">
                <a:solidFill>
                  <a:prstClr val="white"/>
                </a:solidFill>
              </a:rPr>
              <a:t>correlation</a:t>
            </a:r>
            <a:endParaRPr lang="nl-BE" sz="800" dirty="0">
              <a:solidFill>
                <a:prstClr val="white"/>
              </a:solidFill>
            </a:endParaRPr>
          </a:p>
        </p:txBody>
      </p:sp>
      <p:sp>
        <p:nvSpPr>
          <p:cNvPr id="88" name="Stroomdiagram: Proces 13"/>
          <p:cNvSpPr/>
          <p:nvPr/>
        </p:nvSpPr>
        <p:spPr>
          <a:xfrm>
            <a:off x="285721" y="752070"/>
            <a:ext cx="928694" cy="2143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niet in dit boek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90" name="Stroomdiagram: Proces 73"/>
          <p:cNvSpPr/>
          <p:nvPr/>
        </p:nvSpPr>
        <p:spPr>
          <a:xfrm>
            <a:off x="7856172" y="692696"/>
            <a:ext cx="1143000" cy="3330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chi-square goodness of fit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91" name="Stroomdiagram: Proces 14"/>
          <p:cNvSpPr/>
          <p:nvPr/>
        </p:nvSpPr>
        <p:spPr>
          <a:xfrm>
            <a:off x="4139952" y="5520528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92" name="Stroomdiagram: Proces 14"/>
          <p:cNvSpPr/>
          <p:nvPr/>
        </p:nvSpPr>
        <p:spPr>
          <a:xfrm>
            <a:off x="4139952" y="6022302"/>
            <a:ext cx="357187" cy="2857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≥ 2</a:t>
            </a:r>
            <a:endParaRPr lang="nl-BE" sz="1050" dirty="0">
              <a:solidFill>
                <a:prstClr val="white"/>
              </a:solidFill>
            </a:endParaRPr>
          </a:p>
        </p:txBody>
      </p:sp>
      <p:cxnSp>
        <p:nvCxnSpPr>
          <p:cNvPr id="98" name="Elbow Connector 97"/>
          <p:cNvCxnSpPr>
            <a:stCxn id="76" idx="3"/>
            <a:endCxn id="92" idx="1"/>
          </p:cNvCxnSpPr>
          <p:nvPr/>
        </p:nvCxnSpPr>
        <p:spPr>
          <a:xfrm>
            <a:off x="3429000" y="5927251"/>
            <a:ext cx="710952" cy="2379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Stroomdiagram: Proces 73"/>
          <p:cNvSpPr/>
          <p:nvPr/>
        </p:nvSpPr>
        <p:spPr>
          <a:xfrm>
            <a:off x="7858812" y="5518246"/>
            <a:ext cx="1143000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900" dirty="0" smtClean="0">
                <a:solidFill>
                  <a:prstClr val="white"/>
                </a:solidFill>
              </a:rPr>
              <a:t>chi-square goodness of fit</a:t>
            </a:r>
            <a:endParaRPr lang="nl-BE" sz="900" dirty="0">
              <a:solidFill>
                <a:prstClr val="white"/>
              </a:solidFill>
            </a:endParaRPr>
          </a:p>
        </p:txBody>
      </p:sp>
      <p:sp>
        <p:nvSpPr>
          <p:cNvPr id="101" name="Stroomdiagram: Proces 76"/>
          <p:cNvSpPr/>
          <p:nvPr/>
        </p:nvSpPr>
        <p:spPr>
          <a:xfrm>
            <a:off x="5198162" y="5555570"/>
            <a:ext cx="857250" cy="2143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BE" sz="1050" dirty="0" err="1">
                <a:solidFill>
                  <a:prstClr val="white"/>
                </a:solidFill>
              </a:rPr>
              <a:t>onafh</a:t>
            </a:r>
            <a:r>
              <a:rPr lang="nl-BE" sz="1050" dirty="0">
                <a:solidFill>
                  <a:prstClr val="white"/>
                </a:solidFill>
              </a:rPr>
              <a:t>.</a:t>
            </a:r>
          </a:p>
        </p:txBody>
      </p:sp>
      <p:cxnSp>
        <p:nvCxnSpPr>
          <p:cNvPr id="102" name="Gebogen verbindingslijn 110"/>
          <p:cNvCxnSpPr>
            <a:stCxn id="101" idx="3"/>
            <a:endCxn id="100" idx="1"/>
          </p:cNvCxnSpPr>
          <p:nvPr/>
        </p:nvCxnSpPr>
        <p:spPr>
          <a:xfrm flipV="1">
            <a:off x="6055412" y="5662262"/>
            <a:ext cx="1803400" cy="4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1" idx="3"/>
            <a:endCxn id="101" idx="1"/>
          </p:cNvCxnSpPr>
          <p:nvPr/>
        </p:nvCxnSpPr>
        <p:spPr>
          <a:xfrm flipV="1">
            <a:off x="4497139" y="5662727"/>
            <a:ext cx="701023" cy="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3"/>
            <a:endCxn id="77" idx="1"/>
          </p:cNvCxnSpPr>
          <p:nvPr/>
        </p:nvCxnSpPr>
        <p:spPr>
          <a:xfrm flipV="1">
            <a:off x="4497139" y="6157452"/>
            <a:ext cx="700336" cy="7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7715250" y="1873570"/>
            <a:ext cx="1428750" cy="48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FEF1-13DB-4E63-A0DA-9A3676890FB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6" name="Footer Placeholder 9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Hoofdstuk 7: Variantieanalyse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6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nl-BE" sz="2000" b="1" dirty="0" smtClean="0"/>
              <a:t>1. Toetsingssituatie</a:t>
            </a:r>
          </a:p>
          <a:p>
            <a:pPr>
              <a:buNone/>
            </a:pPr>
            <a:r>
              <a:rPr lang="nl-BE" sz="2000" dirty="0" smtClean="0"/>
              <a:t>Is er een verschil in gemiddelde tussen groep a, b, c, … op variabele Y?</a:t>
            </a:r>
          </a:p>
          <a:p>
            <a:pPr>
              <a:buNone/>
            </a:pPr>
            <a:r>
              <a:rPr lang="nl-BE" sz="2000" dirty="0" smtClean="0"/>
              <a:t>&gt;&gt; zelfde situatie als eenwegs-variantieanalyse.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b="1" dirty="0" smtClean="0"/>
              <a:t>2. Voorwaarden</a:t>
            </a:r>
          </a:p>
          <a:p>
            <a:pPr>
              <a:buNone/>
            </a:pPr>
            <a:r>
              <a:rPr lang="nl-BE" sz="2000" dirty="0" smtClean="0"/>
              <a:t>AV is niet normaal verdeeld en/of</a:t>
            </a:r>
          </a:p>
          <a:p>
            <a:pPr>
              <a:buNone/>
            </a:pPr>
            <a:r>
              <a:rPr lang="nl-BE" sz="2000" dirty="0" smtClean="0"/>
              <a:t>AV is van ordinaal meetniveau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	Chocolade als afrodisiacum? Gemeten met: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Kruskal-Wallis toets voor verschil tussen k populaties</a:t>
            </a:r>
            <a:endParaRPr lang="en-US" smtClean="0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59D19-EA0B-4705-A80D-16DA8DA2FF88}" type="slidenum">
              <a:rPr lang="en-US" smtClean="0"/>
              <a:pPr/>
              <a:t>44</a:t>
            </a:fld>
            <a:endParaRPr lang="en-US" smtClean="0"/>
          </a:p>
        </p:txBody>
      </p:sp>
      <p:pic>
        <p:nvPicPr>
          <p:cNvPr id="6" name="Picture 4" descr="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7112"/>
            <a:ext cx="611188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089084"/>
              </p:ext>
            </p:extLst>
          </p:nvPr>
        </p:nvGraphicFramePr>
        <p:xfrm>
          <a:off x="1043608" y="4773098"/>
          <a:ext cx="6624736" cy="1056894"/>
        </p:xfrm>
        <a:graphic>
          <a:graphicData uri="http://schemas.openxmlformats.org/drawingml/2006/table">
            <a:tbl>
              <a:tblPr firstRow="1" firstCol="1" bandRow="1"/>
              <a:tblGrid>
                <a:gridCol w="1528824"/>
                <a:gridCol w="870976"/>
                <a:gridCol w="870976"/>
                <a:gridCol w="870976"/>
                <a:gridCol w="870976"/>
                <a:gridCol w="1612008"/>
              </a:tblGrid>
              <a:tr h="636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i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Seks is absoluut het allerlaatste waar ik nu aan kan denken.</a:t>
                      </a:r>
                      <a:endParaRPr lang="nl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i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Ik ervaar niet meer of minder zin in seks dan op een doordeweekse dag.</a:t>
                      </a:r>
                      <a:endParaRPr lang="nl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i="1">
                          <a:effectLst/>
                          <a:latin typeface="Calibri"/>
                          <a:ea typeface="Calibri"/>
                          <a:cs typeface="Calibri"/>
                        </a:rPr>
                        <a:t>Ik voel een onwaarschijnlijke lust tot paren – annuleer de voorstelling!</a:t>
                      </a:r>
                      <a:endParaRPr lang="nl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10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nl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nl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nl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nl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nl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nl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nl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nl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2000" b="1" dirty="0" smtClean="0"/>
              <a:t>3. Hypothesen</a:t>
            </a:r>
          </a:p>
          <a:p>
            <a:pPr>
              <a:buNone/>
            </a:pPr>
            <a:r>
              <a:rPr lang="nl-BE" sz="2000" dirty="0" smtClean="0"/>
              <a:t>H0: θ1 = θ2 = … = θk</a:t>
            </a:r>
          </a:p>
          <a:p>
            <a:pPr>
              <a:buNone/>
            </a:pPr>
            <a:r>
              <a:rPr lang="nl-BE" sz="2000" dirty="0" smtClean="0"/>
              <a:t>H1= “niet H0”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bij k niveaus van de OV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b="1" dirty="0" smtClean="0"/>
              <a:t>4. Toetsingsgrootheid</a:t>
            </a:r>
          </a:p>
          <a:p>
            <a:pPr>
              <a:buNone/>
            </a:pPr>
            <a:r>
              <a:rPr lang="nl-BE" sz="2000" dirty="0" smtClean="0"/>
              <a:t>Gebaseerd op rangordening zoals bij Mann-Whitney, grootheid = </a:t>
            </a:r>
            <a:r>
              <a:rPr lang="nl-BE" sz="2000" i="1" dirty="0" smtClean="0"/>
              <a:t>H</a:t>
            </a:r>
          </a:p>
          <a:p>
            <a:pPr>
              <a:buNone/>
            </a:pPr>
            <a:r>
              <a:rPr lang="nl-BE" sz="2000" dirty="0" smtClean="0"/>
              <a:t>&gt;&gt; analyze &gt; non-parametric &gt; legacy dialogs &gt; k independent samples</a:t>
            </a:r>
          </a:p>
          <a:p>
            <a:pPr>
              <a:buNone/>
            </a:pPr>
            <a:r>
              <a:rPr lang="nl-BE" sz="2000" dirty="0" smtClean="0"/>
              <a:t>(zie boek 7.3.4)</a:t>
            </a:r>
          </a:p>
          <a:p>
            <a:pPr>
              <a:buNone/>
            </a:pPr>
            <a:endParaRPr lang="nl-BE" sz="2000" dirty="0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Kruskal-Wallis toets voor verschil tussen k populaties</a:t>
            </a:r>
            <a:endParaRPr lang="en-US" smtClean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860D7-E062-4614-AE0F-799F1608EF2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2000" b="1" dirty="0" smtClean="0"/>
              <a:t>5. Beslissingsregel</a:t>
            </a:r>
          </a:p>
          <a:p>
            <a:pPr>
              <a:buNone/>
            </a:pPr>
            <a:endParaRPr lang="nl-BE" sz="1800" dirty="0" smtClean="0"/>
          </a:p>
          <a:p>
            <a:pPr>
              <a:buNone/>
            </a:pPr>
            <a:r>
              <a:rPr lang="nl-BE" sz="1800" dirty="0" smtClean="0"/>
              <a:t>Is de gerapporteerde overschrijdingskans in SPSS kleiner dan 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el-GR" sz="1800" dirty="0" smtClean="0"/>
              <a:t> </a:t>
            </a:r>
            <a:r>
              <a:rPr lang="nl-BE" sz="1800" dirty="0" smtClean="0"/>
              <a:t>?</a:t>
            </a:r>
          </a:p>
          <a:p>
            <a:pPr>
              <a:buNone/>
            </a:pPr>
            <a:endParaRPr lang="nl-BE" sz="1800" dirty="0" smtClean="0"/>
          </a:p>
          <a:p>
            <a:pPr>
              <a:buNone/>
            </a:pPr>
            <a:r>
              <a:rPr lang="nl-BE" sz="1800" dirty="0" smtClean="0"/>
              <a:t>ja &gt; verwerp H0</a:t>
            </a:r>
          </a:p>
          <a:p>
            <a:pPr>
              <a:buNone/>
            </a:pPr>
            <a:r>
              <a:rPr lang="nl-BE" sz="1800" dirty="0" smtClean="0"/>
              <a:t>nee &gt; verwerp H0 niet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Is </a:t>
            </a:r>
            <a:r>
              <a:rPr lang="en-US" sz="1800" dirty="0" err="1" smtClean="0"/>
              <a:t>er</a:t>
            </a:r>
            <a:r>
              <a:rPr lang="en-US" sz="1800" dirty="0" smtClean="0"/>
              <a:t> </a:t>
            </a:r>
            <a:r>
              <a:rPr lang="en-US" sz="1800" dirty="0" err="1" smtClean="0"/>
              <a:t>een</a:t>
            </a:r>
            <a:r>
              <a:rPr lang="en-US" sz="1800" dirty="0" smtClean="0"/>
              <a:t> effect? </a:t>
            </a:r>
            <a:r>
              <a:rPr lang="en-US" sz="1800" dirty="0" smtClean="0">
                <a:sym typeface="Wingdings" pitchFamily="2" charset="2"/>
              </a:rPr>
              <a:t> post-hoc </a:t>
            </a:r>
            <a:r>
              <a:rPr lang="en-US" sz="1800" dirty="0" err="1" smtClean="0">
                <a:sym typeface="Wingdings" pitchFamily="2" charset="2"/>
              </a:rPr>
              <a:t>toetsen</a:t>
            </a:r>
            <a:r>
              <a:rPr lang="en-US" sz="1800" dirty="0" smtClean="0">
                <a:sym typeface="Wingdings" pitchFamily="2" charset="2"/>
              </a:rPr>
              <a:t> met </a:t>
            </a:r>
            <a:r>
              <a:rPr lang="en-US" sz="1800" dirty="0" err="1" smtClean="0">
                <a:sym typeface="Wingdings" pitchFamily="2" charset="2"/>
              </a:rPr>
              <a:t>meerdere</a:t>
            </a:r>
            <a:r>
              <a:rPr lang="en-US" sz="1800" dirty="0" smtClean="0">
                <a:sym typeface="Wingdings" pitchFamily="2" charset="2"/>
              </a:rPr>
              <a:t> Mann-Whitney/</a:t>
            </a:r>
            <a:r>
              <a:rPr lang="en-US" sz="1800" dirty="0" err="1" smtClean="0">
                <a:sym typeface="Wingdings" pitchFamily="2" charset="2"/>
              </a:rPr>
              <a:t>Wilcoxon</a:t>
            </a:r>
            <a:r>
              <a:rPr lang="en-US" sz="1800" dirty="0" smtClean="0">
                <a:sym typeface="Wingdings" pitchFamily="2" charset="2"/>
              </a:rPr>
              <a:t> Rank-Sum. </a:t>
            </a:r>
            <a:r>
              <a:rPr lang="en-US" sz="1800" dirty="0" err="1" smtClean="0">
                <a:sym typeface="Wingdings" pitchFamily="2" charset="2"/>
              </a:rPr>
              <a:t>Gebruik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zo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weinig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mogelijk</a:t>
            </a:r>
            <a:r>
              <a:rPr lang="en-US" sz="1800" dirty="0" smtClean="0">
                <a:sym typeface="Wingdings" pitchFamily="2" charset="2"/>
              </a:rPr>
              <a:t> tests en </a:t>
            </a:r>
            <a:r>
              <a:rPr lang="en-US" sz="1800" dirty="0" err="1" smtClean="0">
                <a:sym typeface="Wingdings" pitchFamily="2" charset="2"/>
              </a:rPr>
              <a:t>hanteer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Bonferroni-correctie</a:t>
            </a:r>
            <a:r>
              <a:rPr lang="en-US" sz="1800" dirty="0" smtClean="0">
                <a:sym typeface="Wingdings" pitchFamily="2" charset="2"/>
              </a:rPr>
              <a:t>:  </a:t>
            </a:r>
          </a:p>
          <a:p>
            <a:pPr>
              <a:buNone/>
            </a:pPr>
            <a:r>
              <a:rPr lang="en-US" sz="1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lang="el-GR" sz="1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α</a:t>
            </a:r>
            <a:r>
              <a:rPr lang="el-GR" sz="1800" b="1" dirty="0" smtClean="0">
                <a:sym typeface="Wingdings" pitchFamily="2" charset="2"/>
              </a:rPr>
              <a:t> </a:t>
            </a:r>
            <a:r>
              <a:rPr lang="nl-BE" sz="1800" b="1" dirty="0" smtClean="0">
                <a:sym typeface="Wingdings" pitchFamily="2" charset="2"/>
              </a:rPr>
              <a:t>/ aantal tests</a:t>
            </a:r>
            <a:r>
              <a:rPr lang="nl-BE" sz="1800" dirty="0" smtClean="0">
                <a:sym typeface="Wingdings" pitchFamily="2" charset="2"/>
              </a:rPr>
              <a:t>.</a:t>
            </a:r>
            <a:endParaRPr lang="en-US" sz="1800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Kruskal-Wallis toets voor verschil tussen k populaties</a:t>
            </a:r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DEE14-14D5-443F-B5A6-2317D2A484F0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Demo </a:t>
            </a:r>
            <a:r>
              <a:rPr lang="en-US" sz="2000" dirty="0" err="1" smtClean="0"/>
              <a:t>Kruskal</a:t>
            </a:r>
            <a:r>
              <a:rPr lang="en-US" sz="2000" dirty="0" smtClean="0"/>
              <a:t>-Wallis: </a:t>
            </a:r>
            <a:r>
              <a:rPr lang="en-US" sz="2000" dirty="0" err="1" smtClean="0"/>
              <a:t>chocolade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afrodisiacum</a:t>
            </a:r>
            <a:r>
              <a:rPr lang="en-US" sz="2000" dirty="0" smtClean="0"/>
              <a:t>?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OV : 3 </a:t>
            </a:r>
            <a:r>
              <a:rPr lang="en-US" sz="2000" dirty="0" err="1" smtClean="0"/>
              <a:t>niveaus</a:t>
            </a:r>
            <a:r>
              <a:rPr lang="en-US" sz="2000" dirty="0" smtClean="0"/>
              <a:t> </a:t>
            </a:r>
            <a:r>
              <a:rPr lang="en-US" sz="2000" dirty="0" err="1" smtClean="0"/>
              <a:t>chocolade</a:t>
            </a:r>
            <a:r>
              <a:rPr lang="en-US" sz="2000" dirty="0" smtClean="0"/>
              <a:t> – </a:t>
            </a:r>
            <a:r>
              <a:rPr lang="en-US" sz="2000" dirty="0" err="1" smtClean="0"/>
              <a:t>geen</a:t>
            </a:r>
            <a:r>
              <a:rPr lang="en-US" sz="2000" dirty="0" smtClean="0"/>
              <a:t>, </a:t>
            </a:r>
            <a:r>
              <a:rPr lang="en-US" sz="2000" dirty="0" err="1" smtClean="0"/>
              <a:t>één</a:t>
            </a:r>
            <a:r>
              <a:rPr lang="en-US" sz="2000" dirty="0" smtClean="0"/>
              <a:t> </a:t>
            </a:r>
            <a:r>
              <a:rPr lang="en-US" sz="2000" dirty="0" err="1" smtClean="0"/>
              <a:t>reep</a:t>
            </a:r>
            <a:r>
              <a:rPr lang="en-US" sz="2000" dirty="0" smtClean="0"/>
              <a:t>, twee </a:t>
            </a:r>
            <a:r>
              <a:rPr lang="en-US" sz="2000" dirty="0" err="1" smtClean="0"/>
              <a:t>repen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AV: </a:t>
            </a:r>
            <a:r>
              <a:rPr lang="en-US" sz="2000" dirty="0" err="1" smtClean="0"/>
              <a:t>ordinale</a:t>
            </a:r>
            <a:r>
              <a:rPr lang="en-US" sz="2000" dirty="0" smtClean="0"/>
              <a:t> </a:t>
            </a:r>
            <a:r>
              <a:rPr lang="en-US" sz="2000" dirty="0" err="1" smtClean="0"/>
              <a:t>schaal</a:t>
            </a:r>
            <a:r>
              <a:rPr lang="en-US" sz="2000" dirty="0" smtClean="0"/>
              <a:t> met 3 </a:t>
            </a:r>
            <a:r>
              <a:rPr lang="en-US" sz="2000" dirty="0" err="1" smtClean="0"/>
              <a:t>niveaus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Kruskal-Wallis toets voor verschil tussen k populaties</a:t>
            </a:r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DEE14-14D5-443F-B5A6-2317D2A484F0}" type="slidenum">
              <a:rPr lang="en-US" smtClean="0"/>
              <a:pPr/>
              <a:t>47</a:t>
            </a:fld>
            <a:endParaRPr lang="en-US" smtClean="0"/>
          </a:p>
        </p:txBody>
      </p:sp>
      <p:pic>
        <p:nvPicPr>
          <p:cNvPr id="6" name="Picture 9" descr="IBM SPSS Statistics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214313"/>
            <a:ext cx="571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66262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2000" dirty="0" smtClean="0"/>
              <a:t>6. Effectgrootte</a:t>
            </a:r>
          </a:p>
          <a:p>
            <a:r>
              <a:rPr lang="nl-BE" sz="2000" dirty="0" smtClean="0"/>
              <a:t>Geen effectgrootte voor K-W test algemeen</a:t>
            </a:r>
          </a:p>
          <a:p>
            <a:r>
              <a:rPr lang="nl-BE" sz="2000" dirty="0" smtClean="0"/>
              <a:t>Wel effectgrootte van </a:t>
            </a:r>
            <a:r>
              <a:rPr lang="nl-BE" sz="2000" dirty="0" err="1" smtClean="0"/>
              <a:t>bijhorenden</a:t>
            </a:r>
            <a:r>
              <a:rPr lang="nl-BE" sz="2000" dirty="0" smtClean="0"/>
              <a:t> </a:t>
            </a:r>
            <a:r>
              <a:rPr lang="nl-BE" sz="2000" dirty="0" err="1" smtClean="0"/>
              <a:t>Mann-Whitney</a:t>
            </a:r>
            <a:r>
              <a:rPr lang="nl-BE" sz="2000" dirty="0" smtClean="0"/>
              <a:t> tests – zie H5</a:t>
            </a:r>
          </a:p>
          <a:p>
            <a:endParaRPr lang="nl-BE" sz="2000" dirty="0" smtClean="0"/>
          </a:p>
          <a:p>
            <a:endParaRPr lang="nl-BE" sz="2000" dirty="0" smtClean="0"/>
          </a:p>
          <a:p>
            <a:pPr>
              <a:buNone/>
            </a:pPr>
            <a:endParaRPr lang="nl-BE" sz="2000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Kruskal-Wallis</a:t>
            </a:r>
            <a:r>
              <a:rPr lang="nl-BE" dirty="0" smtClean="0"/>
              <a:t> toets voor verschil tussen k populaties</a:t>
            </a:r>
            <a:endParaRPr lang="en-US" dirty="0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DEE14-14D5-443F-B5A6-2317D2A484F0}" type="slidenum">
              <a:rPr lang="en-US" smtClean="0"/>
              <a:pPr/>
              <a:t>48</a:t>
            </a:fld>
            <a:endParaRPr lang="en-US" smtClean="0"/>
          </a:p>
        </p:txBody>
      </p:sp>
      <p:pic>
        <p:nvPicPr>
          <p:cNvPr id="6" name="Picture 9" descr="IBM SPSS Statistics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214313"/>
            <a:ext cx="571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4468"/>
              </p:ext>
            </p:extLst>
          </p:nvPr>
        </p:nvGraphicFramePr>
        <p:xfrm>
          <a:off x="5580112" y="3501008"/>
          <a:ext cx="1924050" cy="1422400"/>
        </p:xfrm>
        <a:graphic>
          <a:graphicData uri="http://schemas.openxmlformats.org/drawingml/2006/table">
            <a:tbl>
              <a:tblPr/>
              <a:tblGrid>
                <a:gridCol w="1289050"/>
                <a:gridCol w="635000"/>
              </a:tblGrid>
              <a:tr h="0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Test Statistics</a:t>
                      </a:r>
                      <a:r>
                        <a:rPr lang="nl-BE" sz="9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lust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Mann-Whitney U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359,500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Wilcoxon W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954,500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-2,976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Asymp. Sig. (2-tailed)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,003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a. Grouping Variable: chocolade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508104" y="4293096"/>
            <a:ext cx="21602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 dirty="0"/>
          </a:p>
        </p:txBody>
      </p:sp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3456384" cy="82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2000" b="1" dirty="0" smtClean="0"/>
              <a:t>7. Rapportering</a:t>
            </a:r>
          </a:p>
          <a:p>
            <a:pPr indent="0">
              <a:buNone/>
            </a:pPr>
            <a:endParaRPr lang="nl-BE" sz="1800" dirty="0" smtClean="0"/>
          </a:p>
          <a:p>
            <a:pPr indent="0">
              <a:buNone/>
            </a:pPr>
            <a:r>
              <a:rPr lang="nl-BE" sz="1800" dirty="0" smtClean="0"/>
              <a:t>Een </a:t>
            </a:r>
            <a:r>
              <a:rPr lang="nl-BE" sz="1800" dirty="0"/>
              <a:t>Kruskal-Wallis toets werd uitgevoerd om het effect van het eten van chocolade op de lustgevoelens van dansers na te gaan. Dit effect bleek inderdaad significant, </a:t>
            </a:r>
            <a:r>
              <a:rPr lang="nl-BE" sz="1800" i="1" dirty="0"/>
              <a:t>H </a:t>
            </a:r>
            <a:r>
              <a:rPr lang="nl-BE" sz="1800" dirty="0"/>
              <a:t>= 8.71, </a:t>
            </a:r>
            <a:r>
              <a:rPr lang="nl-BE" sz="1800" i="1" dirty="0"/>
              <a:t>p</a:t>
            </a:r>
            <a:r>
              <a:rPr lang="nl-BE" sz="1800" dirty="0"/>
              <a:t> = .013. Bijkomend werden de condities zonder chocolade (mean rank = 41), met één reep chocolade (mean rank = 59.91) en twee repen chocolade (mean rank = 53.59) onderling vergeleken door middel van een Wilcoxon rank-sum toets, waarbij een gecorrigeerd significantieniveau van </a:t>
            </a:r>
            <a:r>
              <a:rPr lang="nl-BE" sz="1800" i="1" dirty="0"/>
              <a:t>α</a:t>
            </a:r>
            <a:r>
              <a:rPr lang="nl-BE" sz="1800" dirty="0"/>
              <a:t> = .017 werd gehanteerd. Hieruit bleek dat er enkel een significant verschil was tussen de conditie zonder chocolade en de conditie met één reep chocolade (</a:t>
            </a:r>
            <a:r>
              <a:rPr lang="nl-BE" sz="1800" i="1" dirty="0"/>
              <a:t>W</a:t>
            </a:r>
            <a:r>
              <a:rPr lang="nl-BE" sz="1800" i="1" baseline="-25000" dirty="0"/>
              <a:t>s</a:t>
            </a:r>
            <a:r>
              <a:rPr lang="nl-BE" sz="1800" dirty="0"/>
              <a:t> = 954.5, </a:t>
            </a:r>
            <a:r>
              <a:rPr lang="nl-BE" sz="1800" i="1" dirty="0"/>
              <a:t>z</a:t>
            </a:r>
            <a:r>
              <a:rPr lang="nl-BE" sz="1800" dirty="0"/>
              <a:t> = -2.976, </a:t>
            </a:r>
            <a:r>
              <a:rPr lang="nl-BE" sz="1800" i="1" dirty="0"/>
              <a:t>p</a:t>
            </a:r>
            <a:r>
              <a:rPr lang="nl-BE" sz="1800" dirty="0"/>
              <a:t> = .003, </a:t>
            </a:r>
            <a:r>
              <a:rPr lang="nl-BE" sz="1800" i="1" dirty="0"/>
              <a:t>r</a:t>
            </a:r>
            <a:r>
              <a:rPr lang="nl-BE" sz="1800" dirty="0"/>
              <a:t> = -.36). Het verschil tussen de conditie zonder chocolade en de conditie met twee repen chocolade (</a:t>
            </a:r>
            <a:r>
              <a:rPr lang="nl-BE" sz="1800" i="1" dirty="0"/>
              <a:t>W</a:t>
            </a:r>
            <a:r>
              <a:rPr lang="nl-BE" sz="1800" i="1" baseline="-25000" dirty="0"/>
              <a:t>s</a:t>
            </a:r>
            <a:r>
              <a:rPr lang="nl-BE" sz="1800" dirty="0"/>
              <a:t> = 1034.5, </a:t>
            </a:r>
            <a:r>
              <a:rPr lang="nl-BE" sz="1800" i="1" dirty="0"/>
              <a:t>z</a:t>
            </a:r>
            <a:r>
              <a:rPr lang="nl-BE" sz="1800" dirty="0"/>
              <a:t> = -1.861, </a:t>
            </a:r>
            <a:r>
              <a:rPr lang="nl-BE" sz="1800" i="1" dirty="0"/>
              <a:t>p</a:t>
            </a:r>
            <a:r>
              <a:rPr lang="nl-BE" sz="1800" dirty="0"/>
              <a:t> = .06, </a:t>
            </a:r>
            <a:r>
              <a:rPr lang="nl-BE" sz="1800" i="1" dirty="0"/>
              <a:t>r</a:t>
            </a:r>
            <a:r>
              <a:rPr lang="nl-BE" sz="1800" dirty="0"/>
              <a:t> = -.23) noch het verschil tussen de conditie met één reep chocolade en de conditie met twee repen chocolade (</a:t>
            </a:r>
            <a:r>
              <a:rPr lang="nl-BE" sz="1800" i="1" dirty="0"/>
              <a:t>W</a:t>
            </a:r>
            <a:r>
              <a:rPr lang="nl-BE" sz="1800" i="1" baseline="-25000" dirty="0"/>
              <a:t>s</a:t>
            </a:r>
            <a:r>
              <a:rPr lang="nl-BE" sz="1800" dirty="0"/>
              <a:t> = 1105.5, </a:t>
            </a:r>
            <a:r>
              <a:rPr lang="nl-BE" sz="1800" i="1" dirty="0"/>
              <a:t>z</a:t>
            </a:r>
            <a:r>
              <a:rPr lang="nl-BE" sz="1800" dirty="0"/>
              <a:t> = -.917, </a:t>
            </a:r>
            <a:r>
              <a:rPr lang="nl-BE" sz="1800" i="1" dirty="0"/>
              <a:t>p</a:t>
            </a:r>
            <a:r>
              <a:rPr lang="nl-BE" sz="1800" dirty="0"/>
              <a:t> = .36, </a:t>
            </a:r>
            <a:r>
              <a:rPr lang="nl-BE" sz="1800" i="1" dirty="0"/>
              <a:t>r</a:t>
            </a:r>
            <a:r>
              <a:rPr lang="nl-BE" sz="1800" dirty="0"/>
              <a:t> = -.11) waren significant. 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endParaRPr lang="nl-BE" sz="2000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Kruskal-Wallis toets voor verschil tussen k populaties</a:t>
            </a:r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DEE14-14D5-443F-B5A6-2317D2A484F0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72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dirty="0" smtClean="0"/>
              <a:t>Ook mogelijk: toetsen voor verschillen tussen meer dan 2 gemiddelden</a:t>
            </a:r>
          </a:p>
          <a:p>
            <a:pPr marL="355600" lvl="1" indent="0">
              <a:buNone/>
            </a:pPr>
            <a:r>
              <a:rPr lang="nl-BE" dirty="0" smtClean="0"/>
              <a:t>- is er een verschil in het welbevinden van kinderen met ouders die autoritair, </a:t>
            </a:r>
            <a:r>
              <a:rPr lang="nl-BE" dirty="0" err="1" smtClean="0"/>
              <a:t>autoritatief</a:t>
            </a:r>
            <a:r>
              <a:rPr lang="nl-BE" dirty="0" smtClean="0"/>
              <a:t> of permissief opvoeden?</a:t>
            </a:r>
          </a:p>
          <a:p>
            <a:pPr marL="0" indent="0">
              <a:buNone/>
            </a:pPr>
            <a:r>
              <a:rPr lang="nl-BE" dirty="0" smtClean="0"/>
              <a:t>	</a:t>
            </a:r>
          </a:p>
          <a:p>
            <a:pPr marL="0" indent="0">
              <a:buNone/>
            </a:pPr>
            <a:r>
              <a:rPr lang="nl-BE" dirty="0" smtClean="0"/>
              <a:t>-&gt; telkens 1 OV (vb. opvoedingsstijl) met telkens meer dan 2 waarden (vb. 3)</a:t>
            </a:r>
          </a:p>
          <a:p>
            <a:pPr marL="0" indent="0">
              <a:buNone/>
            </a:pPr>
            <a:r>
              <a:rPr lang="nl-BE" dirty="0" smtClean="0"/>
              <a:t>-&gt; telkens 1 AV (vb. welbevinden)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   eenwegs (‘one way’) variantie-analyse (‘ANOVA’)</a:t>
            </a:r>
          </a:p>
          <a:p>
            <a:pPr marL="0" indent="0">
              <a:buNone/>
            </a:pPr>
            <a:r>
              <a:rPr lang="nl-BE" dirty="0" smtClean="0"/>
              <a:t>                 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Bij twee OV: tweewegs (‘two way’) variantie analyse (zie volgende les)</a:t>
            </a:r>
          </a:p>
          <a:p>
            <a:pPr marL="0" indent="0">
              <a:buNone/>
            </a:pPr>
            <a:r>
              <a:rPr lang="nl-BE" dirty="0" smtClean="0"/>
              <a:t>Bij meer dan één AV: MANOVA (niet in Statistiek II)</a:t>
            </a:r>
            <a:endParaRPr lang="en-US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en-US" dirty="0" smtClean="0"/>
          </a:p>
        </p:txBody>
      </p:sp>
      <p:sp>
        <p:nvSpPr>
          <p:cNvPr id="2765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43A25F-DB16-4EE7-B2F8-8AD1E7A58AB8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27652" name="Picture 4" descr="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118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547664" y="2668811"/>
            <a:ext cx="863600" cy="287337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195513" y="2930525"/>
            <a:ext cx="144463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6156176" y="2709615"/>
            <a:ext cx="2590800" cy="287337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5050206" y="2996952"/>
            <a:ext cx="1800225" cy="8651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dirty="0" smtClean="0"/>
              <a:t>Fetisjisme bij kwartels? (zie Field, 2009)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sz="1600" dirty="0" smtClean="0"/>
              <a:t>Çetinkaya, Hakan &amp; Domjan, Michael (2006). Sexual fetishism in a quail (Coturnix japonica) model system: Test of reproductive success. </a:t>
            </a:r>
            <a:r>
              <a:rPr lang="nl-BE" sz="1600" i="1" dirty="0" smtClean="0"/>
              <a:t>Journal of Comparative Psychology</a:t>
            </a:r>
            <a:r>
              <a:rPr lang="nl-BE" sz="1600" dirty="0" smtClean="0"/>
              <a:t>, Vol 120(4), Nov 2006, 427-432.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 analyse met k populaties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E6EC0F-852C-472D-9F4A-712141FDFC5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39938" name="AutoShape 2" descr="data:image/jpg;base64,/9j/4AAQSkZJRgABAQAAAQABAAD/2wCEAAkGBhQSEBUUEhQVFBQWFBUXGBcXGBcXGBcVFxQYFhcUFhgYHCYeFxojGRYXHy8gIycpLCwsFx4xNTAqNSYrLCkBCQoKDgwOGg8PGiwkHyQsLCwqKiwsLCksKiwsLCwpLCksLCwsKSwsLCwsLCwsLCksLCwsLCwsLCwpLCwsKSwsLP/AABEIAMIBAwMBIgACEQEDEQH/xAAcAAABBQEBAQAAAAAAAAAAAAAFAAIDBAYBBwj/xAA8EAABAwIEBAMFCAIBBAMBAAABAAIRAyEEEjFBBQZRYSJxgRMykaGxBxRCUsHR4fBi8ZIjM3KCFaLCQ//EABoBAAIDAQEAAAAAAAAAAAAAAAADAQIEBQb/xAAuEQACAgICAQMCBAYDAAAAAAAAAQIRAyESMQQFQVETImFxkaEVMkKBwdEUYuH/2gAMAwEAAhEDEQA/APKRl6q5geEVKxilTc//AMRI9ToF6hwv7PMLSguZ7V3V9x/x0WlpUWtENaABoAIHwCTwGvKvZHmPDvswrPvULaY6e8flb5rT4D7NcMz381Q9zA+DVqwuqaQp5GypguD0aI/6dJjfJoB+OqtpLqsUOSupQnBiCBsLsJ4ppwpIJIoXYU7cOeic/AuIMWMWMaHqgLK+VVuI8Tp0GZqrso0G5cejRuU3i+Mdg8MHVCKlUnK0AZc79dBoALn+QvNK+IqV6mes8ud8mifdaNgkZMnAfhx/UZsaPODaxNNjHsc4QzNl8R3FjAtOpQzFYxrn5JL2MDiWtdlHtc5Bc55EudF9hfbcSAAJ8IyifFpv8toVTH1hlJBb4pDntcTmjcWHhvEdt7pCyOSKeRD6b0SY/Fgvyt8Mg36mDmaA0G+m/wBVd4RjvZjMPeMkz4YbsBPWBYT52QKpBMQbxeNoBInbfdOwrgYkZSZI8zcWO0T6nskpvszKfuek8vYx1RhcdZPwJJF/XRFS+8dv1aP/ANLyZnMFaiGtFRubLcFuY2MaaDQjWUco/aQ4ezLqIIAObKS23UAzEkAATfrutcJa2NXR6A4xqulqz3A+d8NiKgaXGnUIsKkNbJ/Cw3BPmZO3Rao4Y9E5bJKsLkKwaJTCxSBFC5CjxuPp0hNR7W+Zv6DU+iz1XnylMU2OcPzOhjT5TJ+QVXJIsot9I0sLjmjdZ/Cc5031fZublkDKZzZnEjwtDR31MaLREITshprsGY7l7D1v+5SY7vlAPxF1muIfZbh3SaTn0z55h8Df5rblchSFs8j4h9meIpnwZag7GD8Cg+N4S+nSOcOb4miCCLgO66wD817o9sKticEyoIe1rh0IB+qHZdS+T59NFJey1eQMIST7KJ6FwHoJSVrJ5xNLC7C6AnBqsIGp0J7aasU8MSoArBie2iiFLBdVZZQAU0QDGYMnZWGYBXwoq+LYwS9zWjq4gD4lADGYEKZuHHRRHHCJF7SI38lTwnHmVW5m+oNnNPRw2KLQBUMCB8082UsDTzO8Tz7rJj1duBt1Oypcx8508KwF3ie6cjAYJ7k/hb3+q8qxOPNRwc73jeBOuxMyS7uk5MlLQ3Hicy1i+YKmJrGrWLpuGg6MaTZrRt3UTa3iMCdBO0lDnuM5e/08l37o4EwT5CVil922dGEVBBDGVRkkiSTA8yLEIPVfmJiA0EdOgnz2sjlLhVgahnsNfjNj5JtTC02QGsA3sJMje6FpUZ8uJ5HoGSXNJcMxJDYk/hHyEeH0HdcbiTEW3JcQNCAAL7e871IVxzXHSmY6xa+89lYp8NBOVx8R2/hRaXZSPgvuwXckuLRJHew2aL9IuocS1zrPBItpYCBGm61dDlsON5ntorVHk1hMl3zgesq0ZGlYoxWzCkZRBu3X/a9c5L5xpnBgVnQ6iAw6lzwB4C3qYsb6jaUFpcLo02OECHRMxe0fBVKleixkDK1g3MNAPrqfK6ZHK/YpPEpdh7iP2gVIOSi2m3Yv8bj3gEAfNZw8QxNQOc6rWc0xJaHMZcbEQBp076KphOK0ageBWa2CDDg6HHTwCwm2pIRDG0MK1ofUxwvBDSwR/wAc5V03J1IW/pw0ilhMMyPE97qs2Ybg9CdzfqucRotPgAF9mjU7aa9LdU/C4yhTqOqB3tJkiGwLmd537qQceEl1NoD/AMxu702b6AKlpPsZzXsG+V+TW0CK1Yj2sWZswd+rvkFqbHReYUsRVqvjM4knqV6Py5wWo1gNQmU7HPl0jJkvtk5amwiFTAwqz6MJtFLIHGU2FIWpsIAYuJ+VJAEzaSnpYaVZp4eNVYaFcqRUsMApwE11SFWqYpFkFs1QFDUxgCovrFUMdjxTaSSO0ndQ3RKTekEa/EYBJIAFySYAG5JXh3MvMtXGVJqkFrZysaPA0HcA6nubrRfaFja4phpeHUXlugbOYaAxeN1kOB5DXa2r7jpbPTMIB7XhLU+Ss7Xh+OsaeSW2G+U+M4lk06bz7KCCHXDZn3N2n+wiuJ4i6kHexqOD3WdeZ7k7G5vrdUq9H2AyUgQJNz1J+arOrlgAO+pKROV9CclSlaR2pSNSX1HkuO7iXOPqSuU8JOm6u4BrahCMu4UI8JvbRJ2w1HQCw/C76dInRXm4VrXZfxROlo7+qvhuXa646kS8ZRLt7bCT8FWWthbfQylgCeyVbgdobqdDrH9Cv4VhfIMiCfl+iK4amRcyDFpEjedT5+Sp2MviBKHB2gAQXECbkxO5T2YMUzcgi+2WdYidR89dEUxeObTzuNnAyAASdYgAAxHc7IFV4mH38TCNngj1AUcUlZZSbClXi4ZTAytvcmBIsLeVvqsvxHnSCWMuZOlhonYnFOqnK3xd9k/DcuMF48R1Mbpi/wCxR0ugBi+L1KrbPaw2gSZAvsRfzVH/AOKLnBz3F5859AVrMbwURYAx5KvicI0NGWB9O6ssiWkLkm+yDC8OollQOblt2m8/KPqgX/wjHalx83CVLx3iRY5jW2MS4jaR4U1+FqEF7nFxDZ2dvoI3umRi6siOLm+rLeFwZEMaLbX3RfB8uVnn3SPNZDD8Rri8OtciIuNNBMrV4X7SqrQAabHd5IPwlR9JXtlMiio3F/hs3XLnLjaJzOu5bGlWELzPgf2hNrPDHsyE6EGR8wFs6WK6LTBpKkZsuKcH9wcKifSBVKni1Zp4iU2xBBVwnRVX0oRVNI6iR0/uiCbBOVcRI4Rn5iO0T81xVJLOeZLj/f0ChqV1DUqqB71Yg7WxMXJgIJxLmanTFpce2iDcz4w53HUMBhs2LtbrGu46XGQRm3Y6x9EiWSjo4fEUqcmabFc113+7DR2Q/wC85wXVnvJGglU6HGGVvBkLHGxg6DrPayiPBzmikTUdqRHcWOghKnK1R0Z4sWCF9P2B/GH54FMkzFjpvv1lU6D6bcznU3hsOjKRZx92SdROu61mF5KcZz1cmYyWNAeIjS8CZm6kq8kUmthtWp3ENy/DX5q8E4KjIvMaWuzO4XmXJ4cxqs/K+GvaIGjpIdqbH47C39+w9RgyVG+9fN4SD0IP6K7X5Awxa57qr3GCYbDRPS8khT8N5La0CI9mZID9fProrSjFipZU3aO4bAACWkGb209EdwjgGgEmw/RV6PA2MJjwnb2Z+ZGnxCpYribm+CBUJ/LY+R2WaUK3ZZS5aYXEOfNh/iBAFh1J+KmoUBN9v76oVga9TUUng98t/wD7KV9StcinB3lw/SUtwbLUl0HDiKRPitAhsW90mM3yPVVsVjWNd70x1Px81ma33kicoFtC4AegAKe7CZoz1DUMXaywH/k+bX21VuEn3RFpFjinMAcQxhzPcYtr/CmwfLgcAakzFxMg6x52UeD4O2m4OiXHS0ATswa+puUcwlFxEm3bopcVHoE3QyngGsFhpoo6hG6WO4hA1VGnid/glSdlkvc7ir+aznGsdkaRubAef6bolxHiQbYHxGwHn9AgzsBmOZ5zONrbeSiKrbJYBr0S45yZcTc6aW+ij+8vpHUgn3SLX2ntqjrMLeAZO+3wVfmGsBhYgZ84bsSfxOMxYQIT4ZOTorKbwxcoOgWys50l596TIImR1gGJnt5ptLBB58NgNXG9+gXaeFAbme4ATaJIMa3Cr4nG5jbwjYdR1Vtt6ODNye2FMPXbSLSW5oPcXtovQuWua6VQCmXFrtg6xPkd15U6sXPYHWb4R8dSr2aCJsR/ZCtC4rZ2fT8a8jG8cntdHuFOqrLKq845Y5vcIp1DPQ9e3mt3hsSHtBabFPjKzPn8eeGVSDGHxcWIkf3Qqc1Bt80JY9T06iumZy9CSgFVdVrIorFyocR4nTpiH1GNJ0BIB+Gq8mq8xYpzi8VapMOnxODQDNgwWAAjy+agocTcx5M+0c4CXP1zWmXGfKeyVKTrR1V6bNbbCnEeP1aZLGeL2k+LY3NrXPxVKtwh1QGSRmOYgTGbrExPdFuHmjVaHNAa8GHNJGYHcjtpdWnATlbc77wOqVairZ0lBRTbKPLnLZa4uJ8EQZ1I6C/zWjLms8LQB++0qDEYgUmjKbWHpuqOJ4kGjMetgNzb5KHJdnLz5XN76RoWUpaD8b6lKtTIm3zhZ2txvEZS6kKcaRlOY9zLrfI+SqDnCoQGvpCSCAS7JMC8gh0fFTHLFmLkmwhjeNMpGHe9BMAWG/qmcH4qaryWzaxDhB3v20WPdjvaVCXC5eLXOVuUiJGt47XUp4+6g+aJbMRJnePeuBqqNNtDYTXRvKmKs8dCZ6kn9EMw0CqHk2bc2AHldR8KpOdTzVHZnvuYILY2DYtZXnMa1uWBbrvHmlSbTNMaCx4iyAWxJUWJxgOhjr+yzhxElsCY7m503/t02rxBufK6SbTHSdTr8FTk26GqCSsPnibYgukeQPb4onwrAZvG8RAENPbcrMg02NDzE3gA31ue3rChxvOYDYpNc6NXE2npP6X1TIt2KlvSN0+m1gzGPF9NP0QHjfMrKbbH0Fye1lhMfzTXqOJDyOpEjshh0L6rydd946nT9YKb9NvZoh40quQXrcxOqOmIk2BPU2R3CcPqmM9RrSfwt8RA7nQfNYfg1N1Z8NgCZuRAJNtdVu8LgXUQDJJt/u6icIwEcr6YUr8tNY1paM1jJ1zQJJO5/wBqticFka0NaQ640tfv5I1gOMmo1tNzA2N/zK3xJkUiSJkDcAk7arPkVk8q0Y3D8FPtA0wHRr9NFneaQxlZgdsXGNZIIbOnY7bL0nA4YlrXOEGDrEgGLWsYIXlXOrXMx1RjvFAbln8paHfGSU/BjXbKV9R8WVhxIB3ilzSCDMXHQD+wh7aW4I33uOxTKEuzDWNE+mJMW7f3otLiqpFs/jRni+326HuryWtOxF/VX6tQ1HaaGLb/ANlQOY3wmIIgwt1yJgqOIovp1Gj2jDMixynQ21gz8kmO1ow+nZoYclzujKtwr23ILe60fA+eHUnBtUZmwBI18z3hdxmEcwvYLw4gT0WXx1Esf4rSFFVs9Tkhi8hVJX8HsvDuLU6zZpuB+vwV9tQdV4dhcY6mZY4tPYxCQr134gVX1DUksaZN4Okdh20J7piya2cnyPTHDcHaPds66s7h+F1iwRVeBGhcJHxKST/yl8M5zwNe55fSEuEvgGA4gaNNpjeyfj6LMzmU3ufTHiBcA06CTHoLdIUDHgTYEH5JpeNJvP8Abp566hpBBDmmI3kzM6yjPBsTUpucZgknPmHiEGCATvbvCEuYNGmRE9BPQ9ddVRr8Sc1wDQTN/OTH6KmSHNUc/wAuXCOjT4rDB0ke0cZMZtBoRFrHVV2vfRIqsPu9QYBM2dG+97ea5hqhcPxRGhEW+adi+HFwzXN9BAba34dFiUqls4T2D8Txd0yHwZvtf9fVS0a7ABUqOzEkeG9zIkE21E6fFWH8LyGXNIBbsc2u5tb+Qq9XhYJG0HWJAG6apRRWSb2R18Q0ZwBkDx1BJB0k6tE3jdCqoaZBcGx2JnoAGjX5I3xbBmk/M2i/IWh2csc1rgYhzc490ki9gZtsqTeIAmGUp0JsDpeABZPinF9EwfGN0WOW+LvpFrPZvLA4wLCATfWIveEbxHMDHyAHyT2i/ebeSH0sbVcS4kNBBhjGgNbJAExpPTsPJEm4KmYBfFzrMDcAEjXQJU5KT2h2NzasH1nPgwYvaLmPPqmNcyk0ueYkb6/7U9XGtpw0MLnTqRp5LMcTeXP9mTp73nrHYAKYxsZlycI2yw3igqFxc4eznQSJ6ZiLx2CfxnEiqA1n/bYBlAsBN3W7ndC24He4EX2V3DM8I/votXFR2h3j4JydzIX1HNsw541kAx2ndQYfCPquJc6GjxOJ0DdJj5AIpWw8skOA7CQY/vRVq1Iswjp959VoEbta0k+kkJiYeTCSXvXwUqOMyvhk5Z03jqe+61nAubAw5axJZFiZt8f75rHVMOcgIaLbwZPx28oTWN0LgI31VJQUtnMlHJB8qo9fo4rOQWwRqCP3WtpYdrqDH1BpJEm0fmP8rwLB8Zq0HA0H1A2dDOU9o6HsinFudMVi2CnUeRTaBNNgDWQNyG3d620SFgp2x6yXSejUc2/aCHH2OFcQ3R1YCJ/xp9v8vh1WL4o51V2dxc50AFxuSGtAE+g1XXUpafCR4RqIsRmB8XUAkRqp/vpe0WEiAYAFg0C/a31Tqo7WDFjrit/iU6FIC56H+J+vonvw+R5BEZbwbaa6730VqpTAHWfRR0aVSo5z7vm0mSfOY3UOVK2U9QyR8aKa7ZoeT+XG4xx9oSGtgCLXXo3B+VqOGvTbczLibkdFm/s3YKYc11RuZ5zBnikQL3IA9B0W5xOJbTAzTcwABJJUQcePI8zF3s8+5lxTGYl410Jt2We4zTD2NdodRNrI3zqPZV31aE1XQMwN2tPX+9VkqvEX1IL9eyXe2ej8LJKbUW+l8FYOhEuE0mvqNbUJyk7ajuET5e4CK7C514Pu/r5KvxfhwoOZAgkpLkm+KN8fJ+/6fub6jydDRlxNYNiwDhEJK5wbigfh6bjqWifMWP0SWhRicOefyYya/wAL/R461vfz/hIVJIyiSem5/RGq/K4bLs4AE3MzH6ofw+iKdQFrg8E3ER9dUSlSPQtT7jstUOAvd74hu8a+UfutbwrAYZmtG8RJALj5uKiw2HaXFzRlaYgd9zE28kQNZjRcqrippN6M8sX1NSRT4Nw9jMVD2zTfIaNcpKk4jwTJVdScwOlpfTeSGeEGCCNHESO60XBOBFzxVeIaLtG89Si3HOEe2YMsZ2yWk9xBHkR9ApeFOFJHC8xY4ZOMH+Z5m/DEgg+0yxAAEjPqGmdjGv7KpVDGtIY7K/RzXjS5FpmR1/iVoOMcIxOHaXhrnAEO/wCncgj8Q6egWGxePNUmQZiIi/8A7HtosihJaZk5BjGYzLhnMqBri9oa0gnM0NcHRBtlN9L9+uTs1t8wm03/AHurj8K4MvGUHuLxCrHGeG7cwG41a2YidDeDJE31WmFtVYyEq0GMJxdjKYbTyl594vPin/EKtjcXVzNeaVR0uAEaS6BrNvooOBcIp4sumpFQRlpxHhFsxJAbGlgZvJWnZwt9Cm8ONSMpytLmnzuTYepHbZW+nxfuOc30kZnGe3a4ZQGm/eCNpOp9EMpYEvFRz3kPF/FuTc5t9EXx1V2bLOR4mxENcNj5n+9VHSpCp+GHggvG7j2neNvghRyRW6KPBll9zYKq06gEuiD0m4PpCsYVrpsmYynnILQSQTPltY2nW/knO4m5rcobHxn1To21s6HjSyKNzuy79zfkLneEi8GBPl3XXY1vsmzY3A0+IH9ugpxZcfEHPd5kpjqhnQt7DVWoe8vJbL3tGE2JHcgFdBAEG7XagC4vqPkq1MGw8VxMQbiYkeqmY8gmzrWMjQzoRsiiMiWSNSY9nB3mzWuc2A6RJtrJH90UVLCAODXnJr4toRngPFIqBmaGuMQL+KDB7DYwjXF+EMbTJIBhpJgRLtpWWebhLizj5EsUuPf4mIxtc5hLs2UButsrbR5QBHor2GoFrS46Ef6/0uYnhtNsOJLQY8IFyDrGoka7L0zk/g3DqxHsnF7wP+3U94dTB94dxK0J8laH4fM+im4o844NhfbVZq5m0QYJi/8Ax6L2bh/LmGdQYGXZEhzTrO8qDmLlGm5j3glsNJiARAEwNxpogHJ3EKjaWJFLPUyiWAN1JkSBsdDCU5NS4yWmc3LlnlleTZrG8r06cmjma+LEnS8rM86cXrMeGA5W5RmcAJEi5BiQPJd4FzN92e5leo97J/F7zHTeQbnXYlCOduPMxLpoGWtbBJtN9BKpyg4a1+Bu9Pxx+p9y9v0+DJVjmd4C5xMzbW/bUfBPp4F4c0PGQOtLgncPx/splmae6kx/GX1REBrRsOvmlXPlSWvk9DCGSOk/7hQ4OthIqMfmb+YfQofjse+vUDnmY0tA72UvCuYHhxDzIfZwdBBMRPZEeC8IbWxIaBbNJvNtVCi72NxLg+WSnW7Nby7gXDC09fdJ+LiUlraWGAAAFgFxa1iR56fmOUm0jyylxkfd3Pez/Edz1HpKyzjmPhG+mvktRjeXwyp7Ou5zGwQ02MOkXLQLt107aJcGwdNly4F25MbdLWCSpcnTPUu1uCtfIHpYmtT8OZzNLR+9kWwgc8h7X5i0jUDXurvFuFNqMzSBAkGf7ZAOEcU9gXeEP2vOom0bg/H9bdFXLkrXZ6lw7nRsAVmln+QEj4C4WkwmMZUbmY4OHYyvMWY32ozCnkB0adglRfWpOLqLiwny+hsnqfycHyPTk9w7PU3tG68arYMPLqu7yXERub+q02M5yrmmGuGSIzvaQDA96JJF1Uw3FMCWx7QtPhFwDAHkf9wsnlS5UonEy4Zw00Zqrw4kCDBF+o/4+m4QnG8AdqdOrf0C3rsPh3HwYimfN0HTSF2nwHMPeaRtBafqQsUZ5IPQlSlFnluHpVcM/O3UTtseqLYviWJYynUdUBbVa+IGgByuBBGt/wC2WxxHKhm1/wDenlCHcQ4A9zGsqBxa2cok+GYmOmgt2WleY6qSNj81uHGqfyZbhdJ1Y+ygvMeAbtIucvW23QKTiGAqYeplrMIcACJsS03t5axqPJExwk0nZqctc0gg7tIuCCI7LXDmOhjqHscSxorAAhxAyuI1g2LSRNvmr4vIi7tlcHlSg6fR5w5hc7Oy53Gmado6/VJj80kDt0k2t3WowXIuZ7zRrkNLS3cnKbFrh0gfQjZXq32cvc3K6oNSQcom+5PU7p68jH2mdSPlwMjgcfkhzcuYCLwJHRX8dQp12e0pgBwHjZv5jp+qXFeSK+HYXBr3sBu5okR1gXG3z7IZhKppvBk3sQQR9U38jVicZq4siZiXMcHNPiaMokTA6AG26Zw8MNXNV63NzpeHAXIsR6q/Vw+WoQzNcGBBvmEEGNr6hXMD9nmMr3FMMb1cYnv5K1OiM88atN1Y7gOCGLxgDQKbA7wANbIEyfP1novQ+Lcive05KoJIiHNA2jZQ8nckMwBD69VpqOOVskNEke62dTrZbpoVZYlP+ZHDzSi5fb0eG477NcW6oBlkTH+IHUEFH+BfZe+kc9WqKcaFs5m/5B0jKdl6m6Bqq1dtKoIcWkaxP7I4cVorylVJGN5lw7KtFlNlZz3M7F2YxEud11uJ1KocofeMNV9maQ9k67iR4m7AzqR2I6rW47mDC4YWgnowSfU/yvPavM5OMfWzmmHASAQ8RoGnUSNbaLHOM1LnasI+PJ/c9F/nipSq1AKQa5xHiI2M7xus1iaDWsyxeP6QU4Ypvt3PDy4HqDqdyTcmVHicYHnX1/RS3e/c9P4PizcU52q/cEPw0JOpf3orVVzRsCfVQ0zcdrqLOysaXRe4TwOtUnIwTlJBIkns0ak+QW5+z/g5Zne7yB+sIZylWfXr5Q7K3IZixymAQDsSLT0JXpOHwrWNDWgADYJmKFy5HnvU5xwtxS+5r9h4aknLq2HnQNgqtLG0pfT6iHX9QVmeauT2UR7WlIaCJb+q0FPDvw5tdv6d0SZiWVmFrryIIKS4Wt9nR8XysmCSd3H3R5RiQ5zQS7I0XDW+8e87FDuI4UMgUo0FxOYkjabnz3W443yQ8ZjRGcHQbi+n+lnGcsVSYeA0TeQfosz5Xs9biyYcseWOSr4BGHq4hpEZoMwLxrFp2/dGK1TEVGNyDQXixmZHnb9EbwXLVJkZiXHqT+ivn2bBAgAJii32yG6elZnOH06wpuNUbWnWe/ZQPxjKNSnUDAKmbQRDm75uoKucR5iF20yAACS47x+Fvc90HxnBy9jHscar3AF4AGVvaZEnTbqlOVS0zn+TglKalLp6qv3NNxeuzG0ppUaVIj8zWlxPYxosLiuDV6bpzeL/ABd+gRypjMVSaPDYD8MT8lFT4w19Fwc406pMzBuPPZVm5RbmtiH4OOEdFbgvE67ajBUrmm3OAS5xMN3dC3Tq7s+WjWbWAjxZbXGxDrrDYPET71ZpH+UH6hOxmLbSLXUaxLtwCTHl27JLkpfbx2U/huPJLr/R6C/h+ezm03TrYhVuFcpUvvU1MrGBvulx8brxBMWEz10QTgv2kFlq9MVB1Hhd+yHcxc5HEtyhoYJmdT5dkQw09qzO/RpOVVr5PZOGcJoUARTAvqSZKt1MXSaPEWDzLR9V86sxbvzO+JXKtc/mJW2M1FUomlegpf1/t/6e71+asE0wa9Idgf2suU8fhKtxUov/APZhXgftu6Qq7pizS+Bj9FxJamz6CZSw5NvZSOmVM4hxqhQYXPe0RsCCT5DdeCDGOt43ehNlYo4uuTAzH0Kt9Z/Aj+DxT3MMc+8d+/NALcjWOOQTLiDHig+SDcA5xxuDhrK5qUx//Op4gBvlJu30t2TncDxDr5depAU1Pl3E5cpLQL6mdddraJfOfaH5fCwpJRVkXF+cMTiTNV9vyt8I+AQo1j1PxRlnJtWfeb8/2UzOTn/nb8DHxVZfLNsPp448ekAfvDyA3WbAmZv3WqqfZ5VFLOKgc4CcoBv2BJ1UmB5Lky9wj/ELXsxL2UPZwXESA6RYRbN5JclLtGfLCUWnhfb2eT1cNUDHOghoBJJFrIVhMe8uu4RO69D5hcPu5o0yC4gNk6epNli+DcqVKtQANLidgJt+icuKWw8hZ3OPHS9/j+5YZTLr9VZpYUnZel8ufZ4ym0Or+J35dh2PVaVnA6DYikwRpYKiwyZfJ6zhxPik5fj7GR5A4G5k1XCJED43K27nQLqKs/LoQ0IZWxD6hhtwnxSguJ5vyvIl5OR5HotP4kJSUDeDWubpK+zLoMvpSheO4HmB9m403EajbuEayrmVXasqpNdAJuIqM8L7f5RI/hEMM8nUtcOu6tPogqpU4WNWy09v2SHifPlb/Ity3fRaOFYdWtPoFleaOTPaNLqAGa3gMwfmEeBqM1GYdv2U1LiTdDY91eUYyVM1YfKzYXyhI8mxXJWJZLn0yROwH0GiLcOxAyAFsDQTA0tpK9ObUBHVZfmPk/PUFWjAcNRpPl3SXicNxO1g9UWeseWo/iCDQG9wqPFMNRpsz1GtI2tJ8o/dFhSeLFsGPxW07qZuED2eNrTO2o+ai1J0ux85crjF7MrgeH0K4zCkLHdoB/ZW6nLtI602/D9loqeEDRDQAOgXHYbyV1HWy8bUfuezKHlCifwkeRKF8X5U9mwvpk2FwenZM4jx/F53ezblAJGUi4gxBBUtDjtetRc2oztmGkHqlylFF8WZylxQGwvCqtQAsAcD0IMeY1/2rdbl45g0OLqhOXKBHi6TP9gr0jlHltzaIPs8sjtc7eio8WwtIVrsy1WuDszTfpNjayhxfGxM8maTeOE03/gw1PgNNlZ1OtU8TSBDdCSJ16bLQYfl6i3RgPnf6q1U5epVKzagDgQZgGxMzfdE/u6tBNKpFcP1arIwfT4e1vugD0T/ALqdkQbShPbTTB9A1lIqVtNEfYWTDh0AkV2U1Izh1SocsgDLAB0t0+SmbSMwLlGaXAajmjxBm/U/wkZsKyqhOeUIq5NL8wNhcA/MGEZXEwQTYW1B30KMM5Sa69Vxd2Fh/Kmw/L7m1RUfVLiNBoP59UXdUV8GJxhUzk5vNnD7cUv0Bg5aw4EeyZ6ifqhfDuVnUKxex/hJ02I6EduqO1sa0bqs7Evd7rY7lNljjJp/BzsmTLk/mk/1LVSqALlD6/ECTDBJUjeHE3eSfkFbpYYNFhCbsXpAylwxzjNQ+iIUsOGiAFYyLuVCQOVkOVJS5V1SQSwlCflShWIGQllT4XYQBEaajqYYHUAqzlShRQA48NA90lvkUoqN3DvOxRHKuZFHEmwe+rI8dOfQFQmhRO2X4j6ot7JNdhwdlHEdDPOH8raBbeFM2efkVQrcp5qmf2uhBiOmg8t0eOAadk37gNiR6lVcE+zQvOy/P7Gb45ykajfCQXDQxB+KAYLlnGNzUyGua46kAEX1K9C+5nZ7vl+yX3d40f8AEBKn48ZO2Pj6lNKmky3hhDADrAn4LN8xcuh1T2zBLt+sI0GVPzD4fykW1Oo+B/dOlG1Rjw5niyc0ZKjhugumYqqykR7RwZOk/NaqpgidQz4H90K4ryg2vGZxEdP5S5Rkl9p1n6lBrWmUaQDhIII7GU4MGm6J8O5ZbRbDTPcgFXhgD1+AA/RSoutg/U8fwAm0HH3Wk+n7qWnwhx94ho+JRscP6l3xT28Pb0nzup4CJ+qS/pVFDB4elS0Mnqb/AAVz770BP97qduHA0EJ4pK1Uc3JmlkfKTspOdUdoAPO64MGT7zifkiHs0simhPIpswbRoFN7NTZUoU0QRZF3KnwlCkCOEiE+FyEAMhJPhJSBKuq0aQOijdhlIEMLsJxplcQQchKE5dhRRI2EoToShBByEoToShBJyEsqdCWVSA3KllToXYUUQM9mm5FLC5CCSPIlkUkJQgCPKlkT4ShADMq7lToShADIShPhKEARwlCflSyqAI4ShPhcKAGQuZU9cyoAZCSmbQKkbhuqtQFSElbJZ1C4igPMfsX4hVfQh9R7wNMznGPKSvV2pJK8i8+zhUTwkkqCiIhcSSQSOCcVxJAHWroSSQAgkUkkAcTikkgBJpSSQA5NCSSAOrqSSgDhSXEkAJJcSQA4phXUlIDEkklADmqZgSSUoCRC+PVCKTiCRbYwkkpJXZ86cX4xX9vU/wCtV94/jd+6SSSsa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39940" name="AutoShape 4" descr="data:image/jpg;base64,/9j/4AAQSkZJRgABAQAAAQABAAD/2wCEAAkGBhQSEBUUEhQVFBQWFBUXGBcXGBcXGBcVFxQYFhcUFhgYHCYeFxojGRYXHy8gIycpLCwsFx4xNTAqNSYrLCkBCQoKDgwOGg8PGiwkHyQsLCwqKiwsLCksKiwsLCwpLCksLCwsKSwsLCwsLCwsLCksLCwsLCwsLCwpLCwsKSwsLP/AABEIAMIBAwMBIgACEQEDEQH/xAAcAAABBQEBAQAAAAAAAAAAAAAFAAIDBAYBBwj/xAA8EAABAwIEBAMFCAIBBAMBAAABAAIRAyEEEjFBBQZRYSJxgRMykaGxBxRCUsHR4fBi8ZIjM3KCFaLCQ//EABoBAAIDAQEAAAAAAAAAAAAAAAADAQIEBQb/xAAuEQACAgICAQMCBAYDAAAAAAAAAQIRAyESMQQFQVETImFxkaEVMkKBwdEUYuH/2gAMAwEAAhEDEQA/APKRl6q5geEVKxilTc//AMRI9ToF6hwv7PMLSguZ7V3V9x/x0WlpUWtENaABoAIHwCTwGvKvZHmPDvswrPvULaY6e8flb5rT4D7NcMz381Q9zA+DVqwuqaQp5GypguD0aI/6dJjfJoB+OqtpLqsUOSupQnBiCBsLsJ4ppwpIJIoXYU7cOeic/AuIMWMWMaHqgLK+VVuI8Tp0GZqrso0G5cejRuU3i+Mdg8MHVCKlUnK0AZc79dBoALn+QvNK+IqV6mes8ud8mifdaNgkZMnAfhx/UZsaPODaxNNjHsc4QzNl8R3FjAtOpQzFYxrn5JL2MDiWtdlHtc5Bc55EudF9hfbcSAAJ8IyifFpv8toVTH1hlJBb4pDntcTmjcWHhvEdt7pCyOSKeRD6b0SY/Fgvyt8Mg36mDmaA0G+m/wBVd4RjvZjMPeMkz4YbsBPWBYT52QKpBMQbxeNoBInbfdOwrgYkZSZI8zcWO0T6nskpvszKfuek8vYx1RhcdZPwJJF/XRFS+8dv1aP/ANLyZnMFaiGtFRubLcFuY2MaaDQjWUco/aQ4ezLqIIAObKS23UAzEkAATfrutcJa2NXR6A4xqulqz3A+d8NiKgaXGnUIsKkNbJ/Cw3BPmZO3Rao4Y9E5bJKsLkKwaJTCxSBFC5CjxuPp0hNR7W+Zv6DU+iz1XnylMU2OcPzOhjT5TJ+QVXJIsot9I0sLjmjdZ/Cc5031fZublkDKZzZnEjwtDR31MaLREITshprsGY7l7D1v+5SY7vlAPxF1muIfZbh3SaTn0z55h8Df5rblchSFs8j4h9meIpnwZag7GD8Cg+N4S+nSOcOb4miCCLgO66wD817o9sKticEyoIe1rh0IB+qHZdS+T59NFJey1eQMIST7KJ6FwHoJSVrJ5xNLC7C6AnBqsIGp0J7aasU8MSoArBie2iiFLBdVZZQAU0QDGYMnZWGYBXwoq+LYwS9zWjq4gD4lADGYEKZuHHRRHHCJF7SI38lTwnHmVW5m+oNnNPRw2KLQBUMCB8082UsDTzO8Tz7rJj1duBt1Oypcx8508KwF3ie6cjAYJ7k/hb3+q8qxOPNRwc73jeBOuxMyS7uk5MlLQ3Hicy1i+YKmJrGrWLpuGg6MaTZrRt3UTa3iMCdBO0lDnuM5e/08l37o4EwT5CVil922dGEVBBDGVRkkiSTA8yLEIPVfmJiA0EdOgnz2sjlLhVgahnsNfjNj5JtTC02QGsA3sJMje6FpUZ8uJ5HoGSXNJcMxJDYk/hHyEeH0HdcbiTEW3JcQNCAAL7e871IVxzXHSmY6xa+89lYp8NBOVx8R2/hRaXZSPgvuwXckuLRJHew2aL9IuocS1zrPBItpYCBGm61dDlsON5ntorVHk1hMl3zgesq0ZGlYoxWzCkZRBu3X/a9c5L5xpnBgVnQ6iAw6lzwB4C3qYsb6jaUFpcLo02OECHRMxe0fBVKleixkDK1g3MNAPrqfK6ZHK/YpPEpdh7iP2gVIOSi2m3Yv8bj3gEAfNZw8QxNQOc6rWc0xJaHMZcbEQBp076KphOK0ageBWa2CDDg6HHTwCwm2pIRDG0MK1ofUxwvBDSwR/wAc5V03J1IW/pw0ilhMMyPE97qs2Ybg9CdzfqucRotPgAF9mjU7aa9LdU/C4yhTqOqB3tJkiGwLmd537qQceEl1NoD/AMxu702b6AKlpPsZzXsG+V+TW0CK1Yj2sWZswd+rvkFqbHReYUsRVqvjM4knqV6Py5wWo1gNQmU7HPl0jJkvtk5amwiFTAwqz6MJtFLIHGU2FIWpsIAYuJ+VJAEzaSnpYaVZp4eNVYaFcqRUsMApwE11SFWqYpFkFs1QFDUxgCovrFUMdjxTaSSO0ndQ3RKTekEa/EYBJIAFySYAG5JXh3MvMtXGVJqkFrZysaPA0HcA6nubrRfaFja4phpeHUXlugbOYaAxeN1kOB5DXa2r7jpbPTMIB7XhLU+Ss7Xh+OsaeSW2G+U+M4lk06bz7KCCHXDZn3N2n+wiuJ4i6kHexqOD3WdeZ7k7G5vrdUq9H2AyUgQJNz1J+arOrlgAO+pKROV9CclSlaR2pSNSX1HkuO7iXOPqSuU8JOm6u4BrahCMu4UI8JvbRJ2w1HQCw/C76dInRXm4VrXZfxROlo7+qvhuXa646kS8ZRLt7bCT8FWWthbfQylgCeyVbgdobqdDrH9Cv4VhfIMiCfl+iK4amRcyDFpEjedT5+Sp2MviBKHB2gAQXECbkxO5T2YMUzcgi+2WdYidR89dEUxeObTzuNnAyAASdYgAAxHc7IFV4mH38TCNngj1AUcUlZZSbClXi4ZTAytvcmBIsLeVvqsvxHnSCWMuZOlhonYnFOqnK3xd9k/DcuMF48R1Mbpi/wCxR0ugBi+L1KrbPaw2gSZAvsRfzVH/AOKLnBz3F5859AVrMbwURYAx5KvicI0NGWB9O6ssiWkLkm+yDC8OollQOblt2m8/KPqgX/wjHalx83CVLx3iRY5jW2MS4jaR4U1+FqEF7nFxDZ2dvoI3umRi6siOLm+rLeFwZEMaLbX3RfB8uVnn3SPNZDD8Rri8OtciIuNNBMrV4X7SqrQAabHd5IPwlR9JXtlMiio3F/hs3XLnLjaJzOu5bGlWELzPgf2hNrPDHsyE6EGR8wFs6WK6LTBpKkZsuKcH9wcKifSBVKni1Zp4iU2xBBVwnRVX0oRVNI6iR0/uiCbBOVcRI4Rn5iO0T81xVJLOeZLj/f0ChqV1DUqqB71Yg7WxMXJgIJxLmanTFpce2iDcz4w53HUMBhs2LtbrGu46XGQRm3Y6x9EiWSjo4fEUqcmabFc113+7DR2Q/wC85wXVnvJGglU6HGGVvBkLHGxg6DrPayiPBzmikTUdqRHcWOghKnK1R0Z4sWCF9P2B/GH54FMkzFjpvv1lU6D6bcznU3hsOjKRZx92SdROu61mF5KcZz1cmYyWNAeIjS8CZm6kq8kUmthtWp3ENy/DX5q8E4KjIvMaWuzO4XmXJ4cxqs/K+GvaIGjpIdqbH47C39+w9RgyVG+9fN4SD0IP6K7X5Awxa57qr3GCYbDRPS8khT8N5La0CI9mZID9fProrSjFipZU3aO4bAACWkGb209EdwjgGgEmw/RV6PA2MJjwnb2Z+ZGnxCpYribm+CBUJ/LY+R2WaUK3ZZS5aYXEOfNh/iBAFh1J+KmoUBN9v76oVga9TUUng98t/wD7KV9StcinB3lw/SUtwbLUl0HDiKRPitAhsW90mM3yPVVsVjWNd70x1Px81ma33kicoFtC4AegAKe7CZoz1DUMXaywH/k+bX21VuEn3RFpFjinMAcQxhzPcYtr/CmwfLgcAakzFxMg6x52UeD4O2m4OiXHS0ATswa+puUcwlFxEm3bopcVHoE3QyngGsFhpoo6hG6WO4hA1VGnid/glSdlkvc7ir+aznGsdkaRubAef6bolxHiQbYHxGwHn9AgzsBmOZ5zONrbeSiKrbJYBr0S45yZcTc6aW+ij+8vpHUgn3SLX2ntqjrMLeAZO+3wVfmGsBhYgZ84bsSfxOMxYQIT4ZOTorKbwxcoOgWys50l596TIImR1gGJnt5ptLBB58NgNXG9+gXaeFAbme4ATaJIMa3Cr4nG5jbwjYdR1Vtt6ODNye2FMPXbSLSW5oPcXtovQuWua6VQCmXFrtg6xPkd15U6sXPYHWb4R8dSr2aCJsR/ZCtC4rZ2fT8a8jG8cntdHuFOqrLKq845Y5vcIp1DPQ9e3mt3hsSHtBabFPjKzPn8eeGVSDGHxcWIkf3Qqc1Bt80JY9T06iumZy9CSgFVdVrIorFyocR4nTpiH1GNJ0BIB+Gq8mq8xYpzi8VapMOnxODQDNgwWAAjy+agocTcx5M+0c4CXP1zWmXGfKeyVKTrR1V6bNbbCnEeP1aZLGeL2k+LY3NrXPxVKtwh1QGSRmOYgTGbrExPdFuHmjVaHNAa8GHNJGYHcjtpdWnATlbc77wOqVairZ0lBRTbKPLnLZa4uJ8EQZ1I6C/zWjLms8LQB++0qDEYgUmjKbWHpuqOJ4kGjMetgNzb5KHJdnLz5XN76RoWUpaD8b6lKtTIm3zhZ2txvEZS6kKcaRlOY9zLrfI+SqDnCoQGvpCSCAS7JMC8gh0fFTHLFmLkmwhjeNMpGHe9BMAWG/qmcH4qaryWzaxDhB3v20WPdjvaVCXC5eLXOVuUiJGt47XUp4+6g+aJbMRJnePeuBqqNNtDYTXRvKmKs8dCZ6kn9EMw0CqHk2bc2AHldR8KpOdTzVHZnvuYILY2DYtZXnMa1uWBbrvHmlSbTNMaCx4iyAWxJUWJxgOhjr+yzhxElsCY7m503/t02rxBufK6SbTHSdTr8FTk26GqCSsPnibYgukeQPb4onwrAZvG8RAENPbcrMg02NDzE3gA31ue3rChxvOYDYpNc6NXE2npP6X1TIt2KlvSN0+m1gzGPF9NP0QHjfMrKbbH0Fye1lhMfzTXqOJDyOpEjshh0L6rydd946nT9YKb9NvZoh40quQXrcxOqOmIk2BPU2R3CcPqmM9RrSfwt8RA7nQfNYfg1N1Z8NgCZuRAJNtdVu8LgXUQDJJt/u6icIwEcr6YUr8tNY1paM1jJ1zQJJO5/wBqticFka0NaQ640tfv5I1gOMmo1tNzA2N/zK3xJkUiSJkDcAk7arPkVk8q0Y3D8FPtA0wHRr9NFneaQxlZgdsXGNZIIbOnY7bL0nA4YlrXOEGDrEgGLWsYIXlXOrXMx1RjvFAbln8paHfGSU/BjXbKV9R8WVhxIB3ilzSCDMXHQD+wh7aW4I33uOxTKEuzDWNE+mJMW7f3otLiqpFs/jRni+326HuryWtOxF/VX6tQ1HaaGLb/ANlQOY3wmIIgwt1yJgqOIovp1Gj2jDMixynQ21gz8kmO1ow+nZoYclzujKtwr23ILe60fA+eHUnBtUZmwBI18z3hdxmEcwvYLw4gT0WXx1Esf4rSFFVs9Tkhi8hVJX8HsvDuLU6zZpuB+vwV9tQdV4dhcY6mZY4tPYxCQr134gVX1DUksaZN4Okdh20J7piya2cnyPTHDcHaPds66s7h+F1iwRVeBGhcJHxKST/yl8M5zwNe55fSEuEvgGA4gaNNpjeyfj6LMzmU3ufTHiBcA06CTHoLdIUDHgTYEH5JpeNJvP8Abp566hpBBDmmI3kzM6yjPBsTUpucZgknPmHiEGCATvbvCEuYNGmRE9BPQ9ddVRr8Sc1wDQTN/OTH6KmSHNUc/wAuXCOjT4rDB0ke0cZMZtBoRFrHVV2vfRIqsPu9QYBM2dG+97ea5hqhcPxRGhEW+adi+HFwzXN9BAba34dFiUqls4T2D8Txd0yHwZvtf9fVS0a7ABUqOzEkeG9zIkE21E6fFWH8LyGXNIBbsc2u5tb+Qq9XhYJG0HWJAG6apRRWSb2R18Q0ZwBkDx1BJB0k6tE3jdCqoaZBcGx2JnoAGjX5I3xbBmk/M2i/IWh2csc1rgYhzc490ki9gZtsqTeIAmGUp0JsDpeABZPinF9EwfGN0WOW+LvpFrPZvLA4wLCATfWIveEbxHMDHyAHyT2i/ebeSH0sbVcS4kNBBhjGgNbJAExpPTsPJEm4KmYBfFzrMDcAEjXQJU5KT2h2NzasH1nPgwYvaLmPPqmNcyk0ueYkb6/7U9XGtpw0MLnTqRp5LMcTeXP9mTp73nrHYAKYxsZlycI2yw3igqFxc4eznQSJ6ZiLx2CfxnEiqA1n/bYBlAsBN3W7ndC24He4EX2V3DM8I/votXFR2h3j4JydzIX1HNsw541kAx2ndQYfCPquJc6GjxOJ0DdJj5AIpWw8skOA7CQY/vRVq1Iswjp959VoEbta0k+kkJiYeTCSXvXwUqOMyvhk5Z03jqe+61nAubAw5axJZFiZt8f75rHVMOcgIaLbwZPx28oTWN0LgI31VJQUtnMlHJB8qo9fo4rOQWwRqCP3WtpYdrqDH1BpJEm0fmP8rwLB8Zq0HA0H1A2dDOU9o6HsinFudMVi2CnUeRTaBNNgDWQNyG3d620SFgp2x6yXSejUc2/aCHH2OFcQ3R1YCJ/xp9v8vh1WL4o51V2dxc50AFxuSGtAE+g1XXUpafCR4RqIsRmB8XUAkRqp/vpe0WEiAYAFg0C/a31Tqo7WDFjrit/iU6FIC56H+J+vonvw+R5BEZbwbaa6730VqpTAHWfRR0aVSo5z7vm0mSfOY3UOVK2U9QyR8aKa7ZoeT+XG4xx9oSGtgCLXXo3B+VqOGvTbczLibkdFm/s3YKYc11RuZ5zBnikQL3IA9B0W5xOJbTAzTcwABJJUQcePI8zF3s8+5lxTGYl410Jt2We4zTD2NdodRNrI3zqPZV31aE1XQMwN2tPX+9VkqvEX1IL9eyXe2ej8LJKbUW+l8FYOhEuE0mvqNbUJyk7ajuET5e4CK7C514Pu/r5KvxfhwoOZAgkpLkm+KN8fJ+/6fub6jydDRlxNYNiwDhEJK5wbigfh6bjqWifMWP0SWhRicOefyYya/wAL/R461vfz/hIVJIyiSem5/RGq/K4bLs4AE3MzH6ofw+iKdQFrg8E3ER9dUSlSPQtT7jstUOAvd74hu8a+UfutbwrAYZmtG8RJALj5uKiw2HaXFzRlaYgd9zE28kQNZjRcqrippN6M8sX1NSRT4Nw9jMVD2zTfIaNcpKk4jwTJVdScwOlpfTeSGeEGCCNHESO60XBOBFzxVeIaLtG89Si3HOEe2YMsZ2yWk9xBHkR9ApeFOFJHC8xY4ZOMH+Z5m/DEgg+0yxAAEjPqGmdjGv7KpVDGtIY7K/RzXjS5FpmR1/iVoOMcIxOHaXhrnAEO/wCncgj8Q6egWGxePNUmQZiIi/8A7HtosihJaZk5BjGYzLhnMqBri9oa0gnM0NcHRBtlN9L9+uTs1t8wm03/AHurj8K4MvGUHuLxCrHGeG7cwG41a2YidDeDJE31WmFtVYyEq0GMJxdjKYbTyl594vPin/EKtjcXVzNeaVR0uAEaS6BrNvooOBcIp4sumpFQRlpxHhFsxJAbGlgZvJWnZwt9Cm8ONSMpytLmnzuTYepHbZW+nxfuOc30kZnGe3a4ZQGm/eCNpOp9EMpYEvFRz3kPF/FuTc5t9EXx1V2bLOR4mxENcNj5n+9VHSpCp+GHggvG7j2neNvghRyRW6KPBll9zYKq06gEuiD0m4PpCsYVrpsmYynnILQSQTPltY2nW/knO4m5rcobHxn1To21s6HjSyKNzuy79zfkLneEi8GBPl3XXY1vsmzY3A0+IH9ugpxZcfEHPd5kpjqhnQt7DVWoe8vJbL3tGE2JHcgFdBAEG7XagC4vqPkq1MGw8VxMQbiYkeqmY8gmzrWMjQzoRsiiMiWSNSY9nB3mzWuc2A6RJtrJH90UVLCAODXnJr4toRngPFIqBmaGuMQL+KDB7DYwjXF+EMbTJIBhpJgRLtpWWebhLizj5EsUuPf4mIxtc5hLs2UButsrbR5QBHor2GoFrS46Ef6/0uYnhtNsOJLQY8IFyDrGoka7L0zk/g3DqxHsnF7wP+3U94dTB94dxK0J8laH4fM+im4o844NhfbVZq5m0QYJi/8Ax6L2bh/LmGdQYGXZEhzTrO8qDmLlGm5j3glsNJiARAEwNxpogHJ3EKjaWJFLPUyiWAN1JkSBsdDCU5NS4yWmc3LlnlleTZrG8r06cmjma+LEnS8rM86cXrMeGA5W5RmcAJEi5BiQPJd4FzN92e5leo97J/F7zHTeQbnXYlCOduPMxLpoGWtbBJtN9BKpyg4a1+Bu9Pxx+p9y9v0+DJVjmd4C5xMzbW/bUfBPp4F4c0PGQOtLgncPx/splmae6kx/GX1REBrRsOvmlXPlSWvk9DCGSOk/7hQ4OthIqMfmb+YfQofjse+vUDnmY0tA72UvCuYHhxDzIfZwdBBMRPZEeC8IbWxIaBbNJvNtVCi72NxLg+WSnW7Nby7gXDC09fdJ+LiUlraWGAAAFgFxa1iR56fmOUm0jyylxkfd3Pez/Edz1HpKyzjmPhG+mvktRjeXwyp7Ou5zGwQ02MOkXLQLt107aJcGwdNly4F25MbdLWCSpcnTPUu1uCtfIHpYmtT8OZzNLR+9kWwgc8h7X5i0jUDXurvFuFNqMzSBAkGf7ZAOEcU9gXeEP2vOom0bg/H9bdFXLkrXZ6lw7nRsAVmln+QEj4C4WkwmMZUbmY4OHYyvMWY32ozCnkB0adglRfWpOLqLiwny+hsnqfycHyPTk9w7PU3tG68arYMPLqu7yXERub+q02M5yrmmGuGSIzvaQDA96JJF1Uw3FMCWx7QtPhFwDAHkf9wsnlS5UonEy4Zw00Zqrw4kCDBF+o/4+m4QnG8AdqdOrf0C3rsPh3HwYimfN0HTSF2nwHMPeaRtBafqQsUZ5IPQlSlFnluHpVcM/O3UTtseqLYviWJYynUdUBbVa+IGgByuBBGt/wC2WxxHKhm1/wDenlCHcQ4A9zGsqBxa2cok+GYmOmgt2WleY6qSNj81uHGqfyZbhdJ1Y+ygvMeAbtIucvW23QKTiGAqYeplrMIcACJsS03t5axqPJExwk0nZqctc0gg7tIuCCI7LXDmOhjqHscSxorAAhxAyuI1g2LSRNvmr4vIi7tlcHlSg6fR5w5hc7Oy53Gmado6/VJj80kDt0k2t3WowXIuZ7zRrkNLS3cnKbFrh0gfQjZXq32cvc3K6oNSQcom+5PU7p68jH2mdSPlwMjgcfkhzcuYCLwJHRX8dQp12e0pgBwHjZv5jp+qXFeSK+HYXBr3sBu5okR1gXG3z7IZhKppvBk3sQQR9U38jVicZq4siZiXMcHNPiaMokTA6AG26Zw8MNXNV63NzpeHAXIsR6q/Vw+WoQzNcGBBvmEEGNr6hXMD9nmMr3FMMb1cYnv5K1OiM88atN1Y7gOCGLxgDQKbA7wANbIEyfP1novQ+Lcive05KoJIiHNA2jZQ8nckMwBD69VpqOOVskNEke62dTrZbpoVZYlP+ZHDzSi5fb0eG477NcW6oBlkTH+IHUEFH+BfZe+kc9WqKcaFs5m/5B0jKdl6m6Bqq1dtKoIcWkaxP7I4cVorylVJGN5lw7KtFlNlZz3M7F2YxEud11uJ1KocofeMNV9maQ9k67iR4m7AzqR2I6rW47mDC4YWgnowSfU/yvPavM5OMfWzmmHASAQ8RoGnUSNbaLHOM1LnasI+PJ/c9F/nipSq1AKQa5xHiI2M7xus1iaDWsyxeP6QU4Ypvt3PDy4HqDqdyTcmVHicYHnX1/RS3e/c9P4PizcU52q/cEPw0JOpf3orVVzRsCfVQ0zcdrqLOysaXRe4TwOtUnIwTlJBIkns0ak+QW5+z/g5Zne7yB+sIZylWfXr5Q7K3IZixymAQDsSLT0JXpOHwrWNDWgADYJmKFy5HnvU5xwtxS+5r9h4aknLq2HnQNgqtLG0pfT6iHX9QVmeauT2UR7WlIaCJb+q0FPDvw5tdv6d0SZiWVmFrryIIKS4Wt9nR8XysmCSd3H3R5RiQ5zQS7I0XDW+8e87FDuI4UMgUo0FxOYkjabnz3W443yQ8ZjRGcHQbi+n+lnGcsVSYeA0TeQfosz5Xs9biyYcseWOSr4BGHq4hpEZoMwLxrFp2/dGK1TEVGNyDQXixmZHnb9EbwXLVJkZiXHqT+ivn2bBAgAJii32yG6elZnOH06wpuNUbWnWe/ZQPxjKNSnUDAKmbQRDm75uoKucR5iF20yAACS47x+Fvc90HxnBy9jHscar3AF4AGVvaZEnTbqlOVS0zn+TglKalLp6qv3NNxeuzG0ppUaVIj8zWlxPYxosLiuDV6bpzeL/ABd+gRypjMVSaPDYD8MT8lFT4w19Fwc406pMzBuPPZVm5RbmtiH4OOEdFbgvE67ajBUrmm3OAS5xMN3dC3Tq7s+WjWbWAjxZbXGxDrrDYPET71ZpH+UH6hOxmLbSLXUaxLtwCTHl27JLkpfbx2U/huPJLr/R6C/h+ezm03TrYhVuFcpUvvU1MrGBvulx8brxBMWEz10QTgv2kFlq9MVB1Hhd+yHcxc5HEtyhoYJmdT5dkQw09qzO/RpOVVr5PZOGcJoUARTAvqSZKt1MXSaPEWDzLR9V86sxbvzO+JXKtc/mJW2M1FUomlegpf1/t/6e71+asE0wa9Idgf2suU8fhKtxUov/APZhXgftu6Qq7pizS+Bj9FxJamz6CZSw5NvZSOmVM4hxqhQYXPe0RsCCT5DdeCDGOt43ehNlYo4uuTAzH0Kt9Z/Aj+DxT3MMc+8d+/NALcjWOOQTLiDHig+SDcA5xxuDhrK5qUx//Op4gBvlJu30t2TncDxDr5depAU1Pl3E5cpLQL6mdddraJfOfaH5fCwpJRVkXF+cMTiTNV9vyt8I+AQo1j1PxRlnJtWfeb8/2UzOTn/nb8DHxVZfLNsPp448ekAfvDyA3WbAmZv3WqqfZ5VFLOKgc4CcoBv2BJ1UmB5Lky9wj/ELXsxL2UPZwXESA6RYRbN5JclLtGfLCUWnhfb2eT1cNUDHOghoBJJFrIVhMe8uu4RO69D5hcPu5o0yC4gNk6epNli+DcqVKtQANLidgJt+icuKWw8hZ3OPHS9/j+5YZTLr9VZpYUnZel8ufZ4ym0Or+J35dh2PVaVnA6DYikwRpYKiwyZfJ6zhxPik5fj7GR5A4G5k1XCJED43K27nQLqKs/LoQ0IZWxD6hhtwnxSguJ5vyvIl5OR5HotP4kJSUDeDWubpK+zLoMvpSheO4HmB9m403EajbuEayrmVXasqpNdAJuIqM8L7f5RI/hEMM8nUtcOu6tPogqpU4WNWy09v2SHifPlb/Ity3fRaOFYdWtPoFleaOTPaNLqAGa3gMwfmEeBqM1GYdv2U1LiTdDY91eUYyVM1YfKzYXyhI8mxXJWJZLn0yROwH0GiLcOxAyAFsDQTA0tpK9ObUBHVZfmPk/PUFWjAcNRpPl3SXicNxO1g9UWeseWo/iCDQG9wqPFMNRpsz1GtI2tJ8o/dFhSeLFsGPxW07qZuED2eNrTO2o+ai1J0ux85crjF7MrgeH0K4zCkLHdoB/ZW6nLtI602/D9loqeEDRDQAOgXHYbyV1HWy8bUfuezKHlCifwkeRKF8X5U9mwvpk2FwenZM4jx/F53ezblAJGUi4gxBBUtDjtetRc2oztmGkHqlylFF8WZylxQGwvCqtQAsAcD0IMeY1/2rdbl45g0OLqhOXKBHi6TP9gr0jlHltzaIPs8sjtc7eio8WwtIVrsy1WuDszTfpNjayhxfGxM8maTeOE03/gw1PgNNlZ1OtU8TSBDdCSJ16bLQYfl6i3RgPnf6q1U5epVKzagDgQZgGxMzfdE/u6tBNKpFcP1arIwfT4e1vugD0T/ALqdkQbShPbTTB9A1lIqVtNEfYWTDh0AkV2U1Izh1SocsgDLAB0t0+SmbSMwLlGaXAajmjxBm/U/wkZsKyqhOeUIq5NL8wNhcA/MGEZXEwQTYW1B30KMM5Sa69Vxd2Fh/Kmw/L7m1RUfVLiNBoP59UXdUV8GJxhUzk5vNnD7cUv0Bg5aw4EeyZ6ifqhfDuVnUKxex/hJ02I6EduqO1sa0bqs7Evd7rY7lNljjJp/BzsmTLk/mk/1LVSqALlD6/ECTDBJUjeHE3eSfkFbpYYNFhCbsXpAylwxzjNQ+iIUsOGiAFYyLuVCQOVkOVJS5V1SQSwlCflShWIGQllT4XYQBEaajqYYHUAqzlShRQA48NA90lvkUoqN3DvOxRHKuZFHEmwe+rI8dOfQFQmhRO2X4j6ot7JNdhwdlHEdDPOH8raBbeFM2efkVQrcp5qmf2uhBiOmg8t0eOAadk37gNiR6lVcE+zQvOy/P7Gb45ykajfCQXDQxB+KAYLlnGNzUyGua46kAEX1K9C+5nZ7vl+yX3d40f8AEBKn48ZO2Pj6lNKmky3hhDADrAn4LN8xcuh1T2zBLt+sI0GVPzD4fykW1Oo+B/dOlG1Rjw5niyc0ZKjhugumYqqykR7RwZOk/NaqpgidQz4H90K4ryg2vGZxEdP5S5Rkl9p1n6lBrWmUaQDhIII7GU4MGm6J8O5ZbRbDTPcgFXhgD1+AA/RSoutg/U8fwAm0HH3Wk+n7qWnwhx94ho+JRscP6l3xT28Pb0nzup4CJ+qS/pVFDB4elS0Mnqb/AAVz770BP97qduHA0EJ4pK1Uc3JmlkfKTspOdUdoAPO64MGT7zifkiHs0simhPIpswbRoFN7NTZUoU0QRZF3KnwlCkCOEiE+FyEAMhJPhJSBKuq0aQOijdhlIEMLsJxplcQQchKE5dhRRI2EoToShBByEoToShBJyEsqdCWVSA3KllToXYUUQM9mm5FLC5CCSPIlkUkJQgCPKlkT4ShADMq7lToShADIShPhKEARwlCflSyqAI4ShPhcKAGQuZU9cyoAZCSmbQKkbhuqtQFSElbJZ1C4igPMfsX4hVfQh9R7wNMznGPKSvV2pJK8i8+zhUTwkkqCiIhcSSQSOCcVxJAHWroSSQAgkUkkAcTikkgBJpSSQA5NCSSAOrqSSgDhSXEkAJJcSQA4phXUlIDEkklADmqZgSSUoCRC+PVCKTiCRbYwkkpJXZ86cX4xX9vU/wCtV94/jd+6SSSsa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39942" name="AutoShape 6" descr="data:image/jpg;base64,/9j/4AAQSkZJRgABAQAAAQABAAD/2wCEAAkGBhQSEBUUEhQVFBQWFBUXGBcXGBcXGBcVFxQYFhcUFhgYHCYeFxojGRYXHy8gIycpLCwsFx4xNTAqNSYrLCkBCQoKDgwOGg8PGiwkHyQsLCwqKiwsLCksKiwsLCwpLCksLCwsKSwsLCwsLCwsLCksLCwsLCwsLCwpLCwsKSwsLP/AABEIAMIBAwMBIgACEQEDEQH/xAAcAAABBQEBAQAAAAAAAAAAAAAFAAIDBAYBBwj/xAA8EAABAwIEBAMFCAIBBAMBAAABAAIRAyEEEjFBBQZRYSJxgRMykaGxBxRCUsHR4fBi8ZIjM3KCFaLCQ//EABoBAAIDAQEAAAAAAAAAAAAAAAADAQIEBQb/xAAuEQACAgICAQMCBAYDAAAAAAAAAQIRAyESMQQFQVETImFxkaEVMkKBwdEUYuH/2gAMAwEAAhEDEQA/APKRl6q5geEVKxilTc//AMRI9ToF6hwv7PMLSguZ7V3V9x/x0WlpUWtENaABoAIHwCTwGvKvZHmPDvswrPvULaY6e8flb5rT4D7NcMz381Q9zA+DVqwuqaQp5GypguD0aI/6dJjfJoB+OqtpLqsUOSupQnBiCBsLsJ4ppwpIJIoXYU7cOeic/AuIMWMWMaHqgLK+VVuI8Tp0GZqrso0G5cejRuU3i+Mdg8MHVCKlUnK0AZc79dBoALn+QvNK+IqV6mes8ud8mifdaNgkZMnAfhx/UZsaPODaxNNjHsc4QzNl8R3FjAtOpQzFYxrn5JL2MDiWtdlHtc5Bc55EudF9hfbcSAAJ8IyifFpv8toVTH1hlJBb4pDntcTmjcWHhvEdt7pCyOSKeRD6b0SY/Fgvyt8Mg36mDmaA0G+m/wBVd4RjvZjMPeMkz4YbsBPWBYT52QKpBMQbxeNoBInbfdOwrgYkZSZI8zcWO0T6nskpvszKfuek8vYx1RhcdZPwJJF/XRFS+8dv1aP/ANLyZnMFaiGtFRubLcFuY2MaaDQjWUco/aQ4ezLqIIAObKS23UAzEkAATfrutcJa2NXR6A4xqulqz3A+d8NiKgaXGnUIsKkNbJ/Cw3BPmZO3Rao4Y9E5bJKsLkKwaJTCxSBFC5CjxuPp0hNR7W+Zv6DU+iz1XnylMU2OcPzOhjT5TJ+QVXJIsot9I0sLjmjdZ/Cc5031fZublkDKZzZnEjwtDR31MaLREITshprsGY7l7D1v+5SY7vlAPxF1muIfZbh3SaTn0z55h8Df5rblchSFs8j4h9meIpnwZag7GD8Cg+N4S+nSOcOb4miCCLgO66wD817o9sKticEyoIe1rh0IB+qHZdS+T59NFJey1eQMIST7KJ6FwHoJSVrJ5xNLC7C6AnBqsIGp0J7aasU8MSoArBie2iiFLBdVZZQAU0QDGYMnZWGYBXwoq+LYwS9zWjq4gD4lADGYEKZuHHRRHHCJF7SI38lTwnHmVW5m+oNnNPRw2KLQBUMCB8082UsDTzO8Tz7rJj1duBt1Oypcx8508KwF3ie6cjAYJ7k/hb3+q8qxOPNRwc73jeBOuxMyS7uk5MlLQ3Hicy1i+YKmJrGrWLpuGg6MaTZrRt3UTa3iMCdBO0lDnuM5e/08l37o4EwT5CVil922dGEVBBDGVRkkiSTA8yLEIPVfmJiA0EdOgnz2sjlLhVgahnsNfjNj5JtTC02QGsA3sJMje6FpUZ8uJ5HoGSXNJcMxJDYk/hHyEeH0HdcbiTEW3JcQNCAAL7e871IVxzXHSmY6xa+89lYp8NBOVx8R2/hRaXZSPgvuwXckuLRJHew2aL9IuocS1zrPBItpYCBGm61dDlsON5ntorVHk1hMl3zgesq0ZGlYoxWzCkZRBu3X/a9c5L5xpnBgVnQ6iAw6lzwB4C3qYsb6jaUFpcLo02OECHRMxe0fBVKleixkDK1g3MNAPrqfK6ZHK/YpPEpdh7iP2gVIOSi2m3Yv8bj3gEAfNZw8QxNQOc6rWc0xJaHMZcbEQBp076KphOK0ageBWa2CDDg6HHTwCwm2pIRDG0MK1ofUxwvBDSwR/wAc5V03J1IW/pw0ilhMMyPE97qs2Ybg9CdzfqucRotPgAF9mjU7aa9LdU/C4yhTqOqB3tJkiGwLmd537qQceEl1NoD/AMxu702b6AKlpPsZzXsG+V+TW0CK1Yj2sWZswd+rvkFqbHReYUsRVqvjM4knqV6Py5wWo1gNQmU7HPl0jJkvtk5amwiFTAwqz6MJtFLIHGU2FIWpsIAYuJ+VJAEzaSnpYaVZp4eNVYaFcqRUsMApwE11SFWqYpFkFs1QFDUxgCovrFUMdjxTaSSO0ndQ3RKTekEa/EYBJIAFySYAG5JXh3MvMtXGVJqkFrZysaPA0HcA6nubrRfaFja4phpeHUXlugbOYaAxeN1kOB5DXa2r7jpbPTMIB7XhLU+Ss7Xh+OsaeSW2G+U+M4lk06bz7KCCHXDZn3N2n+wiuJ4i6kHexqOD3WdeZ7k7G5vrdUq9H2AyUgQJNz1J+arOrlgAO+pKROV9CclSlaR2pSNSX1HkuO7iXOPqSuU8JOm6u4BrahCMu4UI8JvbRJ2w1HQCw/C76dInRXm4VrXZfxROlo7+qvhuXa646kS8ZRLt7bCT8FWWthbfQylgCeyVbgdobqdDrH9Cv4VhfIMiCfl+iK4amRcyDFpEjedT5+Sp2MviBKHB2gAQXECbkxO5T2YMUzcgi+2WdYidR89dEUxeObTzuNnAyAASdYgAAxHc7IFV4mH38TCNngj1AUcUlZZSbClXi4ZTAytvcmBIsLeVvqsvxHnSCWMuZOlhonYnFOqnK3xd9k/DcuMF48R1Mbpi/wCxR0ugBi+L1KrbPaw2gSZAvsRfzVH/AOKLnBz3F5859AVrMbwURYAx5KvicI0NGWB9O6ssiWkLkm+yDC8OollQOblt2m8/KPqgX/wjHalx83CVLx3iRY5jW2MS4jaR4U1+FqEF7nFxDZ2dvoI3umRi6siOLm+rLeFwZEMaLbX3RfB8uVnn3SPNZDD8Rri8OtciIuNNBMrV4X7SqrQAabHd5IPwlR9JXtlMiio3F/hs3XLnLjaJzOu5bGlWELzPgf2hNrPDHsyE6EGR8wFs6WK6LTBpKkZsuKcH9wcKifSBVKni1Zp4iU2xBBVwnRVX0oRVNI6iR0/uiCbBOVcRI4Rn5iO0T81xVJLOeZLj/f0ChqV1DUqqB71Yg7WxMXJgIJxLmanTFpce2iDcz4w53HUMBhs2LtbrGu46XGQRm3Y6x9EiWSjo4fEUqcmabFc113+7DR2Q/wC85wXVnvJGglU6HGGVvBkLHGxg6DrPayiPBzmikTUdqRHcWOghKnK1R0Z4sWCF9P2B/GH54FMkzFjpvv1lU6D6bcznU3hsOjKRZx92SdROu61mF5KcZz1cmYyWNAeIjS8CZm6kq8kUmthtWp3ENy/DX5q8E4KjIvMaWuzO4XmXJ4cxqs/K+GvaIGjpIdqbH47C39+w9RgyVG+9fN4SD0IP6K7X5Awxa57qr3GCYbDRPS8khT8N5La0CI9mZID9fProrSjFipZU3aO4bAACWkGb209EdwjgGgEmw/RV6PA2MJjwnb2Z+ZGnxCpYribm+CBUJ/LY+R2WaUK3ZZS5aYXEOfNh/iBAFh1J+KmoUBN9v76oVga9TUUng98t/wD7KV9StcinB3lw/SUtwbLUl0HDiKRPitAhsW90mM3yPVVsVjWNd70x1Px81ma33kicoFtC4AegAKe7CZoz1DUMXaywH/k+bX21VuEn3RFpFjinMAcQxhzPcYtr/CmwfLgcAakzFxMg6x52UeD4O2m4OiXHS0ATswa+puUcwlFxEm3bopcVHoE3QyngGsFhpoo6hG6WO4hA1VGnid/glSdlkvc7ir+aznGsdkaRubAef6bolxHiQbYHxGwHn9AgzsBmOZ5zONrbeSiKrbJYBr0S45yZcTc6aW+ij+8vpHUgn3SLX2ntqjrMLeAZO+3wVfmGsBhYgZ84bsSfxOMxYQIT4ZOTorKbwxcoOgWys50l596TIImR1gGJnt5ptLBB58NgNXG9+gXaeFAbme4ATaJIMa3Cr4nG5jbwjYdR1Vtt6ODNye2FMPXbSLSW5oPcXtovQuWua6VQCmXFrtg6xPkd15U6sXPYHWb4R8dSr2aCJsR/ZCtC4rZ2fT8a8jG8cntdHuFOqrLKq845Y5vcIp1DPQ9e3mt3hsSHtBabFPjKzPn8eeGVSDGHxcWIkf3Qqc1Bt80JY9T06iumZy9CSgFVdVrIorFyocR4nTpiH1GNJ0BIB+Gq8mq8xYpzi8VapMOnxODQDNgwWAAjy+agocTcx5M+0c4CXP1zWmXGfKeyVKTrR1V6bNbbCnEeP1aZLGeL2k+LY3NrXPxVKtwh1QGSRmOYgTGbrExPdFuHmjVaHNAa8GHNJGYHcjtpdWnATlbc77wOqVairZ0lBRTbKPLnLZa4uJ8EQZ1I6C/zWjLms8LQB++0qDEYgUmjKbWHpuqOJ4kGjMetgNzb5KHJdnLz5XN76RoWUpaD8b6lKtTIm3zhZ2txvEZS6kKcaRlOY9zLrfI+SqDnCoQGvpCSCAS7JMC8gh0fFTHLFmLkmwhjeNMpGHe9BMAWG/qmcH4qaryWzaxDhB3v20WPdjvaVCXC5eLXOVuUiJGt47XUp4+6g+aJbMRJnePeuBqqNNtDYTXRvKmKs8dCZ6kn9EMw0CqHk2bc2AHldR8KpOdTzVHZnvuYILY2DYtZXnMa1uWBbrvHmlSbTNMaCx4iyAWxJUWJxgOhjr+yzhxElsCY7m503/t02rxBufK6SbTHSdTr8FTk26GqCSsPnibYgukeQPb4onwrAZvG8RAENPbcrMg02NDzE3gA31ue3rChxvOYDYpNc6NXE2npP6X1TIt2KlvSN0+m1gzGPF9NP0QHjfMrKbbH0Fye1lhMfzTXqOJDyOpEjshh0L6rydd946nT9YKb9NvZoh40quQXrcxOqOmIk2BPU2R3CcPqmM9RrSfwt8RA7nQfNYfg1N1Z8NgCZuRAJNtdVu8LgXUQDJJt/u6icIwEcr6YUr8tNY1paM1jJ1zQJJO5/wBqticFka0NaQ640tfv5I1gOMmo1tNzA2N/zK3xJkUiSJkDcAk7arPkVk8q0Y3D8FPtA0wHRr9NFneaQxlZgdsXGNZIIbOnY7bL0nA4YlrXOEGDrEgGLWsYIXlXOrXMx1RjvFAbln8paHfGSU/BjXbKV9R8WVhxIB3ilzSCDMXHQD+wh7aW4I33uOxTKEuzDWNE+mJMW7f3otLiqpFs/jRni+326HuryWtOxF/VX6tQ1HaaGLb/ANlQOY3wmIIgwt1yJgqOIovp1Gj2jDMixynQ21gz8kmO1ow+nZoYclzujKtwr23ILe60fA+eHUnBtUZmwBI18z3hdxmEcwvYLw4gT0WXx1Esf4rSFFVs9Tkhi8hVJX8HsvDuLU6zZpuB+vwV9tQdV4dhcY6mZY4tPYxCQr134gVX1DUksaZN4Okdh20J7piya2cnyPTHDcHaPds66s7h+F1iwRVeBGhcJHxKST/yl8M5zwNe55fSEuEvgGA4gaNNpjeyfj6LMzmU3ufTHiBcA06CTHoLdIUDHgTYEH5JpeNJvP8Abp566hpBBDmmI3kzM6yjPBsTUpucZgknPmHiEGCATvbvCEuYNGmRE9BPQ9ddVRr8Sc1wDQTN/OTH6KmSHNUc/wAuXCOjT4rDB0ke0cZMZtBoRFrHVV2vfRIqsPu9QYBM2dG+97ea5hqhcPxRGhEW+adi+HFwzXN9BAba34dFiUqls4T2D8Txd0yHwZvtf9fVS0a7ABUqOzEkeG9zIkE21E6fFWH8LyGXNIBbsc2u5tb+Qq9XhYJG0HWJAG6apRRWSb2R18Q0ZwBkDx1BJB0k6tE3jdCqoaZBcGx2JnoAGjX5I3xbBmk/M2i/IWh2csc1rgYhzc490ki9gZtsqTeIAmGUp0JsDpeABZPinF9EwfGN0WOW+LvpFrPZvLA4wLCATfWIveEbxHMDHyAHyT2i/ebeSH0sbVcS4kNBBhjGgNbJAExpPTsPJEm4KmYBfFzrMDcAEjXQJU5KT2h2NzasH1nPgwYvaLmPPqmNcyk0ueYkb6/7U9XGtpw0MLnTqRp5LMcTeXP9mTp73nrHYAKYxsZlycI2yw3igqFxc4eznQSJ6ZiLx2CfxnEiqA1n/bYBlAsBN3W7ndC24He4EX2V3DM8I/votXFR2h3j4JydzIX1HNsw541kAx2ndQYfCPquJc6GjxOJ0DdJj5AIpWw8skOA7CQY/vRVq1Iswjp959VoEbta0k+kkJiYeTCSXvXwUqOMyvhk5Z03jqe+61nAubAw5axJZFiZt8f75rHVMOcgIaLbwZPx28oTWN0LgI31VJQUtnMlHJB8qo9fo4rOQWwRqCP3WtpYdrqDH1BpJEm0fmP8rwLB8Zq0HA0H1A2dDOU9o6HsinFudMVi2CnUeRTaBNNgDWQNyG3d620SFgp2x6yXSejUc2/aCHH2OFcQ3R1YCJ/xp9v8vh1WL4o51V2dxc50AFxuSGtAE+g1XXUpafCR4RqIsRmB8XUAkRqp/vpe0WEiAYAFg0C/a31Tqo7WDFjrit/iU6FIC56H+J+vonvw+R5BEZbwbaa6730VqpTAHWfRR0aVSo5z7vm0mSfOY3UOVK2U9QyR8aKa7ZoeT+XG4xx9oSGtgCLXXo3B+VqOGvTbczLibkdFm/s3YKYc11RuZ5zBnikQL3IA9B0W5xOJbTAzTcwABJJUQcePI8zF3s8+5lxTGYl410Jt2We4zTD2NdodRNrI3zqPZV31aE1XQMwN2tPX+9VkqvEX1IL9eyXe2ej8LJKbUW+l8FYOhEuE0mvqNbUJyk7ajuET5e4CK7C514Pu/r5KvxfhwoOZAgkpLkm+KN8fJ+/6fub6jydDRlxNYNiwDhEJK5wbigfh6bjqWifMWP0SWhRicOefyYya/wAL/R461vfz/hIVJIyiSem5/RGq/K4bLs4AE3MzH6ofw+iKdQFrg8E3ER9dUSlSPQtT7jstUOAvd74hu8a+UfutbwrAYZmtG8RJALj5uKiw2HaXFzRlaYgd9zE28kQNZjRcqrippN6M8sX1NSRT4Nw9jMVD2zTfIaNcpKk4jwTJVdScwOlpfTeSGeEGCCNHESO60XBOBFzxVeIaLtG89Si3HOEe2YMsZ2yWk9xBHkR9ApeFOFJHC8xY4ZOMH+Z5m/DEgg+0yxAAEjPqGmdjGv7KpVDGtIY7K/RzXjS5FpmR1/iVoOMcIxOHaXhrnAEO/wCncgj8Q6egWGxePNUmQZiIi/8A7HtosihJaZk5BjGYzLhnMqBri9oa0gnM0NcHRBtlN9L9+uTs1t8wm03/AHurj8K4MvGUHuLxCrHGeG7cwG41a2YidDeDJE31WmFtVYyEq0GMJxdjKYbTyl594vPin/EKtjcXVzNeaVR0uAEaS6BrNvooOBcIp4sumpFQRlpxHhFsxJAbGlgZvJWnZwt9Cm8ONSMpytLmnzuTYepHbZW+nxfuOc30kZnGe3a4ZQGm/eCNpOp9EMpYEvFRz3kPF/FuTc5t9EXx1V2bLOR4mxENcNj5n+9VHSpCp+GHggvG7j2neNvghRyRW6KPBll9zYKq06gEuiD0m4PpCsYVrpsmYynnILQSQTPltY2nW/knO4m5rcobHxn1To21s6HjSyKNzuy79zfkLneEi8GBPl3XXY1vsmzY3A0+IH9ugpxZcfEHPd5kpjqhnQt7DVWoe8vJbL3tGE2JHcgFdBAEG7XagC4vqPkq1MGw8VxMQbiYkeqmY8gmzrWMjQzoRsiiMiWSNSY9nB3mzWuc2A6RJtrJH90UVLCAODXnJr4toRngPFIqBmaGuMQL+KDB7DYwjXF+EMbTJIBhpJgRLtpWWebhLizj5EsUuPf4mIxtc5hLs2UButsrbR5QBHor2GoFrS46Ef6/0uYnhtNsOJLQY8IFyDrGoka7L0zk/g3DqxHsnF7wP+3U94dTB94dxK0J8laH4fM+im4o844NhfbVZq5m0QYJi/8Ax6L2bh/LmGdQYGXZEhzTrO8qDmLlGm5j3glsNJiARAEwNxpogHJ3EKjaWJFLPUyiWAN1JkSBsdDCU5NS4yWmc3LlnlleTZrG8r06cmjma+LEnS8rM86cXrMeGA5W5RmcAJEi5BiQPJd4FzN92e5leo97J/F7zHTeQbnXYlCOduPMxLpoGWtbBJtN9BKpyg4a1+Bu9Pxx+p9y9v0+DJVjmd4C5xMzbW/bUfBPp4F4c0PGQOtLgncPx/splmae6kx/GX1REBrRsOvmlXPlSWvk9DCGSOk/7hQ4OthIqMfmb+YfQofjse+vUDnmY0tA72UvCuYHhxDzIfZwdBBMRPZEeC8IbWxIaBbNJvNtVCi72NxLg+WSnW7Nby7gXDC09fdJ+LiUlraWGAAAFgFxa1iR56fmOUm0jyylxkfd3Pez/Edz1HpKyzjmPhG+mvktRjeXwyp7Ou5zGwQ02MOkXLQLt107aJcGwdNly4F25MbdLWCSpcnTPUu1uCtfIHpYmtT8OZzNLR+9kWwgc8h7X5i0jUDXurvFuFNqMzSBAkGf7ZAOEcU9gXeEP2vOom0bg/H9bdFXLkrXZ6lw7nRsAVmln+QEj4C4WkwmMZUbmY4OHYyvMWY32ozCnkB0adglRfWpOLqLiwny+hsnqfycHyPTk9w7PU3tG68arYMPLqu7yXERub+q02M5yrmmGuGSIzvaQDA96JJF1Uw3FMCWx7QtPhFwDAHkf9wsnlS5UonEy4Zw00Zqrw4kCDBF+o/4+m4QnG8AdqdOrf0C3rsPh3HwYimfN0HTSF2nwHMPeaRtBafqQsUZ5IPQlSlFnluHpVcM/O3UTtseqLYviWJYynUdUBbVa+IGgByuBBGt/wC2WxxHKhm1/wDenlCHcQ4A9zGsqBxa2cok+GYmOmgt2WleY6qSNj81uHGqfyZbhdJ1Y+ygvMeAbtIucvW23QKTiGAqYeplrMIcACJsS03t5axqPJExwk0nZqctc0gg7tIuCCI7LXDmOhjqHscSxorAAhxAyuI1g2LSRNvmr4vIi7tlcHlSg6fR5w5hc7Oy53Gmado6/VJj80kDt0k2t3WowXIuZ7zRrkNLS3cnKbFrh0gfQjZXq32cvc3K6oNSQcom+5PU7p68jH2mdSPlwMjgcfkhzcuYCLwJHRX8dQp12e0pgBwHjZv5jp+qXFeSK+HYXBr3sBu5okR1gXG3z7IZhKppvBk3sQQR9U38jVicZq4siZiXMcHNPiaMokTA6AG26Zw8MNXNV63NzpeHAXIsR6q/Vw+WoQzNcGBBvmEEGNr6hXMD9nmMr3FMMb1cYnv5K1OiM88atN1Y7gOCGLxgDQKbA7wANbIEyfP1novQ+Lcive05KoJIiHNA2jZQ8nckMwBD69VpqOOVskNEke62dTrZbpoVZYlP+ZHDzSi5fb0eG477NcW6oBlkTH+IHUEFH+BfZe+kc9WqKcaFs5m/5B0jKdl6m6Bqq1dtKoIcWkaxP7I4cVorylVJGN5lw7KtFlNlZz3M7F2YxEud11uJ1KocofeMNV9maQ9k67iR4m7AzqR2I6rW47mDC4YWgnowSfU/yvPavM5OMfWzmmHASAQ8RoGnUSNbaLHOM1LnasI+PJ/c9F/nipSq1AKQa5xHiI2M7xus1iaDWsyxeP6QU4Ypvt3PDy4HqDqdyTcmVHicYHnX1/RS3e/c9P4PizcU52q/cEPw0JOpf3orVVzRsCfVQ0zcdrqLOysaXRe4TwOtUnIwTlJBIkns0ak+QW5+z/g5Zne7yB+sIZylWfXr5Q7K3IZixymAQDsSLT0JXpOHwrWNDWgADYJmKFy5HnvU5xwtxS+5r9h4aknLq2HnQNgqtLG0pfT6iHX9QVmeauT2UR7WlIaCJb+q0FPDvw5tdv6d0SZiWVmFrryIIKS4Wt9nR8XysmCSd3H3R5RiQ5zQS7I0XDW+8e87FDuI4UMgUo0FxOYkjabnz3W443yQ8ZjRGcHQbi+n+lnGcsVSYeA0TeQfosz5Xs9biyYcseWOSr4BGHq4hpEZoMwLxrFp2/dGK1TEVGNyDQXixmZHnb9EbwXLVJkZiXHqT+ivn2bBAgAJii32yG6elZnOH06wpuNUbWnWe/ZQPxjKNSnUDAKmbQRDm75uoKucR5iF20yAACS47x+Fvc90HxnBy9jHscar3AF4AGVvaZEnTbqlOVS0zn+TglKalLp6qv3NNxeuzG0ppUaVIj8zWlxPYxosLiuDV6bpzeL/ABd+gRypjMVSaPDYD8MT8lFT4w19Fwc406pMzBuPPZVm5RbmtiH4OOEdFbgvE67ajBUrmm3OAS5xMN3dC3Tq7s+WjWbWAjxZbXGxDrrDYPET71ZpH+UH6hOxmLbSLXUaxLtwCTHl27JLkpfbx2U/huPJLr/R6C/h+ezm03TrYhVuFcpUvvU1MrGBvulx8brxBMWEz10QTgv2kFlq9MVB1Hhd+yHcxc5HEtyhoYJmdT5dkQw09qzO/RpOVVr5PZOGcJoUARTAvqSZKt1MXSaPEWDzLR9V86sxbvzO+JXKtc/mJW2M1FUomlegpf1/t/6e71+asE0wa9Idgf2suU8fhKtxUov/APZhXgftu6Qq7pizS+Bj9FxJamz6CZSw5NvZSOmVM4hxqhQYXPe0RsCCT5DdeCDGOt43ehNlYo4uuTAzH0Kt9Z/Aj+DxT3MMc+8d+/NALcjWOOQTLiDHig+SDcA5xxuDhrK5qUx//Op4gBvlJu30t2TncDxDr5depAU1Pl3E5cpLQL6mdddraJfOfaH5fCwpJRVkXF+cMTiTNV9vyt8I+AQo1j1PxRlnJtWfeb8/2UzOTn/nb8DHxVZfLNsPp448ekAfvDyA3WbAmZv3WqqfZ5VFLOKgc4CcoBv2BJ1UmB5Lky9wj/ELXsxL2UPZwXESA6RYRbN5JclLtGfLCUWnhfb2eT1cNUDHOghoBJJFrIVhMe8uu4RO69D5hcPu5o0yC4gNk6epNli+DcqVKtQANLidgJt+icuKWw8hZ3OPHS9/j+5YZTLr9VZpYUnZel8ufZ4ym0Or+J35dh2PVaVnA6DYikwRpYKiwyZfJ6zhxPik5fj7GR5A4G5k1XCJED43K27nQLqKs/LoQ0IZWxD6hhtwnxSguJ5vyvIl5OR5HotP4kJSUDeDWubpK+zLoMvpSheO4HmB9m403EajbuEayrmVXasqpNdAJuIqM8L7f5RI/hEMM8nUtcOu6tPogqpU4WNWy09v2SHifPlb/Ity3fRaOFYdWtPoFleaOTPaNLqAGa3gMwfmEeBqM1GYdv2U1LiTdDY91eUYyVM1YfKzYXyhI8mxXJWJZLn0yROwH0GiLcOxAyAFsDQTA0tpK9ObUBHVZfmPk/PUFWjAcNRpPl3SXicNxO1g9UWeseWo/iCDQG9wqPFMNRpsz1GtI2tJ8o/dFhSeLFsGPxW07qZuED2eNrTO2o+ai1J0ux85crjF7MrgeH0K4zCkLHdoB/ZW6nLtI602/D9loqeEDRDQAOgXHYbyV1HWy8bUfuezKHlCifwkeRKF8X5U9mwvpk2FwenZM4jx/F53ezblAJGUi4gxBBUtDjtetRc2oztmGkHqlylFF8WZylxQGwvCqtQAsAcD0IMeY1/2rdbl45g0OLqhOXKBHi6TP9gr0jlHltzaIPs8sjtc7eio8WwtIVrsy1WuDszTfpNjayhxfGxM8maTeOE03/gw1PgNNlZ1OtU8TSBDdCSJ16bLQYfl6i3RgPnf6q1U5epVKzagDgQZgGxMzfdE/u6tBNKpFcP1arIwfT4e1vugD0T/ALqdkQbShPbTTB9A1lIqVtNEfYWTDh0AkV2U1Izh1SocsgDLAB0t0+SmbSMwLlGaXAajmjxBm/U/wkZsKyqhOeUIq5NL8wNhcA/MGEZXEwQTYW1B30KMM5Sa69Vxd2Fh/Kmw/L7m1RUfVLiNBoP59UXdUV8GJxhUzk5vNnD7cUv0Bg5aw4EeyZ6ifqhfDuVnUKxex/hJ02I6EduqO1sa0bqs7Evd7rY7lNljjJp/BzsmTLk/mk/1LVSqALlD6/ECTDBJUjeHE3eSfkFbpYYNFhCbsXpAylwxzjNQ+iIUsOGiAFYyLuVCQOVkOVJS5V1SQSwlCflShWIGQllT4XYQBEaajqYYHUAqzlShRQA48NA90lvkUoqN3DvOxRHKuZFHEmwe+rI8dOfQFQmhRO2X4j6ot7JNdhwdlHEdDPOH8raBbeFM2efkVQrcp5qmf2uhBiOmg8t0eOAadk37gNiR6lVcE+zQvOy/P7Gb45ykajfCQXDQxB+KAYLlnGNzUyGua46kAEX1K9C+5nZ7vl+yX3d40f8AEBKn48ZO2Pj6lNKmky3hhDADrAn4LN8xcuh1T2zBLt+sI0GVPzD4fykW1Oo+B/dOlG1Rjw5niyc0ZKjhugumYqqykR7RwZOk/NaqpgidQz4H90K4ryg2vGZxEdP5S5Rkl9p1n6lBrWmUaQDhIII7GU4MGm6J8O5ZbRbDTPcgFXhgD1+AA/RSoutg/U8fwAm0HH3Wk+n7qWnwhx94ho+JRscP6l3xT28Pb0nzup4CJ+qS/pVFDB4elS0Mnqb/AAVz770BP97qduHA0EJ4pK1Uc3JmlkfKTspOdUdoAPO64MGT7zifkiHs0simhPIpswbRoFN7NTZUoU0QRZF3KnwlCkCOEiE+FyEAMhJPhJSBKuq0aQOijdhlIEMLsJxplcQQchKE5dhRRI2EoToShBByEoToShBJyEsqdCWVSA3KllToXYUUQM9mm5FLC5CCSPIlkUkJQgCPKlkT4ShADMq7lToShADIShPhKEARwlCflSyqAI4ShPhcKAGQuZU9cyoAZCSmbQKkbhuqtQFSElbJZ1C4igPMfsX4hVfQh9R7wNMznGPKSvV2pJK8i8+zhUTwkkqCiIhcSSQSOCcVxJAHWroSSQAgkUkkAcTikkgBJpSSQA5NCSSAOrqSSgDhSXEkAJJcSQA4phXUlIDEkklADmqZgSSUoCRC+PVCKTiCRbYwkkpJXZ86cX4xX9vU/wCtV94/jd+6SSSsa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39944" name="AutoShape 8" descr="data:image/jpg;base64,/9j/4AAQSkZJRgABAQAAAQABAAD/2wCEAAkGBhQSEBUUEhQVFBQWFBUXGBcXGBcXGBcVFxQYFhcUFhgYHCYeFxojGRYXHy8gIycpLCwsFx4xNTAqNSYrLCkBCQoKDgwOGg8PGiwkHyQsLCwqKiwsLCksKiwsLCwpLCksLCwsKSwsLCwsLCwsLCksLCwsLCwsLCwpLCwsKSwsLP/AABEIAMIBAwMBIgACEQEDEQH/xAAcAAABBQEBAQAAAAAAAAAAAAAFAAIDBAYBBwj/xAA8EAABAwIEBAMFCAIBBAMBAAABAAIRAyEEEjFBBQZRYSJxgRMykaGxBxRCUsHR4fBi8ZIjM3KCFaLCQ//EABoBAAIDAQEAAAAAAAAAAAAAAAADAQIEBQb/xAAuEQACAgICAQMCBAYDAAAAAAAAAQIRAyESMQQFQVETImFxkaEVMkKBwdEUYuH/2gAMAwEAAhEDEQA/APKRl6q5geEVKxilTc//AMRI9ToF6hwv7PMLSguZ7V3V9x/x0WlpUWtENaABoAIHwCTwGvKvZHmPDvswrPvULaY6e8flb5rT4D7NcMz381Q9zA+DVqwuqaQp5GypguD0aI/6dJjfJoB+OqtpLqsUOSupQnBiCBsLsJ4ppwpIJIoXYU7cOeic/AuIMWMWMaHqgLK+VVuI8Tp0GZqrso0G5cejRuU3i+Mdg8MHVCKlUnK0AZc79dBoALn+QvNK+IqV6mes8ud8mifdaNgkZMnAfhx/UZsaPODaxNNjHsc4QzNl8R3FjAtOpQzFYxrn5JL2MDiWtdlHtc5Bc55EudF9hfbcSAAJ8IyifFpv8toVTH1hlJBb4pDntcTmjcWHhvEdt7pCyOSKeRD6b0SY/Fgvyt8Mg36mDmaA0G+m/wBVd4RjvZjMPeMkz4YbsBPWBYT52QKpBMQbxeNoBInbfdOwrgYkZSZI8zcWO0T6nskpvszKfuek8vYx1RhcdZPwJJF/XRFS+8dv1aP/ANLyZnMFaiGtFRubLcFuY2MaaDQjWUco/aQ4ezLqIIAObKS23UAzEkAATfrutcJa2NXR6A4xqulqz3A+d8NiKgaXGnUIsKkNbJ/Cw3BPmZO3Rao4Y9E5bJKsLkKwaJTCxSBFC5CjxuPp0hNR7W+Zv6DU+iz1XnylMU2OcPzOhjT5TJ+QVXJIsot9I0sLjmjdZ/Cc5031fZublkDKZzZnEjwtDR31MaLREITshprsGY7l7D1v+5SY7vlAPxF1muIfZbh3SaTn0z55h8Df5rblchSFs8j4h9meIpnwZag7GD8Cg+N4S+nSOcOb4miCCLgO66wD817o9sKticEyoIe1rh0IB+qHZdS+T59NFJey1eQMIST7KJ6FwHoJSVrJ5xNLC7C6AnBqsIGp0J7aasU8MSoArBie2iiFLBdVZZQAU0QDGYMnZWGYBXwoq+LYwS9zWjq4gD4lADGYEKZuHHRRHHCJF7SI38lTwnHmVW5m+oNnNPRw2KLQBUMCB8082UsDTzO8Tz7rJj1duBt1Oypcx8508KwF3ie6cjAYJ7k/hb3+q8qxOPNRwc73jeBOuxMyS7uk5MlLQ3Hicy1i+YKmJrGrWLpuGg6MaTZrRt3UTa3iMCdBO0lDnuM5e/08l37o4EwT5CVil922dGEVBBDGVRkkiSTA8yLEIPVfmJiA0EdOgnz2sjlLhVgahnsNfjNj5JtTC02QGsA3sJMje6FpUZ8uJ5HoGSXNJcMxJDYk/hHyEeH0HdcbiTEW3JcQNCAAL7e871IVxzXHSmY6xa+89lYp8NBOVx8R2/hRaXZSPgvuwXckuLRJHew2aL9IuocS1zrPBItpYCBGm61dDlsON5ntorVHk1hMl3zgesq0ZGlYoxWzCkZRBu3X/a9c5L5xpnBgVnQ6iAw6lzwB4C3qYsb6jaUFpcLo02OECHRMxe0fBVKleixkDK1g3MNAPrqfK6ZHK/YpPEpdh7iP2gVIOSi2m3Yv8bj3gEAfNZw8QxNQOc6rWc0xJaHMZcbEQBp076KphOK0ageBWa2CDDg6HHTwCwm2pIRDG0MK1ofUxwvBDSwR/wAc5V03J1IW/pw0ilhMMyPE97qs2Ybg9CdzfqucRotPgAF9mjU7aa9LdU/C4yhTqOqB3tJkiGwLmd537qQceEl1NoD/AMxu702b6AKlpPsZzXsG+V+TW0CK1Yj2sWZswd+rvkFqbHReYUsRVqvjM4knqV6Py5wWo1gNQmU7HPl0jJkvtk5amwiFTAwqz6MJtFLIHGU2FIWpsIAYuJ+VJAEzaSnpYaVZp4eNVYaFcqRUsMApwE11SFWqYpFkFs1QFDUxgCovrFUMdjxTaSSO0ndQ3RKTekEa/EYBJIAFySYAG5JXh3MvMtXGVJqkFrZysaPA0HcA6nubrRfaFja4phpeHUXlugbOYaAxeN1kOB5DXa2r7jpbPTMIB7XhLU+Ss7Xh+OsaeSW2G+U+M4lk06bz7KCCHXDZn3N2n+wiuJ4i6kHexqOD3WdeZ7k7G5vrdUq9H2AyUgQJNz1J+arOrlgAO+pKROV9CclSlaR2pSNSX1HkuO7iXOPqSuU8JOm6u4BrahCMu4UI8JvbRJ2w1HQCw/C76dInRXm4VrXZfxROlo7+qvhuXa646kS8ZRLt7bCT8FWWthbfQylgCeyVbgdobqdDrH9Cv4VhfIMiCfl+iK4amRcyDFpEjedT5+Sp2MviBKHB2gAQXECbkxO5T2YMUzcgi+2WdYidR89dEUxeObTzuNnAyAASdYgAAxHc7IFV4mH38TCNngj1AUcUlZZSbClXi4ZTAytvcmBIsLeVvqsvxHnSCWMuZOlhonYnFOqnK3xd9k/DcuMF48R1Mbpi/wCxR0ugBi+L1KrbPaw2gSZAvsRfzVH/AOKLnBz3F5859AVrMbwURYAx5KvicI0NGWB9O6ssiWkLkm+yDC8OollQOblt2m8/KPqgX/wjHalx83CVLx3iRY5jW2MS4jaR4U1+FqEF7nFxDZ2dvoI3umRi6siOLm+rLeFwZEMaLbX3RfB8uVnn3SPNZDD8Rri8OtciIuNNBMrV4X7SqrQAabHd5IPwlR9JXtlMiio3F/hs3XLnLjaJzOu5bGlWELzPgf2hNrPDHsyE6EGR8wFs6WK6LTBpKkZsuKcH9wcKifSBVKni1Zp4iU2xBBVwnRVX0oRVNI6iR0/uiCbBOVcRI4Rn5iO0T81xVJLOeZLj/f0ChqV1DUqqB71Yg7WxMXJgIJxLmanTFpce2iDcz4w53HUMBhs2LtbrGu46XGQRm3Y6x9EiWSjo4fEUqcmabFc113+7DR2Q/wC85wXVnvJGglU6HGGVvBkLHGxg6DrPayiPBzmikTUdqRHcWOghKnK1R0Z4sWCF9P2B/GH54FMkzFjpvv1lU6D6bcznU3hsOjKRZx92SdROu61mF5KcZz1cmYyWNAeIjS8CZm6kq8kUmthtWp3ENy/DX5q8E4KjIvMaWuzO4XmXJ4cxqs/K+GvaIGjpIdqbH47C39+w9RgyVG+9fN4SD0IP6K7X5Awxa57qr3GCYbDRPS8khT8N5La0CI9mZID9fProrSjFipZU3aO4bAACWkGb209EdwjgGgEmw/RV6PA2MJjwnb2Z+ZGnxCpYribm+CBUJ/LY+R2WaUK3ZZS5aYXEOfNh/iBAFh1J+KmoUBN9v76oVga9TUUng98t/wD7KV9StcinB3lw/SUtwbLUl0HDiKRPitAhsW90mM3yPVVsVjWNd70x1Px81ma33kicoFtC4AegAKe7CZoz1DUMXaywH/k+bX21VuEn3RFpFjinMAcQxhzPcYtr/CmwfLgcAakzFxMg6x52UeD4O2m4OiXHS0ATswa+puUcwlFxEm3bopcVHoE3QyngGsFhpoo6hG6WO4hA1VGnid/glSdlkvc7ir+aznGsdkaRubAef6bolxHiQbYHxGwHn9AgzsBmOZ5zONrbeSiKrbJYBr0S45yZcTc6aW+ij+8vpHUgn3SLX2ntqjrMLeAZO+3wVfmGsBhYgZ84bsSfxOMxYQIT4ZOTorKbwxcoOgWys50l596TIImR1gGJnt5ptLBB58NgNXG9+gXaeFAbme4ATaJIMa3Cr4nG5jbwjYdR1Vtt6ODNye2FMPXbSLSW5oPcXtovQuWua6VQCmXFrtg6xPkd15U6sXPYHWb4R8dSr2aCJsR/ZCtC4rZ2fT8a8jG8cntdHuFOqrLKq845Y5vcIp1DPQ9e3mt3hsSHtBabFPjKzPn8eeGVSDGHxcWIkf3Qqc1Bt80JY9T06iumZy9CSgFVdVrIorFyocR4nTpiH1GNJ0BIB+Gq8mq8xYpzi8VapMOnxODQDNgwWAAjy+agocTcx5M+0c4CXP1zWmXGfKeyVKTrR1V6bNbbCnEeP1aZLGeL2k+LY3NrXPxVKtwh1QGSRmOYgTGbrExPdFuHmjVaHNAa8GHNJGYHcjtpdWnATlbc77wOqVairZ0lBRTbKPLnLZa4uJ8EQZ1I6C/zWjLms8LQB++0qDEYgUmjKbWHpuqOJ4kGjMetgNzb5KHJdnLz5XN76RoWUpaD8b6lKtTIm3zhZ2txvEZS6kKcaRlOY9zLrfI+SqDnCoQGvpCSCAS7JMC8gh0fFTHLFmLkmwhjeNMpGHe9BMAWG/qmcH4qaryWzaxDhB3v20WPdjvaVCXC5eLXOVuUiJGt47XUp4+6g+aJbMRJnePeuBqqNNtDYTXRvKmKs8dCZ6kn9EMw0CqHk2bc2AHldR8KpOdTzVHZnvuYILY2DYtZXnMa1uWBbrvHmlSbTNMaCx4iyAWxJUWJxgOhjr+yzhxElsCY7m503/t02rxBufK6SbTHSdTr8FTk26GqCSsPnibYgukeQPb4onwrAZvG8RAENPbcrMg02NDzE3gA31ue3rChxvOYDYpNc6NXE2npP6X1TIt2KlvSN0+m1gzGPF9NP0QHjfMrKbbH0Fye1lhMfzTXqOJDyOpEjshh0L6rydd946nT9YKb9NvZoh40quQXrcxOqOmIk2BPU2R3CcPqmM9RrSfwt8RA7nQfNYfg1N1Z8NgCZuRAJNtdVu8LgXUQDJJt/u6icIwEcr6YUr8tNY1paM1jJ1zQJJO5/wBqticFka0NaQ640tfv5I1gOMmo1tNzA2N/zK3xJkUiSJkDcAk7arPkVk8q0Y3D8FPtA0wHRr9NFneaQxlZgdsXGNZIIbOnY7bL0nA4YlrXOEGDrEgGLWsYIXlXOrXMx1RjvFAbln8paHfGSU/BjXbKV9R8WVhxIB3ilzSCDMXHQD+wh7aW4I33uOxTKEuzDWNE+mJMW7f3otLiqpFs/jRni+326HuryWtOxF/VX6tQ1HaaGLb/ANlQOY3wmIIgwt1yJgqOIovp1Gj2jDMixynQ21gz8kmO1ow+nZoYclzujKtwr23ILe60fA+eHUnBtUZmwBI18z3hdxmEcwvYLw4gT0WXx1Esf4rSFFVs9Tkhi8hVJX8HsvDuLU6zZpuB+vwV9tQdV4dhcY6mZY4tPYxCQr134gVX1DUksaZN4Okdh20J7piya2cnyPTHDcHaPds66s7h+F1iwRVeBGhcJHxKST/yl8M5zwNe55fSEuEvgGA4gaNNpjeyfj6LMzmU3ufTHiBcA06CTHoLdIUDHgTYEH5JpeNJvP8Abp566hpBBDmmI3kzM6yjPBsTUpucZgknPmHiEGCATvbvCEuYNGmRE9BPQ9ddVRr8Sc1wDQTN/OTH6KmSHNUc/wAuXCOjT4rDB0ke0cZMZtBoRFrHVV2vfRIqsPu9QYBM2dG+97ea5hqhcPxRGhEW+adi+HFwzXN9BAba34dFiUqls4T2D8Txd0yHwZvtf9fVS0a7ABUqOzEkeG9zIkE21E6fFWH8LyGXNIBbsc2u5tb+Qq9XhYJG0HWJAG6apRRWSb2R18Q0ZwBkDx1BJB0k6tE3jdCqoaZBcGx2JnoAGjX5I3xbBmk/M2i/IWh2csc1rgYhzc490ki9gZtsqTeIAmGUp0JsDpeABZPinF9EwfGN0WOW+LvpFrPZvLA4wLCATfWIveEbxHMDHyAHyT2i/ebeSH0sbVcS4kNBBhjGgNbJAExpPTsPJEm4KmYBfFzrMDcAEjXQJU5KT2h2NzasH1nPgwYvaLmPPqmNcyk0ueYkb6/7U9XGtpw0MLnTqRp5LMcTeXP9mTp73nrHYAKYxsZlycI2yw3igqFxc4eznQSJ6ZiLx2CfxnEiqA1n/bYBlAsBN3W7ndC24He4EX2V3DM8I/votXFR2h3j4JydzIX1HNsw541kAx2ndQYfCPquJc6GjxOJ0DdJj5AIpWw8skOA7CQY/vRVq1Iswjp959VoEbta0k+kkJiYeTCSXvXwUqOMyvhk5Z03jqe+61nAubAw5axJZFiZt8f75rHVMOcgIaLbwZPx28oTWN0LgI31VJQUtnMlHJB8qo9fo4rOQWwRqCP3WtpYdrqDH1BpJEm0fmP8rwLB8Zq0HA0H1A2dDOU9o6HsinFudMVi2CnUeRTaBNNgDWQNyG3d620SFgp2x6yXSejUc2/aCHH2OFcQ3R1YCJ/xp9v8vh1WL4o51V2dxc50AFxuSGtAE+g1XXUpafCR4RqIsRmB8XUAkRqp/vpe0WEiAYAFg0C/a31Tqo7WDFjrit/iU6FIC56H+J+vonvw+R5BEZbwbaa6730VqpTAHWfRR0aVSo5z7vm0mSfOY3UOVK2U9QyR8aKa7ZoeT+XG4xx9oSGtgCLXXo3B+VqOGvTbczLibkdFm/s3YKYc11RuZ5zBnikQL3IA9B0W5xOJbTAzTcwABJJUQcePI8zF3s8+5lxTGYl410Jt2We4zTD2NdodRNrI3zqPZV31aE1XQMwN2tPX+9VkqvEX1IL9eyXe2ej8LJKbUW+l8FYOhEuE0mvqNbUJyk7ajuET5e4CK7C514Pu/r5KvxfhwoOZAgkpLkm+KN8fJ+/6fub6jydDRlxNYNiwDhEJK5wbigfh6bjqWifMWP0SWhRicOefyYya/wAL/R461vfz/hIVJIyiSem5/RGq/K4bLs4AE3MzH6ofw+iKdQFrg8E3ER9dUSlSPQtT7jstUOAvd74hu8a+UfutbwrAYZmtG8RJALj5uKiw2HaXFzRlaYgd9zE28kQNZjRcqrippN6M8sX1NSRT4Nw9jMVD2zTfIaNcpKk4jwTJVdScwOlpfTeSGeEGCCNHESO60XBOBFzxVeIaLtG89Si3HOEe2YMsZ2yWk9xBHkR9ApeFOFJHC8xY4ZOMH+Z5m/DEgg+0yxAAEjPqGmdjGv7KpVDGtIY7K/RzXjS5FpmR1/iVoOMcIxOHaXhrnAEO/wCncgj8Q6egWGxePNUmQZiIi/8A7HtosihJaZk5BjGYzLhnMqBri9oa0gnM0NcHRBtlN9L9+uTs1t8wm03/AHurj8K4MvGUHuLxCrHGeG7cwG41a2YidDeDJE31WmFtVYyEq0GMJxdjKYbTyl594vPin/EKtjcXVzNeaVR0uAEaS6BrNvooOBcIp4sumpFQRlpxHhFsxJAbGlgZvJWnZwt9Cm8ONSMpytLmnzuTYepHbZW+nxfuOc30kZnGe3a4ZQGm/eCNpOp9EMpYEvFRz3kPF/FuTc5t9EXx1V2bLOR4mxENcNj5n+9VHSpCp+GHggvG7j2neNvghRyRW6KPBll9zYKq06gEuiD0m4PpCsYVrpsmYynnILQSQTPltY2nW/knO4m5rcobHxn1To21s6HjSyKNzuy79zfkLneEi8GBPl3XXY1vsmzY3A0+IH9ugpxZcfEHPd5kpjqhnQt7DVWoe8vJbL3tGE2JHcgFdBAEG7XagC4vqPkq1MGw8VxMQbiYkeqmY8gmzrWMjQzoRsiiMiWSNSY9nB3mzWuc2A6RJtrJH90UVLCAODXnJr4toRngPFIqBmaGuMQL+KDB7DYwjXF+EMbTJIBhpJgRLtpWWebhLizj5EsUuPf4mIxtc5hLs2UButsrbR5QBHor2GoFrS46Ef6/0uYnhtNsOJLQY8IFyDrGoka7L0zk/g3DqxHsnF7wP+3U94dTB94dxK0J8laH4fM+im4o844NhfbVZq5m0QYJi/8Ax6L2bh/LmGdQYGXZEhzTrO8qDmLlGm5j3glsNJiARAEwNxpogHJ3EKjaWJFLPUyiWAN1JkSBsdDCU5NS4yWmc3LlnlleTZrG8r06cmjma+LEnS8rM86cXrMeGA5W5RmcAJEi5BiQPJd4FzN92e5leo97J/F7zHTeQbnXYlCOduPMxLpoGWtbBJtN9BKpyg4a1+Bu9Pxx+p9y9v0+DJVjmd4C5xMzbW/bUfBPp4F4c0PGQOtLgncPx/splmae6kx/GX1REBrRsOvmlXPlSWvk9DCGSOk/7hQ4OthIqMfmb+YfQofjse+vUDnmY0tA72UvCuYHhxDzIfZwdBBMRPZEeC8IbWxIaBbNJvNtVCi72NxLg+WSnW7Nby7gXDC09fdJ+LiUlraWGAAAFgFxa1iR56fmOUm0jyylxkfd3Pez/Edz1HpKyzjmPhG+mvktRjeXwyp7Ou5zGwQ02MOkXLQLt107aJcGwdNly4F25MbdLWCSpcnTPUu1uCtfIHpYmtT8OZzNLR+9kWwgc8h7X5i0jUDXurvFuFNqMzSBAkGf7ZAOEcU9gXeEP2vOom0bg/H9bdFXLkrXZ6lw7nRsAVmln+QEj4C4WkwmMZUbmY4OHYyvMWY32ozCnkB0adglRfWpOLqLiwny+hsnqfycHyPTk9w7PU3tG68arYMPLqu7yXERub+q02M5yrmmGuGSIzvaQDA96JJF1Uw3FMCWx7QtPhFwDAHkf9wsnlS5UonEy4Zw00Zqrw4kCDBF+o/4+m4QnG8AdqdOrf0C3rsPh3HwYimfN0HTSF2nwHMPeaRtBafqQsUZ5IPQlSlFnluHpVcM/O3UTtseqLYviWJYynUdUBbVa+IGgByuBBGt/wC2WxxHKhm1/wDenlCHcQ4A9zGsqBxa2cok+GYmOmgt2WleY6qSNj81uHGqfyZbhdJ1Y+ygvMeAbtIucvW23QKTiGAqYeplrMIcACJsS03t5axqPJExwk0nZqctc0gg7tIuCCI7LXDmOhjqHscSxorAAhxAyuI1g2LSRNvmr4vIi7tlcHlSg6fR5w5hc7Oy53Gmado6/VJj80kDt0k2t3WowXIuZ7zRrkNLS3cnKbFrh0gfQjZXq32cvc3K6oNSQcom+5PU7p68jH2mdSPlwMjgcfkhzcuYCLwJHRX8dQp12e0pgBwHjZv5jp+qXFeSK+HYXBr3sBu5okR1gXG3z7IZhKppvBk3sQQR9U38jVicZq4siZiXMcHNPiaMokTA6AG26Zw8MNXNV63NzpeHAXIsR6q/Vw+WoQzNcGBBvmEEGNr6hXMD9nmMr3FMMb1cYnv5K1OiM88atN1Y7gOCGLxgDQKbA7wANbIEyfP1novQ+Lcive05KoJIiHNA2jZQ8nckMwBD69VpqOOVskNEke62dTrZbpoVZYlP+ZHDzSi5fb0eG477NcW6oBlkTH+IHUEFH+BfZe+kc9WqKcaFs5m/5B0jKdl6m6Bqq1dtKoIcWkaxP7I4cVorylVJGN5lw7KtFlNlZz3M7F2YxEud11uJ1KocofeMNV9maQ9k67iR4m7AzqR2I6rW47mDC4YWgnowSfU/yvPavM5OMfWzmmHASAQ8RoGnUSNbaLHOM1LnasI+PJ/c9F/nipSq1AKQa5xHiI2M7xus1iaDWsyxeP6QU4Ypvt3PDy4HqDqdyTcmVHicYHnX1/RS3e/c9P4PizcU52q/cEPw0JOpf3orVVzRsCfVQ0zcdrqLOysaXRe4TwOtUnIwTlJBIkns0ak+QW5+z/g5Zne7yB+sIZylWfXr5Q7K3IZixymAQDsSLT0JXpOHwrWNDWgADYJmKFy5HnvU5xwtxS+5r9h4aknLq2HnQNgqtLG0pfT6iHX9QVmeauT2UR7WlIaCJb+q0FPDvw5tdv6d0SZiWVmFrryIIKS4Wt9nR8XysmCSd3H3R5RiQ5zQS7I0XDW+8e87FDuI4UMgUo0FxOYkjabnz3W443yQ8ZjRGcHQbi+n+lnGcsVSYeA0TeQfosz5Xs9biyYcseWOSr4BGHq4hpEZoMwLxrFp2/dGK1TEVGNyDQXixmZHnb9EbwXLVJkZiXHqT+ivn2bBAgAJii32yG6elZnOH06wpuNUbWnWe/ZQPxjKNSnUDAKmbQRDm75uoKucR5iF20yAACS47x+Fvc90HxnBy9jHscar3AF4AGVvaZEnTbqlOVS0zn+TglKalLp6qv3NNxeuzG0ppUaVIj8zWlxPYxosLiuDV6bpzeL/ABd+gRypjMVSaPDYD8MT8lFT4w19Fwc406pMzBuPPZVm5RbmtiH4OOEdFbgvE67ajBUrmm3OAS5xMN3dC3Tq7s+WjWbWAjxZbXGxDrrDYPET71ZpH+UH6hOxmLbSLXUaxLtwCTHl27JLkpfbx2U/huPJLr/R6C/h+ezm03TrYhVuFcpUvvU1MrGBvulx8brxBMWEz10QTgv2kFlq9MVB1Hhd+yHcxc5HEtyhoYJmdT5dkQw09qzO/RpOVVr5PZOGcJoUARTAvqSZKt1MXSaPEWDzLR9V86sxbvzO+JXKtc/mJW2M1FUomlegpf1/t/6e71+asE0wa9Idgf2suU8fhKtxUov/APZhXgftu6Qq7pizS+Bj9FxJamz6CZSw5NvZSOmVM4hxqhQYXPe0RsCCT5DdeCDGOt43ehNlYo4uuTAzH0Kt9Z/Aj+DxT3MMc+8d+/NALcjWOOQTLiDHig+SDcA5xxuDhrK5qUx//Op4gBvlJu30t2TncDxDr5depAU1Pl3E5cpLQL6mdddraJfOfaH5fCwpJRVkXF+cMTiTNV9vyt8I+AQo1j1PxRlnJtWfeb8/2UzOTn/nb8DHxVZfLNsPp448ekAfvDyA3WbAmZv3WqqfZ5VFLOKgc4CcoBv2BJ1UmB5Lky9wj/ELXsxL2UPZwXESA6RYRbN5JclLtGfLCUWnhfb2eT1cNUDHOghoBJJFrIVhMe8uu4RO69D5hcPu5o0yC4gNk6epNli+DcqVKtQANLidgJt+icuKWw8hZ3OPHS9/j+5YZTLr9VZpYUnZel8ufZ4ym0Or+J35dh2PVaVnA6DYikwRpYKiwyZfJ6zhxPik5fj7GR5A4G5k1XCJED43K27nQLqKs/LoQ0IZWxD6hhtwnxSguJ5vyvIl5OR5HotP4kJSUDeDWubpK+zLoMvpSheO4HmB9m403EajbuEayrmVXasqpNdAJuIqM8L7f5RI/hEMM8nUtcOu6tPogqpU4WNWy09v2SHifPlb/Ity3fRaOFYdWtPoFleaOTPaNLqAGa3gMwfmEeBqM1GYdv2U1LiTdDY91eUYyVM1YfKzYXyhI8mxXJWJZLn0yROwH0GiLcOxAyAFsDQTA0tpK9ObUBHVZfmPk/PUFWjAcNRpPl3SXicNxO1g9UWeseWo/iCDQG9wqPFMNRpsz1GtI2tJ8o/dFhSeLFsGPxW07qZuED2eNrTO2o+ai1J0ux85crjF7MrgeH0K4zCkLHdoB/ZW6nLtI602/D9loqeEDRDQAOgXHYbyV1HWy8bUfuezKHlCifwkeRKF8X5U9mwvpk2FwenZM4jx/F53ezblAJGUi4gxBBUtDjtetRc2oztmGkHqlylFF8WZylxQGwvCqtQAsAcD0IMeY1/2rdbl45g0OLqhOXKBHi6TP9gr0jlHltzaIPs8sjtc7eio8WwtIVrsy1WuDszTfpNjayhxfGxM8maTeOE03/gw1PgNNlZ1OtU8TSBDdCSJ16bLQYfl6i3RgPnf6q1U5epVKzagDgQZgGxMzfdE/u6tBNKpFcP1arIwfT4e1vugD0T/ALqdkQbShPbTTB9A1lIqVtNEfYWTDh0AkV2U1Izh1SocsgDLAB0t0+SmbSMwLlGaXAajmjxBm/U/wkZsKyqhOeUIq5NL8wNhcA/MGEZXEwQTYW1B30KMM5Sa69Vxd2Fh/Kmw/L7m1RUfVLiNBoP59UXdUV8GJxhUzk5vNnD7cUv0Bg5aw4EeyZ6ifqhfDuVnUKxex/hJ02I6EduqO1sa0bqs7Evd7rY7lNljjJp/BzsmTLk/mk/1LVSqALlD6/ECTDBJUjeHE3eSfkFbpYYNFhCbsXpAylwxzjNQ+iIUsOGiAFYyLuVCQOVkOVJS5V1SQSwlCflShWIGQllT4XYQBEaajqYYHUAqzlShRQA48NA90lvkUoqN3DvOxRHKuZFHEmwe+rI8dOfQFQmhRO2X4j6ot7JNdhwdlHEdDPOH8raBbeFM2efkVQrcp5qmf2uhBiOmg8t0eOAadk37gNiR6lVcE+zQvOy/P7Gb45ykajfCQXDQxB+KAYLlnGNzUyGua46kAEX1K9C+5nZ7vl+yX3d40f8AEBKn48ZO2Pj6lNKmky3hhDADrAn4LN8xcuh1T2zBLt+sI0GVPzD4fykW1Oo+B/dOlG1Rjw5niyc0ZKjhugumYqqykR7RwZOk/NaqpgidQz4H90K4ryg2vGZxEdP5S5Rkl9p1n6lBrWmUaQDhIII7GU4MGm6J8O5ZbRbDTPcgFXhgD1+AA/RSoutg/U8fwAm0HH3Wk+n7qWnwhx94ho+JRscP6l3xT28Pb0nzup4CJ+qS/pVFDB4elS0Mnqb/AAVz770BP97qduHA0EJ4pK1Uc3JmlkfKTspOdUdoAPO64MGT7zifkiHs0simhPIpswbRoFN7NTZUoU0QRZF3KnwlCkCOEiE+FyEAMhJPhJSBKuq0aQOijdhlIEMLsJxplcQQchKE5dhRRI2EoToShBByEoToShBJyEsqdCWVSA3KllToXYUUQM9mm5FLC5CCSPIlkUkJQgCPKlkT4ShADMq7lToShADIShPhKEARwlCflSyqAI4ShPhcKAGQuZU9cyoAZCSmbQKkbhuqtQFSElbJZ1C4igPMfsX4hVfQh9R7wNMznGPKSvV2pJK8i8+zhUTwkkqCiIhcSSQSOCcVxJAHWroSSQAgkUkkAcTikkgBJpSSQA5NCSSAOrqSSgDhSXEkAJJcSQA4phXUlIDEkklADmqZgSSUoCRC+PVCKTiCRbYwkkpJXZ86cX4xX9vU/wCtV94/jd+6SSSsa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39946" name="AutoShape 10" descr="data:image/jpg;base64,/9j/4AAQSkZJRgABAQAAAQABAAD/2wCEAAkGBhQSEBUUEhQVFBQWFBUXGBcXGBcXGBcVFxQYFhcUFhgYHCYeFxojGRYXHy8gIycpLCwsFx4xNTAqNSYrLCkBCQoKDgwOGg8PGiwkHyQsLCwqKiwsLCksKiwsLCwpLCksLCwsKSwsLCwsLCwsLCksLCwsLCwsLCwpLCwsKSwsLP/AABEIAMIBAwMBIgACEQEDEQH/xAAcAAABBQEBAQAAAAAAAAAAAAAFAAIDBAYBBwj/xAA8EAABAwIEBAMFCAIBBAMBAAABAAIRAyEEEjFBBQZRYSJxgRMykaGxBxRCUsHR4fBi8ZIjM3KCFaLCQ//EABoBAAIDAQEAAAAAAAAAAAAAAAADAQIEBQb/xAAuEQACAgICAQMCBAYDAAAAAAAAAQIRAyESMQQFQVETImFxkaEVMkKBwdEUYuH/2gAMAwEAAhEDEQA/APKRl6q5geEVKxilTc//AMRI9ToF6hwv7PMLSguZ7V3V9x/x0WlpUWtENaABoAIHwCTwGvKvZHmPDvswrPvULaY6e8flb5rT4D7NcMz381Q9zA+DVqwuqaQp5GypguD0aI/6dJjfJoB+OqtpLqsUOSupQnBiCBsLsJ4ppwpIJIoXYU7cOeic/AuIMWMWMaHqgLK+VVuI8Tp0GZqrso0G5cejRuU3i+Mdg8MHVCKlUnK0AZc79dBoALn+QvNK+IqV6mes8ud8mifdaNgkZMnAfhx/UZsaPODaxNNjHsc4QzNl8R3FjAtOpQzFYxrn5JL2MDiWtdlHtc5Bc55EudF9hfbcSAAJ8IyifFpv8toVTH1hlJBb4pDntcTmjcWHhvEdt7pCyOSKeRD6b0SY/Fgvyt8Mg36mDmaA0G+m/wBVd4RjvZjMPeMkz4YbsBPWBYT52QKpBMQbxeNoBInbfdOwrgYkZSZI8zcWO0T6nskpvszKfuek8vYx1RhcdZPwJJF/XRFS+8dv1aP/ANLyZnMFaiGtFRubLcFuY2MaaDQjWUco/aQ4ezLqIIAObKS23UAzEkAATfrutcJa2NXR6A4xqulqz3A+d8NiKgaXGnUIsKkNbJ/Cw3BPmZO3Rao4Y9E5bJKsLkKwaJTCxSBFC5CjxuPp0hNR7W+Zv6DU+iz1XnylMU2OcPzOhjT5TJ+QVXJIsot9I0sLjmjdZ/Cc5031fZublkDKZzZnEjwtDR31MaLREITshprsGY7l7D1v+5SY7vlAPxF1muIfZbh3SaTn0z55h8Df5rblchSFs8j4h9meIpnwZag7GD8Cg+N4S+nSOcOb4miCCLgO66wD817o9sKticEyoIe1rh0IB+qHZdS+T59NFJey1eQMIST7KJ6FwHoJSVrJ5xNLC7C6AnBqsIGp0J7aasU8MSoArBie2iiFLBdVZZQAU0QDGYMnZWGYBXwoq+LYwS9zWjq4gD4lADGYEKZuHHRRHHCJF7SI38lTwnHmVW5m+oNnNPRw2KLQBUMCB8082UsDTzO8Tz7rJj1duBt1Oypcx8508KwF3ie6cjAYJ7k/hb3+q8qxOPNRwc73jeBOuxMyS7uk5MlLQ3Hicy1i+YKmJrGrWLpuGg6MaTZrRt3UTa3iMCdBO0lDnuM5e/08l37o4EwT5CVil922dGEVBBDGVRkkiSTA8yLEIPVfmJiA0EdOgnz2sjlLhVgahnsNfjNj5JtTC02QGsA3sJMje6FpUZ8uJ5HoGSXNJcMxJDYk/hHyEeH0HdcbiTEW3JcQNCAAL7e871IVxzXHSmY6xa+89lYp8NBOVx8R2/hRaXZSPgvuwXckuLRJHew2aL9IuocS1zrPBItpYCBGm61dDlsON5ntorVHk1hMl3zgesq0ZGlYoxWzCkZRBu3X/a9c5L5xpnBgVnQ6iAw6lzwB4C3qYsb6jaUFpcLo02OECHRMxe0fBVKleixkDK1g3MNAPrqfK6ZHK/YpPEpdh7iP2gVIOSi2m3Yv8bj3gEAfNZw8QxNQOc6rWc0xJaHMZcbEQBp076KphOK0ageBWa2CDDg6HHTwCwm2pIRDG0MK1ofUxwvBDSwR/wAc5V03J1IW/pw0ilhMMyPE97qs2Ybg9CdzfqucRotPgAF9mjU7aa9LdU/C4yhTqOqB3tJkiGwLmd537qQceEl1NoD/AMxu702b6AKlpPsZzXsG+V+TW0CK1Yj2sWZswd+rvkFqbHReYUsRVqvjM4knqV6Py5wWo1gNQmU7HPl0jJkvtk5amwiFTAwqz6MJtFLIHGU2FIWpsIAYuJ+VJAEzaSnpYaVZp4eNVYaFcqRUsMApwE11SFWqYpFkFs1QFDUxgCovrFUMdjxTaSSO0ndQ3RKTekEa/EYBJIAFySYAG5JXh3MvMtXGVJqkFrZysaPA0HcA6nubrRfaFja4phpeHUXlugbOYaAxeN1kOB5DXa2r7jpbPTMIB7XhLU+Ss7Xh+OsaeSW2G+U+M4lk06bz7KCCHXDZn3N2n+wiuJ4i6kHexqOD3WdeZ7k7G5vrdUq9H2AyUgQJNz1J+arOrlgAO+pKROV9CclSlaR2pSNSX1HkuO7iXOPqSuU8JOm6u4BrahCMu4UI8JvbRJ2w1HQCw/C76dInRXm4VrXZfxROlo7+qvhuXa646kS8ZRLt7bCT8FWWthbfQylgCeyVbgdobqdDrH9Cv4VhfIMiCfl+iK4amRcyDFpEjedT5+Sp2MviBKHB2gAQXECbkxO5T2YMUzcgi+2WdYidR89dEUxeObTzuNnAyAASdYgAAxHc7IFV4mH38TCNngj1AUcUlZZSbClXi4ZTAytvcmBIsLeVvqsvxHnSCWMuZOlhonYnFOqnK3xd9k/DcuMF48R1Mbpi/wCxR0ugBi+L1KrbPaw2gSZAvsRfzVH/AOKLnBz3F5859AVrMbwURYAx5KvicI0NGWB9O6ssiWkLkm+yDC8OollQOblt2m8/KPqgX/wjHalx83CVLx3iRY5jW2MS4jaR4U1+FqEF7nFxDZ2dvoI3umRi6siOLm+rLeFwZEMaLbX3RfB8uVnn3SPNZDD8Rri8OtciIuNNBMrV4X7SqrQAabHd5IPwlR9JXtlMiio3F/hs3XLnLjaJzOu5bGlWELzPgf2hNrPDHsyE6EGR8wFs6WK6LTBpKkZsuKcH9wcKifSBVKni1Zp4iU2xBBVwnRVX0oRVNI6iR0/uiCbBOVcRI4Rn5iO0T81xVJLOeZLj/f0ChqV1DUqqB71Yg7WxMXJgIJxLmanTFpce2iDcz4w53HUMBhs2LtbrGu46XGQRm3Y6x9EiWSjo4fEUqcmabFc113+7DR2Q/wC85wXVnvJGglU6HGGVvBkLHGxg6DrPayiPBzmikTUdqRHcWOghKnK1R0Z4sWCF9P2B/GH54FMkzFjpvv1lU6D6bcznU3hsOjKRZx92SdROu61mF5KcZz1cmYyWNAeIjS8CZm6kq8kUmthtWp3ENy/DX5q8E4KjIvMaWuzO4XmXJ4cxqs/K+GvaIGjpIdqbH47C39+w9RgyVG+9fN4SD0IP6K7X5Awxa57qr3GCYbDRPS8khT8N5La0CI9mZID9fProrSjFipZU3aO4bAACWkGb209EdwjgGgEmw/RV6PA2MJjwnb2Z+ZGnxCpYribm+CBUJ/LY+R2WaUK3ZZS5aYXEOfNh/iBAFh1J+KmoUBN9v76oVga9TUUng98t/wD7KV9StcinB3lw/SUtwbLUl0HDiKRPitAhsW90mM3yPVVsVjWNd70x1Px81ma33kicoFtC4AegAKe7CZoz1DUMXaywH/k+bX21VuEn3RFpFjinMAcQxhzPcYtr/CmwfLgcAakzFxMg6x52UeD4O2m4OiXHS0ATswa+puUcwlFxEm3bopcVHoE3QyngGsFhpoo6hG6WO4hA1VGnid/glSdlkvc7ir+aznGsdkaRubAef6bolxHiQbYHxGwHn9AgzsBmOZ5zONrbeSiKrbJYBr0S45yZcTc6aW+ij+8vpHUgn3SLX2ntqjrMLeAZO+3wVfmGsBhYgZ84bsSfxOMxYQIT4ZOTorKbwxcoOgWys50l596TIImR1gGJnt5ptLBB58NgNXG9+gXaeFAbme4ATaJIMa3Cr4nG5jbwjYdR1Vtt6ODNye2FMPXbSLSW5oPcXtovQuWua6VQCmXFrtg6xPkd15U6sXPYHWb4R8dSr2aCJsR/ZCtC4rZ2fT8a8jG8cntdHuFOqrLKq845Y5vcIp1DPQ9e3mt3hsSHtBabFPjKzPn8eeGVSDGHxcWIkf3Qqc1Bt80JY9T06iumZy9CSgFVdVrIorFyocR4nTpiH1GNJ0BIB+Gq8mq8xYpzi8VapMOnxODQDNgwWAAjy+agocTcx5M+0c4CXP1zWmXGfKeyVKTrR1V6bNbbCnEeP1aZLGeL2k+LY3NrXPxVKtwh1QGSRmOYgTGbrExPdFuHmjVaHNAa8GHNJGYHcjtpdWnATlbc77wOqVairZ0lBRTbKPLnLZa4uJ8EQZ1I6C/zWjLms8LQB++0qDEYgUmjKbWHpuqOJ4kGjMetgNzb5KHJdnLz5XN76RoWUpaD8b6lKtTIm3zhZ2txvEZS6kKcaRlOY9zLrfI+SqDnCoQGvpCSCAS7JMC8gh0fFTHLFmLkmwhjeNMpGHe9BMAWG/qmcH4qaryWzaxDhB3v20WPdjvaVCXC5eLXOVuUiJGt47XUp4+6g+aJbMRJnePeuBqqNNtDYTXRvKmKs8dCZ6kn9EMw0CqHk2bc2AHldR8KpOdTzVHZnvuYILY2DYtZXnMa1uWBbrvHmlSbTNMaCx4iyAWxJUWJxgOhjr+yzhxElsCY7m503/t02rxBufK6SbTHSdTr8FTk26GqCSsPnibYgukeQPb4onwrAZvG8RAENPbcrMg02NDzE3gA31ue3rChxvOYDYpNc6NXE2npP6X1TIt2KlvSN0+m1gzGPF9NP0QHjfMrKbbH0Fye1lhMfzTXqOJDyOpEjshh0L6rydd946nT9YKb9NvZoh40quQXrcxOqOmIk2BPU2R3CcPqmM9RrSfwt8RA7nQfNYfg1N1Z8NgCZuRAJNtdVu8LgXUQDJJt/u6icIwEcr6YUr8tNY1paM1jJ1zQJJO5/wBqticFka0NaQ640tfv5I1gOMmo1tNzA2N/zK3xJkUiSJkDcAk7arPkVk8q0Y3D8FPtA0wHRr9NFneaQxlZgdsXGNZIIbOnY7bL0nA4YlrXOEGDrEgGLWsYIXlXOrXMx1RjvFAbln8paHfGSU/BjXbKV9R8WVhxIB3ilzSCDMXHQD+wh7aW4I33uOxTKEuzDWNE+mJMW7f3otLiqpFs/jRni+326HuryWtOxF/VX6tQ1HaaGLb/ANlQOY3wmIIgwt1yJgqOIovp1Gj2jDMixynQ21gz8kmO1ow+nZoYclzujKtwr23ILe60fA+eHUnBtUZmwBI18z3hdxmEcwvYLw4gT0WXx1Esf4rSFFVs9Tkhi8hVJX8HsvDuLU6zZpuB+vwV9tQdV4dhcY6mZY4tPYxCQr134gVX1DUksaZN4Okdh20J7piya2cnyPTHDcHaPds66s7h+F1iwRVeBGhcJHxKST/yl8M5zwNe55fSEuEvgGA4gaNNpjeyfj6LMzmU3ufTHiBcA06CTHoLdIUDHgTYEH5JpeNJvP8Abp566hpBBDmmI3kzM6yjPBsTUpucZgknPmHiEGCATvbvCEuYNGmRE9BPQ9ddVRr8Sc1wDQTN/OTH6KmSHNUc/wAuXCOjT4rDB0ke0cZMZtBoRFrHVV2vfRIqsPu9QYBM2dG+97ea5hqhcPxRGhEW+adi+HFwzXN9BAba34dFiUqls4T2D8Txd0yHwZvtf9fVS0a7ABUqOzEkeG9zIkE21E6fFWH8LyGXNIBbsc2u5tb+Qq9XhYJG0HWJAG6apRRWSb2R18Q0ZwBkDx1BJB0k6tE3jdCqoaZBcGx2JnoAGjX5I3xbBmk/M2i/IWh2csc1rgYhzc490ki9gZtsqTeIAmGUp0JsDpeABZPinF9EwfGN0WOW+LvpFrPZvLA4wLCATfWIveEbxHMDHyAHyT2i/ebeSH0sbVcS4kNBBhjGgNbJAExpPTsPJEm4KmYBfFzrMDcAEjXQJU5KT2h2NzasH1nPgwYvaLmPPqmNcyk0ueYkb6/7U9XGtpw0MLnTqRp5LMcTeXP9mTp73nrHYAKYxsZlycI2yw3igqFxc4eznQSJ6ZiLx2CfxnEiqA1n/bYBlAsBN3W7ndC24He4EX2V3DM8I/votXFR2h3j4JydzIX1HNsw541kAx2ndQYfCPquJc6GjxOJ0DdJj5AIpWw8skOA7CQY/vRVq1Iswjp959VoEbta0k+kkJiYeTCSXvXwUqOMyvhk5Z03jqe+61nAubAw5axJZFiZt8f75rHVMOcgIaLbwZPx28oTWN0LgI31VJQUtnMlHJB8qo9fo4rOQWwRqCP3WtpYdrqDH1BpJEm0fmP8rwLB8Zq0HA0H1A2dDOU9o6HsinFudMVi2CnUeRTaBNNgDWQNyG3d620SFgp2x6yXSejUc2/aCHH2OFcQ3R1YCJ/xp9v8vh1WL4o51V2dxc50AFxuSGtAE+g1XXUpafCR4RqIsRmB8XUAkRqp/vpe0WEiAYAFg0C/a31Tqo7WDFjrit/iU6FIC56H+J+vonvw+R5BEZbwbaa6730VqpTAHWfRR0aVSo5z7vm0mSfOY3UOVK2U9QyR8aKa7ZoeT+XG4xx9oSGtgCLXXo3B+VqOGvTbczLibkdFm/s3YKYc11RuZ5zBnikQL3IA9B0W5xOJbTAzTcwABJJUQcePI8zF3s8+5lxTGYl410Jt2We4zTD2NdodRNrI3zqPZV31aE1XQMwN2tPX+9VkqvEX1IL9eyXe2ej8LJKbUW+l8FYOhEuE0mvqNbUJyk7ajuET5e4CK7C514Pu/r5KvxfhwoOZAgkpLkm+KN8fJ+/6fub6jydDRlxNYNiwDhEJK5wbigfh6bjqWifMWP0SWhRicOefyYya/wAL/R461vfz/hIVJIyiSem5/RGq/K4bLs4AE3MzH6ofw+iKdQFrg8E3ER9dUSlSPQtT7jstUOAvd74hu8a+UfutbwrAYZmtG8RJALj5uKiw2HaXFzRlaYgd9zE28kQNZjRcqrippN6M8sX1NSRT4Nw9jMVD2zTfIaNcpKk4jwTJVdScwOlpfTeSGeEGCCNHESO60XBOBFzxVeIaLtG89Si3HOEe2YMsZ2yWk9xBHkR9ApeFOFJHC8xY4ZOMH+Z5m/DEgg+0yxAAEjPqGmdjGv7KpVDGtIY7K/RzXjS5FpmR1/iVoOMcIxOHaXhrnAEO/wCncgj8Q6egWGxePNUmQZiIi/8A7HtosihJaZk5BjGYzLhnMqBri9oa0gnM0NcHRBtlN9L9+uTs1t8wm03/AHurj8K4MvGUHuLxCrHGeG7cwG41a2YidDeDJE31WmFtVYyEq0GMJxdjKYbTyl594vPin/EKtjcXVzNeaVR0uAEaS6BrNvooOBcIp4sumpFQRlpxHhFsxJAbGlgZvJWnZwt9Cm8ONSMpytLmnzuTYepHbZW+nxfuOc30kZnGe3a4ZQGm/eCNpOp9EMpYEvFRz3kPF/FuTc5t9EXx1V2bLOR4mxENcNj5n+9VHSpCp+GHggvG7j2neNvghRyRW6KPBll9zYKq06gEuiD0m4PpCsYVrpsmYynnILQSQTPltY2nW/knO4m5rcobHxn1To21s6HjSyKNzuy79zfkLneEi8GBPl3XXY1vsmzY3A0+IH9ugpxZcfEHPd5kpjqhnQt7DVWoe8vJbL3tGE2JHcgFdBAEG7XagC4vqPkq1MGw8VxMQbiYkeqmY8gmzrWMjQzoRsiiMiWSNSY9nB3mzWuc2A6RJtrJH90UVLCAODXnJr4toRngPFIqBmaGuMQL+KDB7DYwjXF+EMbTJIBhpJgRLtpWWebhLizj5EsUuPf4mIxtc5hLs2UButsrbR5QBHor2GoFrS46Ef6/0uYnhtNsOJLQY8IFyDrGoka7L0zk/g3DqxHsnF7wP+3U94dTB94dxK0J8laH4fM+im4o844NhfbVZq5m0QYJi/8Ax6L2bh/LmGdQYGXZEhzTrO8qDmLlGm5j3glsNJiARAEwNxpogHJ3EKjaWJFLPUyiWAN1JkSBsdDCU5NS4yWmc3LlnlleTZrG8r06cmjma+LEnS8rM86cXrMeGA5W5RmcAJEi5BiQPJd4FzN92e5leo97J/F7zHTeQbnXYlCOduPMxLpoGWtbBJtN9BKpyg4a1+Bu9Pxx+p9y9v0+DJVjmd4C5xMzbW/bUfBPp4F4c0PGQOtLgncPx/splmae6kx/GX1REBrRsOvmlXPlSWvk9DCGSOk/7hQ4OthIqMfmb+YfQofjse+vUDnmY0tA72UvCuYHhxDzIfZwdBBMRPZEeC8IbWxIaBbNJvNtVCi72NxLg+WSnW7Nby7gXDC09fdJ+LiUlraWGAAAFgFxa1iR56fmOUm0jyylxkfd3Pez/Edz1HpKyzjmPhG+mvktRjeXwyp7Ou5zGwQ02MOkXLQLt107aJcGwdNly4F25MbdLWCSpcnTPUu1uCtfIHpYmtT8OZzNLR+9kWwgc8h7X5i0jUDXurvFuFNqMzSBAkGf7ZAOEcU9gXeEP2vOom0bg/H9bdFXLkrXZ6lw7nRsAVmln+QEj4C4WkwmMZUbmY4OHYyvMWY32ozCnkB0adglRfWpOLqLiwny+hsnqfycHyPTk9w7PU3tG68arYMPLqu7yXERub+q02M5yrmmGuGSIzvaQDA96JJF1Uw3FMCWx7QtPhFwDAHkf9wsnlS5UonEy4Zw00Zqrw4kCDBF+o/4+m4QnG8AdqdOrf0C3rsPh3HwYimfN0HTSF2nwHMPeaRtBafqQsUZ5IPQlSlFnluHpVcM/O3UTtseqLYviWJYynUdUBbVa+IGgByuBBGt/wC2WxxHKhm1/wDenlCHcQ4A9zGsqBxa2cok+GYmOmgt2WleY6qSNj81uHGqfyZbhdJ1Y+ygvMeAbtIucvW23QKTiGAqYeplrMIcACJsS03t5axqPJExwk0nZqctc0gg7tIuCCI7LXDmOhjqHscSxorAAhxAyuI1g2LSRNvmr4vIi7tlcHlSg6fR5w5hc7Oy53Gmado6/VJj80kDt0k2t3WowXIuZ7zRrkNLS3cnKbFrh0gfQjZXq32cvc3K6oNSQcom+5PU7p68jH2mdSPlwMjgcfkhzcuYCLwJHRX8dQp12e0pgBwHjZv5jp+qXFeSK+HYXBr3sBu5okR1gXG3z7IZhKppvBk3sQQR9U38jVicZq4siZiXMcHNPiaMokTA6AG26Zw8MNXNV63NzpeHAXIsR6q/Vw+WoQzNcGBBvmEEGNr6hXMD9nmMr3FMMb1cYnv5K1OiM88atN1Y7gOCGLxgDQKbA7wANbIEyfP1novQ+Lcive05KoJIiHNA2jZQ8nckMwBD69VpqOOVskNEke62dTrZbpoVZYlP+ZHDzSi5fb0eG477NcW6oBlkTH+IHUEFH+BfZe+kc9WqKcaFs5m/5B0jKdl6m6Bqq1dtKoIcWkaxP7I4cVorylVJGN5lw7KtFlNlZz3M7F2YxEud11uJ1KocofeMNV9maQ9k67iR4m7AzqR2I6rW47mDC4YWgnowSfU/yvPavM5OMfWzmmHASAQ8RoGnUSNbaLHOM1LnasI+PJ/c9F/nipSq1AKQa5xHiI2M7xus1iaDWsyxeP6QU4Ypvt3PDy4HqDqdyTcmVHicYHnX1/RS3e/c9P4PizcU52q/cEPw0JOpf3orVVzRsCfVQ0zcdrqLOysaXRe4TwOtUnIwTlJBIkns0ak+QW5+z/g5Zne7yB+sIZylWfXr5Q7K3IZixymAQDsSLT0JXpOHwrWNDWgADYJmKFy5HnvU5xwtxS+5r9h4aknLq2HnQNgqtLG0pfT6iHX9QVmeauT2UR7WlIaCJb+q0FPDvw5tdv6d0SZiWVmFrryIIKS4Wt9nR8XysmCSd3H3R5RiQ5zQS7I0XDW+8e87FDuI4UMgUo0FxOYkjabnz3W443yQ8ZjRGcHQbi+n+lnGcsVSYeA0TeQfosz5Xs9biyYcseWOSr4BGHq4hpEZoMwLxrFp2/dGK1TEVGNyDQXixmZHnb9EbwXLVJkZiXHqT+ivn2bBAgAJii32yG6elZnOH06wpuNUbWnWe/ZQPxjKNSnUDAKmbQRDm75uoKucR5iF20yAACS47x+Fvc90HxnBy9jHscar3AF4AGVvaZEnTbqlOVS0zn+TglKalLp6qv3NNxeuzG0ppUaVIj8zWlxPYxosLiuDV6bpzeL/ABd+gRypjMVSaPDYD8MT8lFT4w19Fwc406pMzBuPPZVm5RbmtiH4OOEdFbgvE67ajBUrmm3OAS5xMN3dC3Tq7s+WjWbWAjxZbXGxDrrDYPET71ZpH+UH6hOxmLbSLXUaxLtwCTHl27JLkpfbx2U/huPJLr/R6C/h+ezm03TrYhVuFcpUvvU1MrGBvulx8brxBMWEz10QTgv2kFlq9MVB1Hhd+yHcxc5HEtyhoYJmdT5dkQw09qzO/RpOVVr5PZOGcJoUARTAvqSZKt1MXSaPEWDzLR9V86sxbvzO+JXKtc/mJW2M1FUomlegpf1/t/6e71+asE0wa9Idgf2suU8fhKtxUov/APZhXgftu6Qq7pizS+Bj9FxJamz6CZSw5NvZSOmVM4hxqhQYXPe0RsCCT5DdeCDGOt43ehNlYo4uuTAzH0Kt9Z/Aj+DxT3MMc+8d+/NALcjWOOQTLiDHig+SDcA5xxuDhrK5qUx//Op4gBvlJu30t2TncDxDr5depAU1Pl3E5cpLQL6mdddraJfOfaH5fCwpJRVkXF+cMTiTNV9vyt8I+AQo1j1PxRlnJtWfeb8/2UzOTn/nb8DHxVZfLNsPp448ekAfvDyA3WbAmZv3WqqfZ5VFLOKgc4CcoBv2BJ1UmB5Lky9wj/ELXsxL2UPZwXESA6RYRbN5JclLtGfLCUWnhfb2eT1cNUDHOghoBJJFrIVhMe8uu4RO69D5hcPu5o0yC4gNk6epNli+DcqVKtQANLidgJt+icuKWw8hZ3OPHS9/j+5YZTLr9VZpYUnZel8ufZ4ym0Or+J35dh2PVaVnA6DYikwRpYKiwyZfJ6zhxPik5fj7GR5A4G5k1XCJED43K27nQLqKs/LoQ0IZWxD6hhtwnxSguJ5vyvIl5OR5HotP4kJSUDeDWubpK+zLoMvpSheO4HmB9m403EajbuEayrmVXasqpNdAJuIqM8L7f5RI/hEMM8nUtcOu6tPogqpU4WNWy09v2SHifPlb/Ity3fRaOFYdWtPoFleaOTPaNLqAGa3gMwfmEeBqM1GYdv2U1LiTdDY91eUYyVM1YfKzYXyhI8mxXJWJZLn0yROwH0GiLcOxAyAFsDQTA0tpK9ObUBHVZfmPk/PUFWjAcNRpPl3SXicNxO1g9UWeseWo/iCDQG9wqPFMNRpsz1GtI2tJ8o/dFhSeLFsGPxW07qZuED2eNrTO2o+ai1J0ux85crjF7MrgeH0K4zCkLHdoB/ZW6nLtI602/D9loqeEDRDQAOgXHYbyV1HWy8bUfuezKHlCifwkeRKF8X5U9mwvpk2FwenZM4jx/F53ezblAJGUi4gxBBUtDjtetRc2oztmGkHqlylFF8WZylxQGwvCqtQAsAcD0IMeY1/2rdbl45g0OLqhOXKBHi6TP9gr0jlHltzaIPs8sjtc7eio8WwtIVrsy1WuDszTfpNjayhxfGxM8maTeOE03/gw1PgNNlZ1OtU8TSBDdCSJ16bLQYfl6i3RgPnf6q1U5epVKzagDgQZgGxMzfdE/u6tBNKpFcP1arIwfT4e1vugD0T/ALqdkQbShPbTTB9A1lIqVtNEfYWTDh0AkV2U1Izh1SocsgDLAB0t0+SmbSMwLlGaXAajmjxBm/U/wkZsKyqhOeUIq5NL8wNhcA/MGEZXEwQTYW1B30KMM5Sa69Vxd2Fh/Kmw/L7m1RUfVLiNBoP59UXdUV8GJxhUzk5vNnD7cUv0Bg5aw4EeyZ6ifqhfDuVnUKxex/hJ02I6EduqO1sa0bqs7Evd7rY7lNljjJp/BzsmTLk/mk/1LVSqALlD6/ECTDBJUjeHE3eSfkFbpYYNFhCbsXpAylwxzjNQ+iIUsOGiAFYyLuVCQOVkOVJS5V1SQSwlCflShWIGQllT4XYQBEaajqYYHUAqzlShRQA48NA90lvkUoqN3DvOxRHKuZFHEmwe+rI8dOfQFQmhRO2X4j6ot7JNdhwdlHEdDPOH8raBbeFM2efkVQrcp5qmf2uhBiOmg8t0eOAadk37gNiR6lVcE+zQvOy/P7Gb45ykajfCQXDQxB+KAYLlnGNzUyGua46kAEX1K9C+5nZ7vl+yX3d40f8AEBKn48ZO2Pj6lNKmky3hhDADrAn4LN8xcuh1T2zBLt+sI0GVPzD4fykW1Oo+B/dOlG1Rjw5niyc0ZKjhugumYqqykR7RwZOk/NaqpgidQz4H90K4ryg2vGZxEdP5S5Rkl9p1n6lBrWmUaQDhIII7GU4MGm6J8O5ZbRbDTPcgFXhgD1+AA/RSoutg/U8fwAm0HH3Wk+n7qWnwhx94ho+JRscP6l3xT28Pb0nzup4CJ+qS/pVFDB4elS0Mnqb/AAVz770BP97qduHA0EJ4pK1Uc3JmlkfKTspOdUdoAPO64MGT7zifkiHs0simhPIpswbRoFN7NTZUoU0QRZF3KnwlCkCOEiE+FyEAMhJPhJSBKuq0aQOijdhlIEMLsJxplcQQchKE5dhRRI2EoToShBByEoToShBJyEsqdCWVSA3KllToXYUUQM9mm5FLC5CCSPIlkUkJQgCPKlkT4ShADMq7lToShADIShPhKEARwlCflSyqAI4ShPhcKAGQuZU9cyoAZCSmbQKkbhuqtQFSElbJZ1C4igPMfsX4hVfQh9R7wNMznGPKSvV2pJK8i8+zhUTwkkqCiIhcSSQSOCcVxJAHWroSSQAgkUkkAcTikkgBJpSSQA5NCSSAOrqSSgDhSXEkAJJcSQA4phXUlIDEkklADmqZgSSUoCRC+PVCKTiCRbYwkkpJXZ86cX4xX9vU/wCtV94/jd+6SSSsa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39948" name="Picture 12" descr="http://farm2.static.flickr.com/1064/557765237_7cb6acb7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3456384" cy="2592288"/>
          </a:xfrm>
          <a:prstGeom prst="rect">
            <a:avLst/>
          </a:prstGeom>
          <a:noFill/>
        </p:spPr>
      </p:pic>
      <p:pic>
        <p:nvPicPr>
          <p:cNvPr id="39950" name="Picture 14" descr="http://www.huisscholler.be/images/gevogelte/07_kwart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60848"/>
            <a:ext cx="3446272" cy="2584704"/>
          </a:xfrm>
          <a:prstGeom prst="rect">
            <a:avLst/>
          </a:prstGeom>
          <a:noFill/>
        </p:spPr>
      </p:pic>
      <p:pic>
        <p:nvPicPr>
          <p:cNvPr id="14" name="Picture 9" descr="IBM SPSS Statistics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214313"/>
            <a:ext cx="571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BE" sz="2000" b="1" dirty="0" smtClean="0"/>
              <a:t>1. Toetsingssituatie</a:t>
            </a:r>
          </a:p>
          <a:p>
            <a:pPr marL="0" indent="0">
              <a:buNone/>
            </a:pPr>
            <a:r>
              <a:rPr lang="nl-BE" sz="2000" dirty="0" smtClean="0"/>
              <a:t>Is er een verschil in gemiddelde tussen groep a, b, c, … op variabele Y?</a:t>
            </a:r>
          </a:p>
          <a:p>
            <a:pPr marL="0" indent="0">
              <a:buNone/>
            </a:pPr>
            <a:r>
              <a:rPr lang="nl-BE" sz="2000" dirty="0" smtClean="0"/>
              <a:t>of</a:t>
            </a:r>
          </a:p>
          <a:p>
            <a:pPr marL="0" indent="0">
              <a:buNone/>
            </a:pPr>
            <a:r>
              <a:rPr lang="nl-BE" sz="2000" dirty="0" smtClean="0"/>
              <a:t>Is er een effect van variabele X (met niveau’s a, b, c,..) op variabele Y? </a:t>
            </a:r>
          </a:p>
          <a:p>
            <a:pPr marL="0" indent="0">
              <a:buNone/>
            </a:pPr>
            <a:endParaRPr lang="nl-BE" sz="2000" dirty="0" smtClean="0"/>
          </a:p>
          <a:p>
            <a:pPr marL="0" indent="0">
              <a:buNone/>
            </a:pPr>
            <a:r>
              <a:rPr lang="nl-BE" sz="2000" dirty="0" smtClean="0"/>
              <a:t>en:</a:t>
            </a:r>
          </a:p>
          <a:p>
            <a:pPr marL="0" indent="0">
              <a:buNone/>
            </a:pPr>
            <a:r>
              <a:rPr lang="nl-BE" sz="2000" dirty="0" smtClean="0"/>
              <a:t>Indien er een effect is, tussen welke groepen is er een verschil? (= post hoc toetsing)</a:t>
            </a:r>
          </a:p>
          <a:p>
            <a:pPr marL="0" indent="0">
              <a:buNone/>
            </a:pPr>
            <a:endParaRPr lang="nl-BE" sz="2000" dirty="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nl-NL" dirty="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0192C-8E7C-4BBE-97C2-F4D4FFB0733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b="1" dirty="0" smtClean="0"/>
              <a:t>2. Voorwaarden</a:t>
            </a:r>
          </a:p>
          <a:p>
            <a:r>
              <a:rPr lang="nl-BE" sz="2000" dirty="0" smtClean="0"/>
              <a:t>AV is gemeten op intervalniveau</a:t>
            </a:r>
          </a:p>
          <a:p>
            <a:r>
              <a:rPr lang="nl-BE" sz="2000" dirty="0" smtClean="0"/>
              <a:t>OV wordt als nominaal beschouwd (ook al is OV soms ordinaal)</a:t>
            </a:r>
          </a:p>
          <a:p>
            <a:r>
              <a:rPr lang="nl-BE" sz="2000" dirty="0" smtClean="0"/>
              <a:t>scores van AV zijn in elke populatie normaal verdeeld of aantal deelnemers is in elke populatie groter dan 30</a:t>
            </a:r>
          </a:p>
          <a:p>
            <a:r>
              <a:rPr lang="nl-BE" sz="2000" dirty="0" smtClean="0"/>
              <a:t>varianties in populaties zijn gelijk (homogeniteit)</a:t>
            </a:r>
          </a:p>
          <a:p>
            <a:r>
              <a:rPr lang="nl-BE" sz="2000" dirty="0" smtClean="0"/>
              <a:t>onafhankelijke steekproeven</a:t>
            </a:r>
          </a:p>
          <a:p>
            <a:endParaRPr lang="nl-BE" sz="2000" dirty="0" smtClean="0"/>
          </a:p>
          <a:p>
            <a:endParaRPr lang="nl-BE" sz="2000" dirty="0" smtClean="0"/>
          </a:p>
          <a:p>
            <a:pPr marL="0" indent="0">
              <a:buNone/>
            </a:pPr>
            <a:r>
              <a:rPr lang="nl-BE" sz="2000" dirty="0" smtClean="0"/>
              <a:t>Assumptie van normaliteit en homogeniteit minder strikt bij gelijke steekproeven</a:t>
            </a:r>
          </a:p>
          <a:p>
            <a:endParaRPr lang="nl-NL" sz="2000" dirty="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nl-NL" dirty="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0192C-8E7C-4BBE-97C2-F4D4FFB0733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0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b="1" dirty="0" smtClean="0"/>
              <a:t>3. Hypothesen</a:t>
            </a:r>
          </a:p>
          <a:p>
            <a:pPr marL="0" indent="0">
              <a:buNone/>
            </a:pPr>
            <a:r>
              <a:rPr lang="nl-NL" sz="2000" dirty="0" smtClean="0"/>
              <a:t>H0: alle populatiegemiddelden zijn aan elkaar gelijk:</a:t>
            </a:r>
          </a:p>
          <a:p>
            <a:pPr marL="0" indent="0">
              <a:buNone/>
            </a:pPr>
            <a:r>
              <a:rPr lang="nl-NL" sz="2000" dirty="0" smtClean="0"/>
              <a:t>		µa = µb = µc = … = µj   als er J populaties zijn</a:t>
            </a:r>
          </a:p>
          <a:p>
            <a:pPr marL="0" indent="0">
              <a:buNone/>
            </a:pPr>
            <a:r>
              <a:rPr lang="nl-NL" sz="2000" dirty="0" smtClean="0"/>
              <a:t>H1: minstens twee populatiegemiddelden zijn niet gelijk aan elkaar</a:t>
            </a:r>
          </a:p>
          <a:p>
            <a:pPr marL="0" indent="0">
              <a:buNone/>
            </a:pPr>
            <a:r>
              <a:rPr lang="nl-NL" sz="2000" dirty="0" smtClean="0"/>
              <a:t>		µj ≠ µj’ voor </a:t>
            </a:r>
            <a:r>
              <a:rPr lang="nl-NL" sz="2000" i="1" dirty="0" smtClean="0"/>
              <a:t>minstens één paar </a:t>
            </a:r>
            <a:r>
              <a:rPr lang="nl-NL" sz="2000" dirty="0" smtClean="0"/>
              <a:t>van j en j’</a:t>
            </a:r>
          </a:p>
          <a:p>
            <a:pPr marL="0" indent="0">
              <a:buNone/>
            </a:pPr>
            <a:r>
              <a:rPr lang="nl-NL" sz="2000" dirty="0" smtClean="0"/>
              <a:t>	Dus H1 is NIET µa ≠ µb ≠ µc  ≠… ≠   µj 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H0 wordt getoetst door gebruik te maken van varianties:</a:t>
            </a:r>
          </a:p>
          <a:p>
            <a:pPr marL="355600" lvl="1" indent="0">
              <a:buNone/>
            </a:pPr>
            <a:r>
              <a:rPr lang="nl-NL" sz="2000" dirty="0" smtClean="0"/>
              <a:t>De tussen-groeps-variantie of between-groups variance </a:t>
            </a:r>
          </a:p>
          <a:p>
            <a:pPr marL="355600" lvl="1" indent="0">
              <a:buNone/>
            </a:pPr>
            <a:r>
              <a:rPr lang="nl-NL" sz="2000" dirty="0" smtClean="0"/>
              <a:t>	mean square between (MSb)</a:t>
            </a:r>
          </a:p>
          <a:p>
            <a:pPr marL="355600" lvl="1" indent="0">
              <a:buNone/>
            </a:pPr>
            <a:r>
              <a:rPr lang="nl-NL" sz="2000" dirty="0" smtClean="0"/>
              <a:t>De binnen-groeps-variantie of within-groups variance</a:t>
            </a:r>
          </a:p>
          <a:p>
            <a:pPr marL="355600" lvl="1" indent="0">
              <a:buNone/>
            </a:pPr>
            <a:r>
              <a:rPr lang="nl-NL" sz="2000" dirty="0" smtClean="0"/>
              <a:t>	mean square within (MSw)</a:t>
            </a:r>
          </a:p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Variantieanalyse</a:t>
            </a:r>
            <a:endParaRPr lang="nl-NL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0CB690-26CB-4A14-985F-64BDC927D67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BE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Variantieanalyse</a:t>
            </a:r>
            <a:endParaRPr lang="en-US" smtClean="0"/>
          </a:p>
        </p:txBody>
      </p:sp>
      <p:sp>
        <p:nvSpPr>
          <p:cNvPr id="30737" name="Slide Number Placeholder 4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441075F6-2D94-4C17-9EA9-8D5408617E7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16200000" flipV="1">
            <a:off x="5402148" y="3716410"/>
            <a:ext cx="288000" cy="1008000"/>
          </a:xfrm>
          <a:prstGeom prst="leftBrace">
            <a:avLst>
              <a:gd name="adj1" fmla="val 52210"/>
              <a:gd name="adj2" fmla="val 49471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30729" name="AutoShape 9"/>
          <p:cNvSpPr>
            <a:spLocks/>
          </p:cNvSpPr>
          <p:nvPr/>
        </p:nvSpPr>
        <p:spPr bwMode="auto">
          <a:xfrm rot="16200000" flipV="1">
            <a:off x="3383757" y="3320256"/>
            <a:ext cx="287338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nl-BE"/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2555875" y="2646363"/>
            <a:ext cx="1895475" cy="1430337"/>
            <a:chOff x="2156" y="964"/>
            <a:chExt cx="1194" cy="901"/>
          </a:xfrm>
        </p:grpSpPr>
        <p:grpSp>
          <p:nvGrpSpPr>
            <p:cNvPr id="30755" name="Group 12"/>
            <p:cNvGrpSpPr>
              <a:grpSpLocks/>
            </p:cNvGrpSpPr>
            <p:nvPr/>
          </p:nvGrpSpPr>
          <p:grpSpPr bwMode="auto">
            <a:xfrm>
              <a:off x="2156" y="964"/>
              <a:ext cx="1194" cy="845"/>
              <a:chOff x="2156" y="964"/>
              <a:chExt cx="1194" cy="845"/>
            </a:xfrm>
          </p:grpSpPr>
          <p:sp>
            <p:nvSpPr>
              <p:cNvPr id="30757" name="Freeform 13"/>
              <p:cNvSpPr>
                <a:spLocks/>
              </p:cNvSpPr>
              <p:nvPr/>
            </p:nvSpPr>
            <p:spPr bwMode="auto">
              <a:xfrm>
                <a:off x="2156" y="1201"/>
                <a:ext cx="444" cy="608"/>
              </a:xfrm>
              <a:custGeom>
                <a:avLst/>
                <a:gdLst>
                  <a:gd name="T0" fmla="*/ 48 w 444"/>
                  <a:gd name="T1" fmla="*/ 598 h 608"/>
                  <a:gd name="T2" fmla="*/ 145 w 444"/>
                  <a:gd name="T3" fmla="*/ 572 h 608"/>
                  <a:gd name="T4" fmla="*/ 167 w 444"/>
                  <a:gd name="T5" fmla="*/ 559 h 608"/>
                  <a:gd name="T6" fmla="*/ 188 w 444"/>
                  <a:gd name="T7" fmla="*/ 541 h 608"/>
                  <a:gd name="T8" fmla="*/ 197 w 444"/>
                  <a:gd name="T9" fmla="*/ 537 h 608"/>
                  <a:gd name="T10" fmla="*/ 206 w 444"/>
                  <a:gd name="T11" fmla="*/ 523 h 608"/>
                  <a:gd name="T12" fmla="*/ 215 w 444"/>
                  <a:gd name="T13" fmla="*/ 515 h 608"/>
                  <a:gd name="T14" fmla="*/ 223 w 444"/>
                  <a:gd name="T15" fmla="*/ 506 h 608"/>
                  <a:gd name="T16" fmla="*/ 232 w 444"/>
                  <a:gd name="T17" fmla="*/ 497 h 608"/>
                  <a:gd name="T18" fmla="*/ 241 w 444"/>
                  <a:gd name="T19" fmla="*/ 484 h 608"/>
                  <a:gd name="T20" fmla="*/ 259 w 444"/>
                  <a:gd name="T21" fmla="*/ 462 h 608"/>
                  <a:gd name="T22" fmla="*/ 272 w 444"/>
                  <a:gd name="T23" fmla="*/ 436 h 608"/>
                  <a:gd name="T24" fmla="*/ 276 w 444"/>
                  <a:gd name="T25" fmla="*/ 431 h 608"/>
                  <a:gd name="T26" fmla="*/ 280 w 444"/>
                  <a:gd name="T27" fmla="*/ 418 h 608"/>
                  <a:gd name="T28" fmla="*/ 294 w 444"/>
                  <a:gd name="T29" fmla="*/ 396 h 608"/>
                  <a:gd name="T30" fmla="*/ 298 w 444"/>
                  <a:gd name="T31" fmla="*/ 387 h 608"/>
                  <a:gd name="T32" fmla="*/ 302 w 444"/>
                  <a:gd name="T33" fmla="*/ 374 h 608"/>
                  <a:gd name="T34" fmla="*/ 307 w 444"/>
                  <a:gd name="T35" fmla="*/ 365 h 608"/>
                  <a:gd name="T36" fmla="*/ 315 w 444"/>
                  <a:gd name="T37" fmla="*/ 352 h 608"/>
                  <a:gd name="T38" fmla="*/ 320 w 444"/>
                  <a:gd name="T39" fmla="*/ 339 h 608"/>
                  <a:gd name="T40" fmla="*/ 325 w 444"/>
                  <a:gd name="T41" fmla="*/ 334 h 608"/>
                  <a:gd name="T42" fmla="*/ 325 w 444"/>
                  <a:gd name="T43" fmla="*/ 326 h 608"/>
                  <a:gd name="T44" fmla="*/ 329 w 444"/>
                  <a:gd name="T45" fmla="*/ 312 h 608"/>
                  <a:gd name="T46" fmla="*/ 333 w 444"/>
                  <a:gd name="T47" fmla="*/ 304 h 608"/>
                  <a:gd name="T48" fmla="*/ 338 w 444"/>
                  <a:gd name="T49" fmla="*/ 299 h 608"/>
                  <a:gd name="T50" fmla="*/ 342 w 444"/>
                  <a:gd name="T51" fmla="*/ 282 h 608"/>
                  <a:gd name="T52" fmla="*/ 346 w 444"/>
                  <a:gd name="T53" fmla="*/ 273 h 608"/>
                  <a:gd name="T54" fmla="*/ 351 w 444"/>
                  <a:gd name="T55" fmla="*/ 264 h 608"/>
                  <a:gd name="T56" fmla="*/ 355 w 444"/>
                  <a:gd name="T57" fmla="*/ 251 h 608"/>
                  <a:gd name="T58" fmla="*/ 359 w 444"/>
                  <a:gd name="T59" fmla="*/ 242 h 608"/>
                  <a:gd name="T60" fmla="*/ 364 w 444"/>
                  <a:gd name="T61" fmla="*/ 229 h 608"/>
                  <a:gd name="T62" fmla="*/ 368 w 444"/>
                  <a:gd name="T63" fmla="*/ 220 h 608"/>
                  <a:gd name="T64" fmla="*/ 368 w 444"/>
                  <a:gd name="T65" fmla="*/ 211 h 608"/>
                  <a:gd name="T66" fmla="*/ 373 w 444"/>
                  <a:gd name="T67" fmla="*/ 198 h 608"/>
                  <a:gd name="T68" fmla="*/ 377 w 444"/>
                  <a:gd name="T69" fmla="*/ 194 h 608"/>
                  <a:gd name="T70" fmla="*/ 381 w 444"/>
                  <a:gd name="T71" fmla="*/ 185 h 608"/>
                  <a:gd name="T72" fmla="*/ 386 w 444"/>
                  <a:gd name="T73" fmla="*/ 172 h 608"/>
                  <a:gd name="T74" fmla="*/ 386 w 444"/>
                  <a:gd name="T75" fmla="*/ 163 h 608"/>
                  <a:gd name="T76" fmla="*/ 390 w 444"/>
                  <a:gd name="T77" fmla="*/ 154 h 608"/>
                  <a:gd name="T78" fmla="*/ 394 w 444"/>
                  <a:gd name="T79" fmla="*/ 145 h 608"/>
                  <a:gd name="T80" fmla="*/ 394 w 444"/>
                  <a:gd name="T81" fmla="*/ 136 h 608"/>
                  <a:gd name="T82" fmla="*/ 399 w 444"/>
                  <a:gd name="T83" fmla="*/ 128 h 608"/>
                  <a:gd name="T84" fmla="*/ 404 w 444"/>
                  <a:gd name="T85" fmla="*/ 123 h 608"/>
                  <a:gd name="T86" fmla="*/ 404 w 444"/>
                  <a:gd name="T87" fmla="*/ 115 h 608"/>
                  <a:gd name="T88" fmla="*/ 408 w 444"/>
                  <a:gd name="T89" fmla="*/ 105 h 608"/>
                  <a:gd name="T90" fmla="*/ 408 w 444"/>
                  <a:gd name="T91" fmla="*/ 97 h 608"/>
                  <a:gd name="T92" fmla="*/ 412 w 444"/>
                  <a:gd name="T93" fmla="*/ 92 h 608"/>
                  <a:gd name="T94" fmla="*/ 412 w 444"/>
                  <a:gd name="T95" fmla="*/ 84 h 608"/>
                  <a:gd name="T96" fmla="*/ 417 w 444"/>
                  <a:gd name="T97" fmla="*/ 79 h 608"/>
                  <a:gd name="T98" fmla="*/ 421 w 444"/>
                  <a:gd name="T99" fmla="*/ 70 h 608"/>
                  <a:gd name="T100" fmla="*/ 425 w 444"/>
                  <a:gd name="T101" fmla="*/ 53 h 608"/>
                  <a:gd name="T102" fmla="*/ 430 w 444"/>
                  <a:gd name="T103" fmla="*/ 44 h 608"/>
                  <a:gd name="T104" fmla="*/ 434 w 444"/>
                  <a:gd name="T105" fmla="*/ 26 h 608"/>
                  <a:gd name="T106" fmla="*/ 438 w 444"/>
                  <a:gd name="T107" fmla="*/ 22 h 608"/>
                  <a:gd name="T108" fmla="*/ 438 w 444"/>
                  <a:gd name="T109" fmla="*/ 13 h 608"/>
                  <a:gd name="T110" fmla="*/ 443 w 444"/>
                  <a:gd name="T111" fmla="*/ 9 h 608"/>
                  <a:gd name="T112" fmla="*/ 443 w 444"/>
                  <a:gd name="T113" fmla="*/ 0 h 60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608"/>
                  <a:gd name="T173" fmla="*/ 444 w 444"/>
                  <a:gd name="T174" fmla="*/ 608 h 60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608">
                    <a:moveTo>
                      <a:pt x="0" y="607"/>
                    </a:moveTo>
                    <a:lnTo>
                      <a:pt x="48" y="598"/>
                    </a:lnTo>
                    <a:lnTo>
                      <a:pt x="127" y="581"/>
                    </a:lnTo>
                    <a:lnTo>
                      <a:pt x="145" y="572"/>
                    </a:lnTo>
                    <a:lnTo>
                      <a:pt x="157" y="563"/>
                    </a:lnTo>
                    <a:lnTo>
                      <a:pt x="167" y="559"/>
                    </a:lnTo>
                    <a:lnTo>
                      <a:pt x="171" y="554"/>
                    </a:lnTo>
                    <a:lnTo>
                      <a:pt x="188" y="541"/>
                    </a:lnTo>
                    <a:lnTo>
                      <a:pt x="193" y="537"/>
                    </a:lnTo>
                    <a:lnTo>
                      <a:pt x="197" y="537"/>
                    </a:lnTo>
                    <a:lnTo>
                      <a:pt x="197" y="533"/>
                    </a:lnTo>
                    <a:lnTo>
                      <a:pt x="206" y="523"/>
                    </a:lnTo>
                    <a:lnTo>
                      <a:pt x="210" y="523"/>
                    </a:lnTo>
                    <a:lnTo>
                      <a:pt x="215" y="515"/>
                    </a:lnTo>
                    <a:lnTo>
                      <a:pt x="219" y="510"/>
                    </a:lnTo>
                    <a:lnTo>
                      <a:pt x="223" y="506"/>
                    </a:lnTo>
                    <a:lnTo>
                      <a:pt x="228" y="502"/>
                    </a:lnTo>
                    <a:lnTo>
                      <a:pt x="232" y="497"/>
                    </a:lnTo>
                    <a:lnTo>
                      <a:pt x="236" y="492"/>
                    </a:lnTo>
                    <a:lnTo>
                      <a:pt x="241" y="484"/>
                    </a:lnTo>
                    <a:lnTo>
                      <a:pt x="246" y="479"/>
                    </a:lnTo>
                    <a:lnTo>
                      <a:pt x="259" y="462"/>
                    </a:lnTo>
                    <a:lnTo>
                      <a:pt x="263" y="453"/>
                    </a:lnTo>
                    <a:lnTo>
                      <a:pt x="272" y="436"/>
                    </a:lnTo>
                    <a:lnTo>
                      <a:pt x="272" y="431"/>
                    </a:lnTo>
                    <a:lnTo>
                      <a:pt x="276" y="431"/>
                    </a:lnTo>
                    <a:lnTo>
                      <a:pt x="276" y="427"/>
                    </a:lnTo>
                    <a:lnTo>
                      <a:pt x="280" y="418"/>
                    </a:lnTo>
                    <a:lnTo>
                      <a:pt x="294" y="400"/>
                    </a:lnTo>
                    <a:lnTo>
                      <a:pt x="294" y="396"/>
                    </a:lnTo>
                    <a:lnTo>
                      <a:pt x="294" y="392"/>
                    </a:lnTo>
                    <a:lnTo>
                      <a:pt x="298" y="387"/>
                    </a:lnTo>
                    <a:lnTo>
                      <a:pt x="302" y="378"/>
                    </a:lnTo>
                    <a:lnTo>
                      <a:pt x="302" y="374"/>
                    </a:lnTo>
                    <a:lnTo>
                      <a:pt x="307" y="369"/>
                    </a:lnTo>
                    <a:lnTo>
                      <a:pt x="307" y="365"/>
                    </a:lnTo>
                    <a:lnTo>
                      <a:pt x="311" y="361"/>
                    </a:lnTo>
                    <a:lnTo>
                      <a:pt x="315" y="352"/>
                    </a:lnTo>
                    <a:lnTo>
                      <a:pt x="315" y="343"/>
                    </a:lnTo>
                    <a:lnTo>
                      <a:pt x="320" y="339"/>
                    </a:lnTo>
                    <a:lnTo>
                      <a:pt x="320" y="334"/>
                    </a:lnTo>
                    <a:lnTo>
                      <a:pt x="325" y="334"/>
                    </a:lnTo>
                    <a:lnTo>
                      <a:pt x="325" y="330"/>
                    </a:lnTo>
                    <a:lnTo>
                      <a:pt x="325" y="326"/>
                    </a:lnTo>
                    <a:lnTo>
                      <a:pt x="329" y="317"/>
                    </a:lnTo>
                    <a:lnTo>
                      <a:pt x="329" y="312"/>
                    </a:lnTo>
                    <a:lnTo>
                      <a:pt x="333" y="308"/>
                    </a:lnTo>
                    <a:lnTo>
                      <a:pt x="333" y="304"/>
                    </a:lnTo>
                    <a:lnTo>
                      <a:pt x="338" y="304"/>
                    </a:lnTo>
                    <a:lnTo>
                      <a:pt x="338" y="299"/>
                    </a:lnTo>
                    <a:lnTo>
                      <a:pt x="338" y="295"/>
                    </a:lnTo>
                    <a:lnTo>
                      <a:pt x="342" y="282"/>
                    </a:lnTo>
                    <a:lnTo>
                      <a:pt x="346" y="277"/>
                    </a:lnTo>
                    <a:lnTo>
                      <a:pt x="346" y="273"/>
                    </a:lnTo>
                    <a:lnTo>
                      <a:pt x="346" y="269"/>
                    </a:lnTo>
                    <a:lnTo>
                      <a:pt x="351" y="264"/>
                    </a:lnTo>
                    <a:lnTo>
                      <a:pt x="355" y="255"/>
                    </a:lnTo>
                    <a:lnTo>
                      <a:pt x="355" y="251"/>
                    </a:lnTo>
                    <a:lnTo>
                      <a:pt x="355" y="246"/>
                    </a:lnTo>
                    <a:lnTo>
                      <a:pt x="359" y="242"/>
                    </a:lnTo>
                    <a:lnTo>
                      <a:pt x="359" y="238"/>
                    </a:lnTo>
                    <a:lnTo>
                      <a:pt x="364" y="229"/>
                    </a:lnTo>
                    <a:lnTo>
                      <a:pt x="364" y="224"/>
                    </a:lnTo>
                    <a:lnTo>
                      <a:pt x="368" y="220"/>
                    </a:lnTo>
                    <a:lnTo>
                      <a:pt x="368" y="216"/>
                    </a:lnTo>
                    <a:lnTo>
                      <a:pt x="368" y="211"/>
                    </a:lnTo>
                    <a:lnTo>
                      <a:pt x="373" y="202"/>
                    </a:lnTo>
                    <a:lnTo>
                      <a:pt x="373" y="198"/>
                    </a:lnTo>
                    <a:lnTo>
                      <a:pt x="377" y="198"/>
                    </a:lnTo>
                    <a:lnTo>
                      <a:pt x="377" y="194"/>
                    </a:lnTo>
                    <a:lnTo>
                      <a:pt x="377" y="189"/>
                    </a:lnTo>
                    <a:lnTo>
                      <a:pt x="381" y="185"/>
                    </a:lnTo>
                    <a:lnTo>
                      <a:pt x="381" y="180"/>
                    </a:lnTo>
                    <a:lnTo>
                      <a:pt x="386" y="172"/>
                    </a:lnTo>
                    <a:lnTo>
                      <a:pt x="386" y="167"/>
                    </a:lnTo>
                    <a:lnTo>
                      <a:pt x="386" y="163"/>
                    </a:lnTo>
                    <a:lnTo>
                      <a:pt x="390" y="159"/>
                    </a:lnTo>
                    <a:lnTo>
                      <a:pt x="390" y="154"/>
                    </a:lnTo>
                    <a:lnTo>
                      <a:pt x="390" y="149"/>
                    </a:lnTo>
                    <a:lnTo>
                      <a:pt x="394" y="145"/>
                    </a:lnTo>
                    <a:lnTo>
                      <a:pt x="394" y="141"/>
                    </a:lnTo>
                    <a:lnTo>
                      <a:pt x="394" y="136"/>
                    </a:lnTo>
                    <a:lnTo>
                      <a:pt x="399" y="132"/>
                    </a:lnTo>
                    <a:lnTo>
                      <a:pt x="399" y="128"/>
                    </a:lnTo>
                    <a:lnTo>
                      <a:pt x="399" y="123"/>
                    </a:lnTo>
                    <a:lnTo>
                      <a:pt x="404" y="123"/>
                    </a:lnTo>
                    <a:lnTo>
                      <a:pt x="404" y="119"/>
                    </a:lnTo>
                    <a:lnTo>
                      <a:pt x="404" y="115"/>
                    </a:lnTo>
                    <a:lnTo>
                      <a:pt x="408" y="110"/>
                    </a:lnTo>
                    <a:lnTo>
                      <a:pt x="408" y="105"/>
                    </a:lnTo>
                    <a:lnTo>
                      <a:pt x="408" y="101"/>
                    </a:lnTo>
                    <a:lnTo>
                      <a:pt x="408" y="97"/>
                    </a:lnTo>
                    <a:lnTo>
                      <a:pt x="412" y="97"/>
                    </a:lnTo>
                    <a:lnTo>
                      <a:pt x="412" y="92"/>
                    </a:lnTo>
                    <a:lnTo>
                      <a:pt x="412" y="88"/>
                    </a:lnTo>
                    <a:lnTo>
                      <a:pt x="412" y="84"/>
                    </a:lnTo>
                    <a:lnTo>
                      <a:pt x="417" y="84"/>
                    </a:lnTo>
                    <a:lnTo>
                      <a:pt x="417" y="79"/>
                    </a:lnTo>
                    <a:lnTo>
                      <a:pt x="417" y="75"/>
                    </a:lnTo>
                    <a:lnTo>
                      <a:pt x="421" y="70"/>
                    </a:lnTo>
                    <a:lnTo>
                      <a:pt x="421" y="66"/>
                    </a:lnTo>
                    <a:lnTo>
                      <a:pt x="425" y="53"/>
                    </a:lnTo>
                    <a:lnTo>
                      <a:pt x="425" y="49"/>
                    </a:lnTo>
                    <a:lnTo>
                      <a:pt x="430" y="44"/>
                    </a:lnTo>
                    <a:lnTo>
                      <a:pt x="430" y="40"/>
                    </a:lnTo>
                    <a:lnTo>
                      <a:pt x="434" y="26"/>
                    </a:lnTo>
                    <a:lnTo>
                      <a:pt x="434" y="22"/>
                    </a:lnTo>
                    <a:lnTo>
                      <a:pt x="438" y="22"/>
                    </a:lnTo>
                    <a:lnTo>
                      <a:pt x="438" y="18"/>
                    </a:lnTo>
                    <a:lnTo>
                      <a:pt x="438" y="13"/>
                    </a:lnTo>
                    <a:lnTo>
                      <a:pt x="438" y="9"/>
                    </a:lnTo>
                    <a:lnTo>
                      <a:pt x="443" y="9"/>
                    </a:lnTo>
                    <a:lnTo>
                      <a:pt x="443" y="5"/>
                    </a:lnTo>
                    <a:lnTo>
                      <a:pt x="443" y="0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8" name="Freeform 14"/>
              <p:cNvSpPr>
                <a:spLocks/>
              </p:cNvSpPr>
              <p:nvPr/>
            </p:nvSpPr>
            <p:spPr bwMode="auto">
              <a:xfrm>
                <a:off x="2599" y="990"/>
                <a:ext cx="101" cy="212"/>
              </a:xfrm>
              <a:custGeom>
                <a:avLst/>
                <a:gdLst>
                  <a:gd name="T0" fmla="*/ 0 w 101"/>
                  <a:gd name="T1" fmla="*/ 211 h 212"/>
                  <a:gd name="T2" fmla="*/ 0 w 101"/>
                  <a:gd name="T3" fmla="*/ 211 h 212"/>
                  <a:gd name="T4" fmla="*/ 0 w 101"/>
                  <a:gd name="T5" fmla="*/ 206 h 212"/>
                  <a:gd name="T6" fmla="*/ 4 w 101"/>
                  <a:gd name="T7" fmla="*/ 206 h 212"/>
                  <a:gd name="T8" fmla="*/ 4 w 101"/>
                  <a:gd name="T9" fmla="*/ 202 h 212"/>
                  <a:gd name="T10" fmla="*/ 4 w 101"/>
                  <a:gd name="T11" fmla="*/ 198 h 212"/>
                  <a:gd name="T12" fmla="*/ 9 w 101"/>
                  <a:gd name="T13" fmla="*/ 189 h 212"/>
                  <a:gd name="T14" fmla="*/ 9 w 101"/>
                  <a:gd name="T15" fmla="*/ 185 h 212"/>
                  <a:gd name="T16" fmla="*/ 13 w 101"/>
                  <a:gd name="T17" fmla="*/ 185 h 212"/>
                  <a:gd name="T18" fmla="*/ 13 w 101"/>
                  <a:gd name="T19" fmla="*/ 180 h 212"/>
                  <a:gd name="T20" fmla="*/ 13 w 101"/>
                  <a:gd name="T21" fmla="*/ 176 h 212"/>
                  <a:gd name="T22" fmla="*/ 13 w 101"/>
                  <a:gd name="T23" fmla="*/ 172 h 212"/>
                  <a:gd name="T24" fmla="*/ 17 w 101"/>
                  <a:gd name="T25" fmla="*/ 167 h 212"/>
                  <a:gd name="T26" fmla="*/ 17 w 101"/>
                  <a:gd name="T27" fmla="*/ 163 h 212"/>
                  <a:gd name="T28" fmla="*/ 22 w 101"/>
                  <a:gd name="T29" fmla="*/ 158 h 212"/>
                  <a:gd name="T30" fmla="*/ 22 w 101"/>
                  <a:gd name="T31" fmla="*/ 154 h 212"/>
                  <a:gd name="T32" fmla="*/ 22 w 101"/>
                  <a:gd name="T33" fmla="*/ 150 h 212"/>
                  <a:gd name="T34" fmla="*/ 26 w 101"/>
                  <a:gd name="T35" fmla="*/ 145 h 212"/>
                  <a:gd name="T36" fmla="*/ 26 w 101"/>
                  <a:gd name="T37" fmla="*/ 141 h 212"/>
                  <a:gd name="T38" fmla="*/ 30 w 101"/>
                  <a:gd name="T39" fmla="*/ 137 h 212"/>
                  <a:gd name="T40" fmla="*/ 30 w 101"/>
                  <a:gd name="T41" fmla="*/ 132 h 212"/>
                  <a:gd name="T42" fmla="*/ 30 w 101"/>
                  <a:gd name="T43" fmla="*/ 128 h 212"/>
                  <a:gd name="T44" fmla="*/ 35 w 101"/>
                  <a:gd name="T45" fmla="*/ 123 h 212"/>
                  <a:gd name="T46" fmla="*/ 35 w 101"/>
                  <a:gd name="T47" fmla="*/ 119 h 212"/>
                  <a:gd name="T48" fmla="*/ 35 w 101"/>
                  <a:gd name="T49" fmla="*/ 114 h 212"/>
                  <a:gd name="T50" fmla="*/ 39 w 101"/>
                  <a:gd name="T51" fmla="*/ 114 h 212"/>
                  <a:gd name="T52" fmla="*/ 39 w 101"/>
                  <a:gd name="T53" fmla="*/ 110 h 212"/>
                  <a:gd name="T54" fmla="*/ 39 w 101"/>
                  <a:gd name="T55" fmla="*/ 106 h 212"/>
                  <a:gd name="T56" fmla="*/ 43 w 101"/>
                  <a:gd name="T57" fmla="*/ 106 h 212"/>
                  <a:gd name="T58" fmla="*/ 43 w 101"/>
                  <a:gd name="T59" fmla="*/ 101 h 212"/>
                  <a:gd name="T60" fmla="*/ 43 w 101"/>
                  <a:gd name="T61" fmla="*/ 97 h 212"/>
                  <a:gd name="T62" fmla="*/ 48 w 101"/>
                  <a:gd name="T63" fmla="*/ 97 h 212"/>
                  <a:gd name="T64" fmla="*/ 48 w 101"/>
                  <a:gd name="T65" fmla="*/ 93 h 212"/>
                  <a:gd name="T66" fmla="*/ 48 w 101"/>
                  <a:gd name="T67" fmla="*/ 88 h 212"/>
                  <a:gd name="T68" fmla="*/ 52 w 101"/>
                  <a:gd name="T69" fmla="*/ 83 h 212"/>
                  <a:gd name="T70" fmla="*/ 52 w 101"/>
                  <a:gd name="T71" fmla="*/ 79 h 212"/>
                  <a:gd name="T72" fmla="*/ 52 w 101"/>
                  <a:gd name="T73" fmla="*/ 75 h 212"/>
                  <a:gd name="T74" fmla="*/ 56 w 101"/>
                  <a:gd name="T75" fmla="*/ 75 h 212"/>
                  <a:gd name="T76" fmla="*/ 56 w 101"/>
                  <a:gd name="T77" fmla="*/ 70 h 212"/>
                  <a:gd name="T78" fmla="*/ 56 w 101"/>
                  <a:gd name="T79" fmla="*/ 66 h 212"/>
                  <a:gd name="T80" fmla="*/ 61 w 101"/>
                  <a:gd name="T81" fmla="*/ 66 h 212"/>
                  <a:gd name="T82" fmla="*/ 61 w 101"/>
                  <a:gd name="T83" fmla="*/ 62 h 212"/>
                  <a:gd name="T84" fmla="*/ 61 w 101"/>
                  <a:gd name="T85" fmla="*/ 57 h 212"/>
                  <a:gd name="T86" fmla="*/ 65 w 101"/>
                  <a:gd name="T87" fmla="*/ 57 h 212"/>
                  <a:gd name="T88" fmla="*/ 65 w 101"/>
                  <a:gd name="T89" fmla="*/ 53 h 212"/>
                  <a:gd name="T90" fmla="*/ 65 w 101"/>
                  <a:gd name="T91" fmla="*/ 49 h 212"/>
                  <a:gd name="T92" fmla="*/ 69 w 101"/>
                  <a:gd name="T93" fmla="*/ 49 h 212"/>
                  <a:gd name="T94" fmla="*/ 69 w 101"/>
                  <a:gd name="T95" fmla="*/ 44 h 212"/>
                  <a:gd name="T96" fmla="*/ 74 w 101"/>
                  <a:gd name="T97" fmla="*/ 40 h 212"/>
                  <a:gd name="T98" fmla="*/ 74 w 101"/>
                  <a:gd name="T99" fmla="*/ 35 h 212"/>
                  <a:gd name="T100" fmla="*/ 78 w 101"/>
                  <a:gd name="T101" fmla="*/ 35 h 212"/>
                  <a:gd name="T102" fmla="*/ 78 w 101"/>
                  <a:gd name="T103" fmla="*/ 31 h 212"/>
                  <a:gd name="T104" fmla="*/ 78 w 101"/>
                  <a:gd name="T105" fmla="*/ 27 h 212"/>
                  <a:gd name="T106" fmla="*/ 82 w 101"/>
                  <a:gd name="T107" fmla="*/ 27 h 212"/>
                  <a:gd name="T108" fmla="*/ 82 w 101"/>
                  <a:gd name="T109" fmla="*/ 22 h 212"/>
                  <a:gd name="T110" fmla="*/ 87 w 101"/>
                  <a:gd name="T111" fmla="*/ 18 h 212"/>
                  <a:gd name="T112" fmla="*/ 87 w 101"/>
                  <a:gd name="T113" fmla="*/ 14 h 212"/>
                  <a:gd name="T114" fmla="*/ 91 w 101"/>
                  <a:gd name="T115" fmla="*/ 14 h 212"/>
                  <a:gd name="T116" fmla="*/ 91 w 101"/>
                  <a:gd name="T117" fmla="*/ 9 h 212"/>
                  <a:gd name="T118" fmla="*/ 95 w 101"/>
                  <a:gd name="T119" fmla="*/ 9 h 212"/>
                  <a:gd name="T120" fmla="*/ 95 w 101"/>
                  <a:gd name="T121" fmla="*/ 5 h 212"/>
                  <a:gd name="T122" fmla="*/ 100 w 101"/>
                  <a:gd name="T123" fmla="*/ 0 h 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1"/>
                  <a:gd name="T187" fmla="*/ 0 h 212"/>
                  <a:gd name="T188" fmla="*/ 101 w 101"/>
                  <a:gd name="T189" fmla="*/ 212 h 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1" h="212">
                    <a:moveTo>
                      <a:pt x="0" y="211"/>
                    </a:moveTo>
                    <a:lnTo>
                      <a:pt x="0" y="211"/>
                    </a:lnTo>
                    <a:lnTo>
                      <a:pt x="0" y="206"/>
                    </a:lnTo>
                    <a:lnTo>
                      <a:pt x="4" y="206"/>
                    </a:lnTo>
                    <a:lnTo>
                      <a:pt x="4" y="202"/>
                    </a:lnTo>
                    <a:lnTo>
                      <a:pt x="4" y="198"/>
                    </a:lnTo>
                    <a:lnTo>
                      <a:pt x="9" y="189"/>
                    </a:lnTo>
                    <a:lnTo>
                      <a:pt x="9" y="185"/>
                    </a:lnTo>
                    <a:lnTo>
                      <a:pt x="13" y="185"/>
                    </a:lnTo>
                    <a:lnTo>
                      <a:pt x="13" y="180"/>
                    </a:lnTo>
                    <a:lnTo>
                      <a:pt x="13" y="176"/>
                    </a:lnTo>
                    <a:lnTo>
                      <a:pt x="13" y="172"/>
                    </a:lnTo>
                    <a:lnTo>
                      <a:pt x="17" y="167"/>
                    </a:lnTo>
                    <a:lnTo>
                      <a:pt x="17" y="163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0"/>
                    </a:lnTo>
                    <a:lnTo>
                      <a:pt x="26" y="145"/>
                    </a:lnTo>
                    <a:lnTo>
                      <a:pt x="26" y="141"/>
                    </a:lnTo>
                    <a:lnTo>
                      <a:pt x="30" y="137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5" y="123"/>
                    </a:lnTo>
                    <a:lnTo>
                      <a:pt x="35" y="119"/>
                    </a:lnTo>
                    <a:lnTo>
                      <a:pt x="35" y="114"/>
                    </a:lnTo>
                    <a:lnTo>
                      <a:pt x="39" y="114"/>
                    </a:lnTo>
                    <a:lnTo>
                      <a:pt x="39" y="110"/>
                    </a:lnTo>
                    <a:lnTo>
                      <a:pt x="39" y="106"/>
                    </a:lnTo>
                    <a:lnTo>
                      <a:pt x="43" y="106"/>
                    </a:lnTo>
                    <a:lnTo>
                      <a:pt x="43" y="101"/>
                    </a:lnTo>
                    <a:lnTo>
                      <a:pt x="43" y="97"/>
                    </a:lnTo>
                    <a:lnTo>
                      <a:pt x="48" y="97"/>
                    </a:lnTo>
                    <a:lnTo>
                      <a:pt x="48" y="93"/>
                    </a:lnTo>
                    <a:lnTo>
                      <a:pt x="48" y="88"/>
                    </a:lnTo>
                    <a:lnTo>
                      <a:pt x="52" y="83"/>
                    </a:lnTo>
                    <a:lnTo>
                      <a:pt x="52" y="79"/>
                    </a:lnTo>
                    <a:lnTo>
                      <a:pt x="52" y="75"/>
                    </a:lnTo>
                    <a:lnTo>
                      <a:pt x="56" y="75"/>
                    </a:lnTo>
                    <a:lnTo>
                      <a:pt x="56" y="70"/>
                    </a:lnTo>
                    <a:lnTo>
                      <a:pt x="56" y="66"/>
                    </a:lnTo>
                    <a:lnTo>
                      <a:pt x="61" y="66"/>
                    </a:lnTo>
                    <a:lnTo>
                      <a:pt x="61" y="62"/>
                    </a:lnTo>
                    <a:lnTo>
                      <a:pt x="61" y="57"/>
                    </a:lnTo>
                    <a:lnTo>
                      <a:pt x="65" y="57"/>
                    </a:lnTo>
                    <a:lnTo>
                      <a:pt x="65" y="53"/>
                    </a:lnTo>
                    <a:lnTo>
                      <a:pt x="65" y="49"/>
                    </a:lnTo>
                    <a:lnTo>
                      <a:pt x="69" y="49"/>
                    </a:lnTo>
                    <a:lnTo>
                      <a:pt x="69" y="44"/>
                    </a:lnTo>
                    <a:lnTo>
                      <a:pt x="74" y="40"/>
                    </a:lnTo>
                    <a:lnTo>
                      <a:pt x="74" y="35"/>
                    </a:lnTo>
                    <a:lnTo>
                      <a:pt x="78" y="35"/>
                    </a:lnTo>
                    <a:lnTo>
                      <a:pt x="78" y="31"/>
                    </a:lnTo>
                    <a:lnTo>
                      <a:pt x="78" y="27"/>
                    </a:lnTo>
                    <a:lnTo>
                      <a:pt x="82" y="27"/>
                    </a:lnTo>
                    <a:lnTo>
                      <a:pt x="82" y="22"/>
                    </a:lnTo>
                    <a:lnTo>
                      <a:pt x="87" y="18"/>
                    </a:lnTo>
                    <a:lnTo>
                      <a:pt x="87" y="14"/>
                    </a:lnTo>
                    <a:lnTo>
                      <a:pt x="91" y="14"/>
                    </a:lnTo>
                    <a:lnTo>
                      <a:pt x="91" y="9"/>
                    </a:lnTo>
                    <a:lnTo>
                      <a:pt x="95" y="9"/>
                    </a:lnTo>
                    <a:lnTo>
                      <a:pt x="95" y="5"/>
                    </a:lnTo>
                    <a:lnTo>
                      <a:pt x="100" y="0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59" name="Freeform 15"/>
              <p:cNvSpPr>
                <a:spLocks/>
              </p:cNvSpPr>
              <p:nvPr/>
            </p:nvSpPr>
            <p:spPr bwMode="auto">
              <a:xfrm>
                <a:off x="2699" y="964"/>
                <a:ext cx="76" cy="27"/>
              </a:xfrm>
              <a:custGeom>
                <a:avLst/>
                <a:gdLst>
                  <a:gd name="T0" fmla="*/ 0 w 76"/>
                  <a:gd name="T1" fmla="*/ 26 h 27"/>
                  <a:gd name="T2" fmla="*/ 0 w 76"/>
                  <a:gd name="T3" fmla="*/ 26 h 27"/>
                  <a:gd name="T4" fmla="*/ 0 w 76"/>
                  <a:gd name="T5" fmla="*/ 22 h 27"/>
                  <a:gd name="T6" fmla="*/ 4 w 76"/>
                  <a:gd name="T7" fmla="*/ 22 h 27"/>
                  <a:gd name="T8" fmla="*/ 4 w 76"/>
                  <a:gd name="T9" fmla="*/ 18 h 27"/>
                  <a:gd name="T10" fmla="*/ 9 w 76"/>
                  <a:gd name="T11" fmla="*/ 18 h 27"/>
                  <a:gd name="T12" fmla="*/ 9 w 76"/>
                  <a:gd name="T13" fmla="*/ 13 h 27"/>
                  <a:gd name="T14" fmla="*/ 13 w 76"/>
                  <a:gd name="T15" fmla="*/ 13 h 27"/>
                  <a:gd name="T16" fmla="*/ 17 w 76"/>
                  <a:gd name="T17" fmla="*/ 9 h 27"/>
                  <a:gd name="T18" fmla="*/ 22 w 76"/>
                  <a:gd name="T19" fmla="*/ 9 h 27"/>
                  <a:gd name="T20" fmla="*/ 22 w 76"/>
                  <a:gd name="T21" fmla="*/ 5 h 27"/>
                  <a:gd name="T22" fmla="*/ 27 w 76"/>
                  <a:gd name="T23" fmla="*/ 5 h 27"/>
                  <a:gd name="T24" fmla="*/ 31 w 76"/>
                  <a:gd name="T25" fmla="*/ 5 h 27"/>
                  <a:gd name="T26" fmla="*/ 31 w 76"/>
                  <a:gd name="T27" fmla="*/ 0 h 27"/>
                  <a:gd name="T28" fmla="*/ 35 w 76"/>
                  <a:gd name="T29" fmla="*/ 0 h 27"/>
                  <a:gd name="T30" fmla="*/ 40 w 76"/>
                  <a:gd name="T31" fmla="*/ 0 h 27"/>
                  <a:gd name="T32" fmla="*/ 44 w 76"/>
                  <a:gd name="T33" fmla="*/ 0 h 27"/>
                  <a:gd name="T34" fmla="*/ 48 w 76"/>
                  <a:gd name="T35" fmla="*/ 0 h 27"/>
                  <a:gd name="T36" fmla="*/ 53 w 76"/>
                  <a:gd name="T37" fmla="*/ 0 h 27"/>
                  <a:gd name="T38" fmla="*/ 57 w 76"/>
                  <a:gd name="T39" fmla="*/ 0 h 27"/>
                  <a:gd name="T40" fmla="*/ 57 w 76"/>
                  <a:gd name="T41" fmla="*/ 5 h 27"/>
                  <a:gd name="T42" fmla="*/ 62 w 76"/>
                  <a:gd name="T43" fmla="*/ 5 h 27"/>
                  <a:gd name="T44" fmla="*/ 66 w 76"/>
                  <a:gd name="T45" fmla="*/ 5 h 27"/>
                  <a:gd name="T46" fmla="*/ 66 w 76"/>
                  <a:gd name="T47" fmla="*/ 9 h 27"/>
                  <a:gd name="T48" fmla="*/ 70 w 76"/>
                  <a:gd name="T49" fmla="*/ 9 h 27"/>
                  <a:gd name="T50" fmla="*/ 70 w 76"/>
                  <a:gd name="T51" fmla="*/ 13 h 27"/>
                  <a:gd name="T52" fmla="*/ 75 w 76"/>
                  <a:gd name="T53" fmla="*/ 13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"/>
                  <a:gd name="T82" fmla="*/ 0 h 27"/>
                  <a:gd name="T83" fmla="*/ 76 w 76"/>
                  <a:gd name="T84" fmla="*/ 27 h 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" h="27">
                    <a:moveTo>
                      <a:pt x="0" y="26"/>
                    </a:moveTo>
                    <a:lnTo>
                      <a:pt x="0" y="26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13" y="13"/>
                    </a:lnTo>
                    <a:lnTo>
                      <a:pt x="17" y="9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57" y="5"/>
                    </a:lnTo>
                    <a:lnTo>
                      <a:pt x="62" y="5"/>
                    </a:lnTo>
                    <a:lnTo>
                      <a:pt x="66" y="5"/>
                    </a:lnTo>
                    <a:lnTo>
                      <a:pt x="66" y="9"/>
                    </a:lnTo>
                    <a:lnTo>
                      <a:pt x="70" y="9"/>
                    </a:lnTo>
                    <a:lnTo>
                      <a:pt x="70" y="13"/>
                    </a:lnTo>
                    <a:lnTo>
                      <a:pt x="75" y="13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60" name="Freeform 16"/>
              <p:cNvSpPr>
                <a:spLocks/>
              </p:cNvSpPr>
              <p:nvPr/>
            </p:nvSpPr>
            <p:spPr bwMode="auto">
              <a:xfrm>
                <a:off x="2774" y="977"/>
                <a:ext cx="106" cy="204"/>
              </a:xfrm>
              <a:custGeom>
                <a:avLst/>
                <a:gdLst>
                  <a:gd name="T0" fmla="*/ 0 w 106"/>
                  <a:gd name="T1" fmla="*/ 0 h 204"/>
                  <a:gd name="T2" fmla="*/ 0 w 106"/>
                  <a:gd name="T3" fmla="*/ 0 h 204"/>
                  <a:gd name="T4" fmla="*/ 5 w 106"/>
                  <a:gd name="T5" fmla="*/ 0 h 204"/>
                  <a:gd name="T6" fmla="*/ 5 w 106"/>
                  <a:gd name="T7" fmla="*/ 5 h 204"/>
                  <a:gd name="T8" fmla="*/ 9 w 106"/>
                  <a:gd name="T9" fmla="*/ 5 h 204"/>
                  <a:gd name="T10" fmla="*/ 9 w 106"/>
                  <a:gd name="T11" fmla="*/ 9 h 204"/>
                  <a:gd name="T12" fmla="*/ 13 w 106"/>
                  <a:gd name="T13" fmla="*/ 9 h 204"/>
                  <a:gd name="T14" fmla="*/ 13 w 106"/>
                  <a:gd name="T15" fmla="*/ 13 h 204"/>
                  <a:gd name="T16" fmla="*/ 18 w 106"/>
                  <a:gd name="T17" fmla="*/ 13 h 204"/>
                  <a:gd name="T18" fmla="*/ 18 w 106"/>
                  <a:gd name="T19" fmla="*/ 18 h 204"/>
                  <a:gd name="T20" fmla="*/ 18 w 106"/>
                  <a:gd name="T21" fmla="*/ 22 h 204"/>
                  <a:gd name="T22" fmla="*/ 22 w 106"/>
                  <a:gd name="T23" fmla="*/ 22 h 204"/>
                  <a:gd name="T24" fmla="*/ 22 w 106"/>
                  <a:gd name="T25" fmla="*/ 27 h 204"/>
                  <a:gd name="T26" fmla="*/ 26 w 106"/>
                  <a:gd name="T27" fmla="*/ 27 h 204"/>
                  <a:gd name="T28" fmla="*/ 26 w 106"/>
                  <a:gd name="T29" fmla="*/ 31 h 204"/>
                  <a:gd name="T30" fmla="*/ 31 w 106"/>
                  <a:gd name="T31" fmla="*/ 36 h 204"/>
                  <a:gd name="T32" fmla="*/ 31 w 106"/>
                  <a:gd name="T33" fmla="*/ 40 h 204"/>
                  <a:gd name="T34" fmla="*/ 35 w 106"/>
                  <a:gd name="T35" fmla="*/ 40 h 204"/>
                  <a:gd name="T36" fmla="*/ 35 w 106"/>
                  <a:gd name="T37" fmla="*/ 44 h 204"/>
                  <a:gd name="T38" fmla="*/ 35 w 106"/>
                  <a:gd name="T39" fmla="*/ 49 h 204"/>
                  <a:gd name="T40" fmla="*/ 39 w 106"/>
                  <a:gd name="T41" fmla="*/ 49 h 204"/>
                  <a:gd name="T42" fmla="*/ 39 w 106"/>
                  <a:gd name="T43" fmla="*/ 53 h 204"/>
                  <a:gd name="T44" fmla="*/ 44 w 106"/>
                  <a:gd name="T45" fmla="*/ 53 h 204"/>
                  <a:gd name="T46" fmla="*/ 44 w 106"/>
                  <a:gd name="T47" fmla="*/ 57 h 204"/>
                  <a:gd name="T48" fmla="*/ 44 w 106"/>
                  <a:gd name="T49" fmla="*/ 62 h 204"/>
                  <a:gd name="T50" fmla="*/ 48 w 106"/>
                  <a:gd name="T51" fmla="*/ 62 h 204"/>
                  <a:gd name="T52" fmla="*/ 48 w 106"/>
                  <a:gd name="T53" fmla="*/ 66 h 204"/>
                  <a:gd name="T54" fmla="*/ 48 w 106"/>
                  <a:gd name="T55" fmla="*/ 71 h 204"/>
                  <a:gd name="T56" fmla="*/ 53 w 106"/>
                  <a:gd name="T57" fmla="*/ 71 h 204"/>
                  <a:gd name="T58" fmla="*/ 53 w 106"/>
                  <a:gd name="T59" fmla="*/ 75 h 204"/>
                  <a:gd name="T60" fmla="*/ 57 w 106"/>
                  <a:gd name="T61" fmla="*/ 80 h 204"/>
                  <a:gd name="T62" fmla="*/ 57 w 106"/>
                  <a:gd name="T63" fmla="*/ 84 h 204"/>
                  <a:gd name="T64" fmla="*/ 57 w 106"/>
                  <a:gd name="T65" fmla="*/ 88 h 204"/>
                  <a:gd name="T66" fmla="*/ 61 w 106"/>
                  <a:gd name="T67" fmla="*/ 93 h 204"/>
                  <a:gd name="T68" fmla="*/ 61 w 106"/>
                  <a:gd name="T69" fmla="*/ 97 h 204"/>
                  <a:gd name="T70" fmla="*/ 66 w 106"/>
                  <a:gd name="T71" fmla="*/ 102 h 204"/>
                  <a:gd name="T72" fmla="*/ 66 w 106"/>
                  <a:gd name="T73" fmla="*/ 106 h 204"/>
                  <a:gd name="T74" fmla="*/ 70 w 106"/>
                  <a:gd name="T75" fmla="*/ 110 h 204"/>
                  <a:gd name="T76" fmla="*/ 70 w 106"/>
                  <a:gd name="T77" fmla="*/ 115 h 204"/>
                  <a:gd name="T78" fmla="*/ 74 w 106"/>
                  <a:gd name="T79" fmla="*/ 119 h 204"/>
                  <a:gd name="T80" fmla="*/ 74 w 106"/>
                  <a:gd name="T81" fmla="*/ 123 h 204"/>
                  <a:gd name="T82" fmla="*/ 74 w 106"/>
                  <a:gd name="T83" fmla="*/ 128 h 204"/>
                  <a:gd name="T84" fmla="*/ 79 w 106"/>
                  <a:gd name="T85" fmla="*/ 132 h 204"/>
                  <a:gd name="T86" fmla="*/ 79 w 106"/>
                  <a:gd name="T87" fmla="*/ 137 h 204"/>
                  <a:gd name="T88" fmla="*/ 83 w 106"/>
                  <a:gd name="T89" fmla="*/ 141 h 204"/>
                  <a:gd name="T90" fmla="*/ 83 w 106"/>
                  <a:gd name="T91" fmla="*/ 146 h 204"/>
                  <a:gd name="T92" fmla="*/ 83 w 106"/>
                  <a:gd name="T93" fmla="*/ 150 h 204"/>
                  <a:gd name="T94" fmla="*/ 87 w 106"/>
                  <a:gd name="T95" fmla="*/ 154 h 204"/>
                  <a:gd name="T96" fmla="*/ 87 w 106"/>
                  <a:gd name="T97" fmla="*/ 159 h 204"/>
                  <a:gd name="T98" fmla="*/ 87 w 106"/>
                  <a:gd name="T99" fmla="*/ 163 h 204"/>
                  <a:gd name="T100" fmla="*/ 92 w 106"/>
                  <a:gd name="T101" fmla="*/ 163 h 204"/>
                  <a:gd name="T102" fmla="*/ 92 w 106"/>
                  <a:gd name="T103" fmla="*/ 167 h 204"/>
                  <a:gd name="T104" fmla="*/ 92 w 106"/>
                  <a:gd name="T105" fmla="*/ 172 h 204"/>
                  <a:gd name="T106" fmla="*/ 96 w 106"/>
                  <a:gd name="T107" fmla="*/ 177 h 204"/>
                  <a:gd name="T108" fmla="*/ 96 w 106"/>
                  <a:gd name="T109" fmla="*/ 181 h 204"/>
                  <a:gd name="T110" fmla="*/ 100 w 106"/>
                  <a:gd name="T111" fmla="*/ 185 h 204"/>
                  <a:gd name="T112" fmla="*/ 100 w 106"/>
                  <a:gd name="T113" fmla="*/ 190 h 204"/>
                  <a:gd name="T114" fmla="*/ 100 w 106"/>
                  <a:gd name="T115" fmla="*/ 194 h 204"/>
                  <a:gd name="T116" fmla="*/ 100 w 106"/>
                  <a:gd name="T117" fmla="*/ 198 h 204"/>
                  <a:gd name="T118" fmla="*/ 105 w 106"/>
                  <a:gd name="T119" fmla="*/ 198 h 204"/>
                  <a:gd name="T120" fmla="*/ 105 w 106"/>
                  <a:gd name="T121" fmla="*/ 203 h 2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6"/>
                  <a:gd name="T184" fmla="*/ 0 h 204"/>
                  <a:gd name="T185" fmla="*/ 106 w 106"/>
                  <a:gd name="T186" fmla="*/ 204 h 2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6" h="20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6" y="31"/>
                    </a:lnTo>
                    <a:lnTo>
                      <a:pt x="31" y="36"/>
                    </a:lnTo>
                    <a:lnTo>
                      <a:pt x="31" y="40"/>
                    </a:lnTo>
                    <a:lnTo>
                      <a:pt x="35" y="40"/>
                    </a:lnTo>
                    <a:lnTo>
                      <a:pt x="35" y="44"/>
                    </a:lnTo>
                    <a:lnTo>
                      <a:pt x="35" y="49"/>
                    </a:lnTo>
                    <a:lnTo>
                      <a:pt x="39" y="49"/>
                    </a:lnTo>
                    <a:lnTo>
                      <a:pt x="39" y="53"/>
                    </a:lnTo>
                    <a:lnTo>
                      <a:pt x="44" y="53"/>
                    </a:lnTo>
                    <a:lnTo>
                      <a:pt x="44" y="57"/>
                    </a:lnTo>
                    <a:lnTo>
                      <a:pt x="44" y="62"/>
                    </a:lnTo>
                    <a:lnTo>
                      <a:pt x="48" y="62"/>
                    </a:lnTo>
                    <a:lnTo>
                      <a:pt x="48" y="66"/>
                    </a:lnTo>
                    <a:lnTo>
                      <a:pt x="48" y="71"/>
                    </a:lnTo>
                    <a:lnTo>
                      <a:pt x="53" y="71"/>
                    </a:lnTo>
                    <a:lnTo>
                      <a:pt x="53" y="75"/>
                    </a:lnTo>
                    <a:lnTo>
                      <a:pt x="57" y="80"/>
                    </a:lnTo>
                    <a:lnTo>
                      <a:pt x="57" y="84"/>
                    </a:lnTo>
                    <a:lnTo>
                      <a:pt x="57" y="88"/>
                    </a:lnTo>
                    <a:lnTo>
                      <a:pt x="61" y="93"/>
                    </a:lnTo>
                    <a:lnTo>
                      <a:pt x="61" y="97"/>
                    </a:lnTo>
                    <a:lnTo>
                      <a:pt x="66" y="102"/>
                    </a:lnTo>
                    <a:lnTo>
                      <a:pt x="66" y="106"/>
                    </a:lnTo>
                    <a:lnTo>
                      <a:pt x="70" y="110"/>
                    </a:lnTo>
                    <a:lnTo>
                      <a:pt x="70" y="115"/>
                    </a:lnTo>
                    <a:lnTo>
                      <a:pt x="74" y="119"/>
                    </a:lnTo>
                    <a:lnTo>
                      <a:pt x="74" y="123"/>
                    </a:lnTo>
                    <a:lnTo>
                      <a:pt x="74" y="128"/>
                    </a:lnTo>
                    <a:lnTo>
                      <a:pt x="79" y="132"/>
                    </a:lnTo>
                    <a:lnTo>
                      <a:pt x="79" y="137"/>
                    </a:lnTo>
                    <a:lnTo>
                      <a:pt x="83" y="141"/>
                    </a:lnTo>
                    <a:lnTo>
                      <a:pt x="83" y="146"/>
                    </a:lnTo>
                    <a:lnTo>
                      <a:pt x="83" y="150"/>
                    </a:lnTo>
                    <a:lnTo>
                      <a:pt x="87" y="154"/>
                    </a:lnTo>
                    <a:lnTo>
                      <a:pt x="87" y="159"/>
                    </a:lnTo>
                    <a:lnTo>
                      <a:pt x="87" y="163"/>
                    </a:lnTo>
                    <a:lnTo>
                      <a:pt x="92" y="163"/>
                    </a:lnTo>
                    <a:lnTo>
                      <a:pt x="92" y="167"/>
                    </a:lnTo>
                    <a:lnTo>
                      <a:pt x="92" y="172"/>
                    </a:lnTo>
                    <a:lnTo>
                      <a:pt x="96" y="177"/>
                    </a:lnTo>
                    <a:lnTo>
                      <a:pt x="96" y="181"/>
                    </a:lnTo>
                    <a:lnTo>
                      <a:pt x="100" y="185"/>
                    </a:lnTo>
                    <a:lnTo>
                      <a:pt x="100" y="190"/>
                    </a:lnTo>
                    <a:lnTo>
                      <a:pt x="100" y="194"/>
                    </a:lnTo>
                    <a:lnTo>
                      <a:pt x="100" y="198"/>
                    </a:lnTo>
                    <a:lnTo>
                      <a:pt x="105" y="198"/>
                    </a:lnTo>
                    <a:lnTo>
                      <a:pt x="105" y="203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61" name="Freeform 17"/>
              <p:cNvSpPr>
                <a:spLocks/>
              </p:cNvSpPr>
              <p:nvPr/>
            </p:nvSpPr>
            <p:spPr bwMode="auto">
              <a:xfrm>
                <a:off x="2879" y="1180"/>
                <a:ext cx="317" cy="597"/>
              </a:xfrm>
              <a:custGeom>
                <a:avLst/>
                <a:gdLst>
                  <a:gd name="T0" fmla="*/ 0 w 317"/>
                  <a:gd name="T1" fmla="*/ 0 h 597"/>
                  <a:gd name="T2" fmla="*/ 0 w 317"/>
                  <a:gd name="T3" fmla="*/ 9 h 597"/>
                  <a:gd name="T4" fmla="*/ 5 w 317"/>
                  <a:gd name="T5" fmla="*/ 13 h 597"/>
                  <a:gd name="T6" fmla="*/ 9 w 317"/>
                  <a:gd name="T7" fmla="*/ 26 h 597"/>
                  <a:gd name="T8" fmla="*/ 13 w 317"/>
                  <a:gd name="T9" fmla="*/ 35 h 597"/>
                  <a:gd name="T10" fmla="*/ 13 w 317"/>
                  <a:gd name="T11" fmla="*/ 44 h 597"/>
                  <a:gd name="T12" fmla="*/ 17 w 317"/>
                  <a:gd name="T13" fmla="*/ 48 h 597"/>
                  <a:gd name="T14" fmla="*/ 22 w 317"/>
                  <a:gd name="T15" fmla="*/ 57 h 597"/>
                  <a:gd name="T16" fmla="*/ 22 w 317"/>
                  <a:gd name="T17" fmla="*/ 66 h 597"/>
                  <a:gd name="T18" fmla="*/ 26 w 317"/>
                  <a:gd name="T19" fmla="*/ 74 h 597"/>
                  <a:gd name="T20" fmla="*/ 30 w 317"/>
                  <a:gd name="T21" fmla="*/ 87 h 597"/>
                  <a:gd name="T22" fmla="*/ 35 w 317"/>
                  <a:gd name="T23" fmla="*/ 92 h 597"/>
                  <a:gd name="T24" fmla="*/ 35 w 317"/>
                  <a:gd name="T25" fmla="*/ 101 h 597"/>
                  <a:gd name="T26" fmla="*/ 40 w 317"/>
                  <a:gd name="T27" fmla="*/ 110 h 597"/>
                  <a:gd name="T28" fmla="*/ 44 w 317"/>
                  <a:gd name="T29" fmla="*/ 118 h 597"/>
                  <a:gd name="T30" fmla="*/ 44 w 317"/>
                  <a:gd name="T31" fmla="*/ 127 h 597"/>
                  <a:gd name="T32" fmla="*/ 48 w 317"/>
                  <a:gd name="T33" fmla="*/ 140 h 597"/>
                  <a:gd name="T34" fmla="*/ 53 w 317"/>
                  <a:gd name="T35" fmla="*/ 158 h 597"/>
                  <a:gd name="T36" fmla="*/ 57 w 317"/>
                  <a:gd name="T37" fmla="*/ 167 h 597"/>
                  <a:gd name="T38" fmla="*/ 61 w 317"/>
                  <a:gd name="T39" fmla="*/ 175 h 597"/>
                  <a:gd name="T40" fmla="*/ 66 w 317"/>
                  <a:gd name="T41" fmla="*/ 184 h 597"/>
                  <a:gd name="T42" fmla="*/ 70 w 317"/>
                  <a:gd name="T43" fmla="*/ 202 h 597"/>
                  <a:gd name="T44" fmla="*/ 75 w 317"/>
                  <a:gd name="T45" fmla="*/ 210 h 597"/>
                  <a:gd name="T46" fmla="*/ 75 w 317"/>
                  <a:gd name="T47" fmla="*/ 219 h 597"/>
                  <a:gd name="T48" fmla="*/ 79 w 317"/>
                  <a:gd name="T49" fmla="*/ 223 h 597"/>
                  <a:gd name="T50" fmla="*/ 83 w 317"/>
                  <a:gd name="T51" fmla="*/ 232 h 597"/>
                  <a:gd name="T52" fmla="*/ 83 w 317"/>
                  <a:gd name="T53" fmla="*/ 241 h 597"/>
                  <a:gd name="T54" fmla="*/ 88 w 317"/>
                  <a:gd name="T55" fmla="*/ 250 h 597"/>
                  <a:gd name="T56" fmla="*/ 92 w 317"/>
                  <a:gd name="T57" fmla="*/ 263 h 597"/>
                  <a:gd name="T58" fmla="*/ 96 w 317"/>
                  <a:gd name="T59" fmla="*/ 272 h 597"/>
                  <a:gd name="T60" fmla="*/ 106 w 317"/>
                  <a:gd name="T61" fmla="*/ 293 h 597"/>
                  <a:gd name="T62" fmla="*/ 110 w 317"/>
                  <a:gd name="T63" fmla="*/ 307 h 597"/>
                  <a:gd name="T64" fmla="*/ 114 w 317"/>
                  <a:gd name="T65" fmla="*/ 311 h 597"/>
                  <a:gd name="T66" fmla="*/ 114 w 317"/>
                  <a:gd name="T67" fmla="*/ 320 h 597"/>
                  <a:gd name="T68" fmla="*/ 119 w 317"/>
                  <a:gd name="T69" fmla="*/ 329 h 597"/>
                  <a:gd name="T70" fmla="*/ 123 w 317"/>
                  <a:gd name="T71" fmla="*/ 342 h 597"/>
                  <a:gd name="T72" fmla="*/ 127 w 317"/>
                  <a:gd name="T73" fmla="*/ 355 h 597"/>
                  <a:gd name="T74" fmla="*/ 132 w 317"/>
                  <a:gd name="T75" fmla="*/ 364 h 597"/>
                  <a:gd name="T76" fmla="*/ 136 w 317"/>
                  <a:gd name="T77" fmla="*/ 373 h 597"/>
                  <a:gd name="T78" fmla="*/ 141 w 317"/>
                  <a:gd name="T79" fmla="*/ 386 h 597"/>
                  <a:gd name="T80" fmla="*/ 145 w 317"/>
                  <a:gd name="T81" fmla="*/ 390 h 597"/>
                  <a:gd name="T82" fmla="*/ 154 w 317"/>
                  <a:gd name="T83" fmla="*/ 408 h 597"/>
                  <a:gd name="T84" fmla="*/ 158 w 317"/>
                  <a:gd name="T85" fmla="*/ 416 h 597"/>
                  <a:gd name="T86" fmla="*/ 162 w 317"/>
                  <a:gd name="T87" fmla="*/ 425 h 597"/>
                  <a:gd name="T88" fmla="*/ 180 w 317"/>
                  <a:gd name="T89" fmla="*/ 452 h 597"/>
                  <a:gd name="T90" fmla="*/ 180 w 317"/>
                  <a:gd name="T91" fmla="*/ 460 h 597"/>
                  <a:gd name="T92" fmla="*/ 193 w 317"/>
                  <a:gd name="T93" fmla="*/ 478 h 597"/>
                  <a:gd name="T94" fmla="*/ 215 w 317"/>
                  <a:gd name="T95" fmla="*/ 513 h 597"/>
                  <a:gd name="T96" fmla="*/ 233 w 317"/>
                  <a:gd name="T97" fmla="*/ 530 h 597"/>
                  <a:gd name="T98" fmla="*/ 241 w 317"/>
                  <a:gd name="T99" fmla="*/ 543 h 597"/>
                  <a:gd name="T100" fmla="*/ 255 w 317"/>
                  <a:gd name="T101" fmla="*/ 557 h 597"/>
                  <a:gd name="T102" fmla="*/ 290 w 317"/>
                  <a:gd name="T103" fmla="*/ 579 h 597"/>
                  <a:gd name="T104" fmla="*/ 316 w 317"/>
                  <a:gd name="T105" fmla="*/ 596 h 59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7"/>
                  <a:gd name="T160" fmla="*/ 0 h 597"/>
                  <a:gd name="T161" fmla="*/ 317 w 317"/>
                  <a:gd name="T162" fmla="*/ 597 h 59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7" h="59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9" y="26"/>
                    </a:lnTo>
                    <a:lnTo>
                      <a:pt x="9" y="31"/>
                    </a:lnTo>
                    <a:lnTo>
                      <a:pt x="13" y="35"/>
                    </a:lnTo>
                    <a:lnTo>
                      <a:pt x="13" y="39"/>
                    </a:lnTo>
                    <a:lnTo>
                      <a:pt x="13" y="44"/>
                    </a:lnTo>
                    <a:lnTo>
                      <a:pt x="17" y="44"/>
                    </a:lnTo>
                    <a:lnTo>
                      <a:pt x="17" y="48"/>
                    </a:lnTo>
                    <a:lnTo>
                      <a:pt x="17" y="53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26" y="74"/>
                    </a:lnTo>
                    <a:lnTo>
                      <a:pt x="30" y="83"/>
                    </a:lnTo>
                    <a:lnTo>
                      <a:pt x="30" y="87"/>
                    </a:lnTo>
                    <a:lnTo>
                      <a:pt x="30" y="92"/>
                    </a:lnTo>
                    <a:lnTo>
                      <a:pt x="35" y="92"/>
                    </a:lnTo>
                    <a:lnTo>
                      <a:pt x="35" y="96"/>
                    </a:lnTo>
                    <a:lnTo>
                      <a:pt x="35" y="101"/>
                    </a:lnTo>
                    <a:lnTo>
                      <a:pt x="35" y="105"/>
                    </a:lnTo>
                    <a:lnTo>
                      <a:pt x="40" y="110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3" y="149"/>
                    </a:lnTo>
                    <a:lnTo>
                      <a:pt x="53" y="158"/>
                    </a:lnTo>
                    <a:lnTo>
                      <a:pt x="57" y="162"/>
                    </a:lnTo>
                    <a:lnTo>
                      <a:pt x="57" y="167"/>
                    </a:lnTo>
                    <a:lnTo>
                      <a:pt x="61" y="171"/>
                    </a:lnTo>
                    <a:lnTo>
                      <a:pt x="61" y="175"/>
                    </a:lnTo>
                    <a:lnTo>
                      <a:pt x="61" y="180"/>
                    </a:lnTo>
                    <a:lnTo>
                      <a:pt x="66" y="184"/>
                    </a:lnTo>
                    <a:lnTo>
                      <a:pt x="66" y="188"/>
                    </a:lnTo>
                    <a:lnTo>
                      <a:pt x="70" y="202"/>
                    </a:lnTo>
                    <a:lnTo>
                      <a:pt x="70" y="206"/>
                    </a:lnTo>
                    <a:lnTo>
                      <a:pt x="75" y="210"/>
                    </a:lnTo>
                    <a:lnTo>
                      <a:pt x="75" y="215"/>
                    </a:lnTo>
                    <a:lnTo>
                      <a:pt x="75" y="219"/>
                    </a:lnTo>
                    <a:lnTo>
                      <a:pt x="79" y="219"/>
                    </a:lnTo>
                    <a:lnTo>
                      <a:pt x="79" y="223"/>
                    </a:lnTo>
                    <a:lnTo>
                      <a:pt x="79" y="228"/>
                    </a:lnTo>
                    <a:lnTo>
                      <a:pt x="83" y="232"/>
                    </a:lnTo>
                    <a:lnTo>
                      <a:pt x="83" y="237"/>
                    </a:lnTo>
                    <a:lnTo>
                      <a:pt x="83" y="241"/>
                    </a:lnTo>
                    <a:lnTo>
                      <a:pt x="88" y="245"/>
                    </a:lnTo>
                    <a:lnTo>
                      <a:pt x="88" y="250"/>
                    </a:lnTo>
                    <a:lnTo>
                      <a:pt x="88" y="254"/>
                    </a:lnTo>
                    <a:lnTo>
                      <a:pt x="92" y="263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101" y="285"/>
                    </a:lnTo>
                    <a:lnTo>
                      <a:pt x="106" y="293"/>
                    </a:lnTo>
                    <a:lnTo>
                      <a:pt x="110" y="303"/>
                    </a:lnTo>
                    <a:lnTo>
                      <a:pt x="110" y="307"/>
                    </a:lnTo>
                    <a:lnTo>
                      <a:pt x="110" y="311"/>
                    </a:lnTo>
                    <a:lnTo>
                      <a:pt x="114" y="311"/>
                    </a:lnTo>
                    <a:lnTo>
                      <a:pt x="114" y="316"/>
                    </a:lnTo>
                    <a:lnTo>
                      <a:pt x="114" y="320"/>
                    </a:lnTo>
                    <a:lnTo>
                      <a:pt x="119" y="324"/>
                    </a:lnTo>
                    <a:lnTo>
                      <a:pt x="119" y="329"/>
                    </a:lnTo>
                    <a:lnTo>
                      <a:pt x="119" y="333"/>
                    </a:lnTo>
                    <a:lnTo>
                      <a:pt x="123" y="342"/>
                    </a:lnTo>
                    <a:lnTo>
                      <a:pt x="127" y="346"/>
                    </a:lnTo>
                    <a:lnTo>
                      <a:pt x="127" y="355"/>
                    </a:lnTo>
                    <a:lnTo>
                      <a:pt x="132" y="355"/>
                    </a:lnTo>
                    <a:lnTo>
                      <a:pt x="132" y="364"/>
                    </a:lnTo>
                    <a:lnTo>
                      <a:pt x="136" y="368"/>
                    </a:lnTo>
                    <a:lnTo>
                      <a:pt x="136" y="373"/>
                    </a:lnTo>
                    <a:lnTo>
                      <a:pt x="141" y="381"/>
                    </a:lnTo>
                    <a:lnTo>
                      <a:pt x="141" y="386"/>
                    </a:lnTo>
                    <a:lnTo>
                      <a:pt x="145" y="386"/>
                    </a:lnTo>
                    <a:lnTo>
                      <a:pt x="145" y="390"/>
                    </a:lnTo>
                    <a:lnTo>
                      <a:pt x="154" y="403"/>
                    </a:lnTo>
                    <a:lnTo>
                      <a:pt x="154" y="408"/>
                    </a:lnTo>
                    <a:lnTo>
                      <a:pt x="158" y="412"/>
                    </a:lnTo>
                    <a:lnTo>
                      <a:pt x="158" y="416"/>
                    </a:lnTo>
                    <a:lnTo>
                      <a:pt x="162" y="421"/>
                    </a:lnTo>
                    <a:lnTo>
                      <a:pt x="162" y="425"/>
                    </a:lnTo>
                    <a:lnTo>
                      <a:pt x="171" y="438"/>
                    </a:lnTo>
                    <a:lnTo>
                      <a:pt x="180" y="452"/>
                    </a:lnTo>
                    <a:lnTo>
                      <a:pt x="180" y="456"/>
                    </a:lnTo>
                    <a:lnTo>
                      <a:pt x="180" y="460"/>
                    </a:lnTo>
                    <a:lnTo>
                      <a:pt x="189" y="473"/>
                    </a:lnTo>
                    <a:lnTo>
                      <a:pt x="193" y="478"/>
                    </a:lnTo>
                    <a:lnTo>
                      <a:pt x="215" y="509"/>
                    </a:lnTo>
                    <a:lnTo>
                      <a:pt x="215" y="513"/>
                    </a:lnTo>
                    <a:lnTo>
                      <a:pt x="224" y="522"/>
                    </a:lnTo>
                    <a:lnTo>
                      <a:pt x="233" y="530"/>
                    </a:lnTo>
                    <a:lnTo>
                      <a:pt x="237" y="539"/>
                    </a:lnTo>
                    <a:lnTo>
                      <a:pt x="241" y="543"/>
                    </a:lnTo>
                    <a:lnTo>
                      <a:pt x="246" y="548"/>
                    </a:lnTo>
                    <a:lnTo>
                      <a:pt x="255" y="557"/>
                    </a:lnTo>
                    <a:lnTo>
                      <a:pt x="264" y="566"/>
                    </a:lnTo>
                    <a:lnTo>
                      <a:pt x="290" y="579"/>
                    </a:lnTo>
                    <a:lnTo>
                      <a:pt x="294" y="583"/>
                    </a:lnTo>
                    <a:lnTo>
                      <a:pt x="316" y="596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62" name="Freeform 18"/>
              <p:cNvSpPr>
                <a:spLocks/>
              </p:cNvSpPr>
              <p:nvPr/>
            </p:nvSpPr>
            <p:spPr bwMode="auto">
              <a:xfrm>
                <a:off x="3195" y="1776"/>
                <a:ext cx="155" cy="33"/>
              </a:xfrm>
              <a:custGeom>
                <a:avLst/>
                <a:gdLst>
                  <a:gd name="T0" fmla="*/ 0 w 155"/>
                  <a:gd name="T1" fmla="*/ 0 h 33"/>
                  <a:gd name="T2" fmla="*/ 5 w 155"/>
                  <a:gd name="T3" fmla="*/ 0 h 33"/>
                  <a:gd name="T4" fmla="*/ 13 w 155"/>
                  <a:gd name="T5" fmla="*/ 5 h 33"/>
                  <a:gd name="T6" fmla="*/ 75 w 155"/>
                  <a:gd name="T7" fmla="*/ 23 h 33"/>
                  <a:gd name="T8" fmla="*/ 154 w 155"/>
                  <a:gd name="T9" fmla="*/ 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"/>
                  <a:gd name="T16" fmla="*/ 0 h 33"/>
                  <a:gd name="T17" fmla="*/ 155 w 155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" h="33">
                    <a:moveTo>
                      <a:pt x="0" y="0"/>
                    </a:moveTo>
                    <a:lnTo>
                      <a:pt x="5" y="0"/>
                    </a:lnTo>
                    <a:lnTo>
                      <a:pt x="13" y="5"/>
                    </a:lnTo>
                    <a:lnTo>
                      <a:pt x="75" y="23"/>
                    </a:lnTo>
                    <a:lnTo>
                      <a:pt x="154" y="32"/>
                    </a:lnTo>
                  </a:path>
                </a:pathLst>
              </a:custGeom>
              <a:noFill/>
              <a:ln w="50800" cap="rnd">
                <a:solidFill>
                  <a:srgbClr val="438E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756" name="Line 19"/>
            <p:cNvSpPr>
              <a:spLocks noChangeShapeType="1"/>
            </p:cNvSpPr>
            <p:nvPr/>
          </p:nvSpPr>
          <p:spPr bwMode="auto">
            <a:xfrm>
              <a:off x="2740" y="966"/>
              <a:ext cx="0" cy="8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30733" name="Group 29"/>
          <p:cNvGrpSpPr>
            <a:grpSpLocks/>
          </p:cNvGrpSpPr>
          <p:nvPr/>
        </p:nvGrpSpPr>
        <p:grpSpPr bwMode="auto">
          <a:xfrm>
            <a:off x="5004049" y="2646363"/>
            <a:ext cx="1066800" cy="1430337"/>
            <a:chOff x="2512" y="964"/>
            <a:chExt cx="1195" cy="901"/>
          </a:xfrm>
        </p:grpSpPr>
        <p:grpSp>
          <p:nvGrpSpPr>
            <p:cNvPr id="30739" name="Group 30"/>
            <p:cNvGrpSpPr>
              <a:grpSpLocks/>
            </p:cNvGrpSpPr>
            <p:nvPr/>
          </p:nvGrpSpPr>
          <p:grpSpPr bwMode="auto">
            <a:xfrm>
              <a:off x="2512" y="964"/>
              <a:ext cx="1195" cy="845"/>
              <a:chOff x="2512" y="964"/>
              <a:chExt cx="1195" cy="845"/>
            </a:xfrm>
          </p:grpSpPr>
          <p:sp>
            <p:nvSpPr>
              <p:cNvPr id="30741" name="Freeform 31"/>
              <p:cNvSpPr>
                <a:spLocks/>
              </p:cNvSpPr>
              <p:nvPr/>
            </p:nvSpPr>
            <p:spPr bwMode="auto">
              <a:xfrm>
                <a:off x="2512" y="1201"/>
                <a:ext cx="444" cy="608"/>
              </a:xfrm>
              <a:custGeom>
                <a:avLst/>
                <a:gdLst>
                  <a:gd name="T0" fmla="*/ 48 w 444"/>
                  <a:gd name="T1" fmla="*/ 598 h 608"/>
                  <a:gd name="T2" fmla="*/ 145 w 444"/>
                  <a:gd name="T3" fmla="*/ 572 h 608"/>
                  <a:gd name="T4" fmla="*/ 167 w 444"/>
                  <a:gd name="T5" fmla="*/ 559 h 608"/>
                  <a:gd name="T6" fmla="*/ 188 w 444"/>
                  <a:gd name="T7" fmla="*/ 541 h 608"/>
                  <a:gd name="T8" fmla="*/ 197 w 444"/>
                  <a:gd name="T9" fmla="*/ 537 h 608"/>
                  <a:gd name="T10" fmla="*/ 206 w 444"/>
                  <a:gd name="T11" fmla="*/ 523 h 608"/>
                  <a:gd name="T12" fmla="*/ 215 w 444"/>
                  <a:gd name="T13" fmla="*/ 515 h 608"/>
                  <a:gd name="T14" fmla="*/ 223 w 444"/>
                  <a:gd name="T15" fmla="*/ 506 h 608"/>
                  <a:gd name="T16" fmla="*/ 232 w 444"/>
                  <a:gd name="T17" fmla="*/ 497 h 608"/>
                  <a:gd name="T18" fmla="*/ 241 w 444"/>
                  <a:gd name="T19" fmla="*/ 484 h 608"/>
                  <a:gd name="T20" fmla="*/ 259 w 444"/>
                  <a:gd name="T21" fmla="*/ 462 h 608"/>
                  <a:gd name="T22" fmla="*/ 272 w 444"/>
                  <a:gd name="T23" fmla="*/ 436 h 608"/>
                  <a:gd name="T24" fmla="*/ 276 w 444"/>
                  <a:gd name="T25" fmla="*/ 431 h 608"/>
                  <a:gd name="T26" fmla="*/ 280 w 444"/>
                  <a:gd name="T27" fmla="*/ 418 h 608"/>
                  <a:gd name="T28" fmla="*/ 294 w 444"/>
                  <a:gd name="T29" fmla="*/ 396 h 608"/>
                  <a:gd name="T30" fmla="*/ 298 w 444"/>
                  <a:gd name="T31" fmla="*/ 387 h 608"/>
                  <a:gd name="T32" fmla="*/ 302 w 444"/>
                  <a:gd name="T33" fmla="*/ 374 h 608"/>
                  <a:gd name="T34" fmla="*/ 307 w 444"/>
                  <a:gd name="T35" fmla="*/ 365 h 608"/>
                  <a:gd name="T36" fmla="*/ 315 w 444"/>
                  <a:gd name="T37" fmla="*/ 352 h 608"/>
                  <a:gd name="T38" fmla="*/ 320 w 444"/>
                  <a:gd name="T39" fmla="*/ 339 h 608"/>
                  <a:gd name="T40" fmla="*/ 325 w 444"/>
                  <a:gd name="T41" fmla="*/ 334 h 608"/>
                  <a:gd name="T42" fmla="*/ 325 w 444"/>
                  <a:gd name="T43" fmla="*/ 326 h 608"/>
                  <a:gd name="T44" fmla="*/ 329 w 444"/>
                  <a:gd name="T45" fmla="*/ 312 h 608"/>
                  <a:gd name="T46" fmla="*/ 333 w 444"/>
                  <a:gd name="T47" fmla="*/ 304 h 608"/>
                  <a:gd name="T48" fmla="*/ 338 w 444"/>
                  <a:gd name="T49" fmla="*/ 299 h 608"/>
                  <a:gd name="T50" fmla="*/ 342 w 444"/>
                  <a:gd name="T51" fmla="*/ 282 h 608"/>
                  <a:gd name="T52" fmla="*/ 346 w 444"/>
                  <a:gd name="T53" fmla="*/ 273 h 608"/>
                  <a:gd name="T54" fmla="*/ 351 w 444"/>
                  <a:gd name="T55" fmla="*/ 264 h 608"/>
                  <a:gd name="T56" fmla="*/ 355 w 444"/>
                  <a:gd name="T57" fmla="*/ 251 h 608"/>
                  <a:gd name="T58" fmla="*/ 359 w 444"/>
                  <a:gd name="T59" fmla="*/ 242 h 608"/>
                  <a:gd name="T60" fmla="*/ 364 w 444"/>
                  <a:gd name="T61" fmla="*/ 229 h 608"/>
                  <a:gd name="T62" fmla="*/ 368 w 444"/>
                  <a:gd name="T63" fmla="*/ 220 h 608"/>
                  <a:gd name="T64" fmla="*/ 368 w 444"/>
                  <a:gd name="T65" fmla="*/ 211 h 608"/>
                  <a:gd name="T66" fmla="*/ 373 w 444"/>
                  <a:gd name="T67" fmla="*/ 198 h 608"/>
                  <a:gd name="T68" fmla="*/ 377 w 444"/>
                  <a:gd name="T69" fmla="*/ 194 h 608"/>
                  <a:gd name="T70" fmla="*/ 381 w 444"/>
                  <a:gd name="T71" fmla="*/ 185 h 608"/>
                  <a:gd name="T72" fmla="*/ 386 w 444"/>
                  <a:gd name="T73" fmla="*/ 172 h 608"/>
                  <a:gd name="T74" fmla="*/ 386 w 444"/>
                  <a:gd name="T75" fmla="*/ 163 h 608"/>
                  <a:gd name="T76" fmla="*/ 390 w 444"/>
                  <a:gd name="T77" fmla="*/ 154 h 608"/>
                  <a:gd name="T78" fmla="*/ 394 w 444"/>
                  <a:gd name="T79" fmla="*/ 145 h 608"/>
                  <a:gd name="T80" fmla="*/ 394 w 444"/>
                  <a:gd name="T81" fmla="*/ 136 h 608"/>
                  <a:gd name="T82" fmla="*/ 399 w 444"/>
                  <a:gd name="T83" fmla="*/ 128 h 608"/>
                  <a:gd name="T84" fmla="*/ 404 w 444"/>
                  <a:gd name="T85" fmla="*/ 123 h 608"/>
                  <a:gd name="T86" fmla="*/ 404 w 444"/>
                  <a:gd name="T87" fmla="*/ 115 h 608"/>
                  <a:gd name="T88" fmla="*/ 408 w 444"/>
                  <a:gd name="T89" fmla="*/ 105 h 608"/>
                  <a:gd name="T90" fmla="*/ 408 w 444"/>
                  <a:gd name="T91" fmla="*/ 97 h 608"/>
                  <a:gd name="T92" fmla="*/ 412 w 444"/>
                  <a:gd name="T93" fmla="*/ 92 h 608"/>
                  <a:gd name="T94" fmla="*/ 412 w 444"/>
                  <a:gd name="T95" fmla="*/ 84 h 608"/>
                  <a:gd name="T96" fmla="*/ 417 w 444"/>
                  <a:gd name="T97" fmla="*/ 79 h 608"/>
                  <a:gd name="T98" fmla="*/ 421 w 444"/>
                  <a:gd name="T99" fmla="*/ 70 h 608"/>
                  <a:gd name="T100" fmla="*/ 425 w 444"/>
                  <a:gd name="T101" fmla="*/ 53 h 608"/>
                  <a:gd name="T102" fmla="*/ 430 w 444"/>
                  <a:gd name="T103" fmla="*/ 44 h 608"/>
                  <a:gd name="T104" fmla="*/ 434 w 444"/>
                  <a:gd name="T105" fmla="*/ 26 h 608"/>
                  <a:gd name="T106" fmla="*/ 438 w 444"/>
                  <a:gd name="T107" fmla="*/ 22 h 608"/>
                  <a:gd name="T108" fmla="*/ 438 w 444"/>
                  <a:gd name="T109" fmla="*/ 13 h 608"/>
                  <a:gd name="T110" fmla="*/ 443 w 444"/>
                  <a:gd name="T111" fmla="*/ 9 h 608"/>
                  <a:gd name="T112" fmla="*/ 443 w 444"/>
                  <a:gd name="T113" fmla="*/ 0 h 60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608"/>
                  <a:gd name="T173" fmla="*/ 444 w 444"/>
                  <a:gd name="T174" fmla="*/ 608 h 60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608">
                    <a:moveTo>
                      <a:pt x="0" y="607"/>
                    </a:moveTo>
                    <a:lnTo>
                      <a:pt x="48" y="598"/>
                    </a:lnTo>
                    <a:lnTo>
                      <a:pt x="127" y="581"/>
                    </a:lnTo>
                    <a:lnTo>
                      <a:pt x="145" y="572"/>
                    </a:lnTo>
                    <a:lnTo>
                      <a:pt x="157" y="563"/>
                    </a:lnTo>
                    <a:lnTo>
                      <a:pt x="167" y="559"/>
                    </a:lnTo>
                    <a:lnTo>
                      <a:pt x="171" y="554"/>
                    </a:lnTo>
                    <a:lnTo>
                      <a:pt x="188" y="541"/>
                    </a:lnTo>
                    <a:lnTo>
                      <a:pt x="193" y="537"/>
                    </a:lnTo>
                    <a:lnTo>
                      <a:pt x="197" y="537"/>
                    </a:lnTo>
                    <a:lnTo>
                      <a:pt x="197" y="533"/>
                    </a:lnTo>
                    <a:lnTo>
                      <a:pt x="206" y="523"/>
                    </a:lnTo>
                    <a:lnTo>
                      <a:pt x="210" y="523"/>
                    </a:lnTo>
                    <a:lnTo>
                      <a:pt x="215" y="515"/>
                    </a:lnTo>
                    <a:lnTo>
                      <a:pt x="219" y="510"/>
                    </a:lnTo>
                    <a:lnTo>
                      <a:pt x="223" y="506"/>
                    </a:lnTo>
                    <a:lnTo>
                      <a:pt x="228" y="502"/>
                    </a:lnTo>
                    <a:lnTo>
                      <a:pt x="232" y="497"/>
                    </a:lnTo>
                    <a:lnTo>
                      <a:pt x="236" y="492"/>
                    </a:lnTo>
                    <a:lnTo>
                      <a:pt x="241" y="484"/>
                    </a:lnTo>
                    <a:lnTo>
                      <a:pt x="246" y="479"/>
                    </a:lnTo>
                    <a:lnTo>
                      <a:pt x="259" y="462"/>
                    </a:lnTo>
                    <a:lnTo>
                      <a:pt x="263" y="453"/>
                    </a:lnTo>
                    <a:lnTo>
                      <a:pt x="272" y="436"/>
                    </a:lnTo>
                    <a:lnTo>
                      <a:pt x="272" y="431"/>
                    </a:lnTo>
                    <a:lnTo>
                      <a:pt x="276" y="431"/>
                    </a:lnTo>
                    <a:lnTo>
                      <a:pt x="276" y="427"/>
                    </a:lnTo>
                    <a:lnTo>
                      <a:pt x="280" y="418"/>
                    </a:lnTo>
                    <a:lnTo>
                      <a:pt x="294" y="400"/>
                    </a:lnTo>
                    <a:lnTo>
                      <a:pt x="294" y="396"/>
                    </a:lnTo>
                    <a:lnTo>
                      <a:pt x="294" y="392"/>
                    </a:lnTo>
                    <a:lnTo>
                      <a:pt x="298" y="387"/>
                    </a:lnTo>
                    <a:lnTo>
                      <a:pt x="302" y="378"/>
                    </a:lnTo>
                    <a:lnTo>
                      <a:pt x="302" y="374"/>
                    </a:lnTo>
                    <a:lnTo>
                      <a:pt x="307" y="369"/>
                    </a:lnTo>
                    <a:lnTo>
                      <a:pt x="307" y="365"/>
                    </a:lnTo>
                    <a:lnTo>
                      <a:pt x="311" y="361"/>
                    </a:lnTo>
                    <a:lnTo>
                      <a:pt x="315" y="352"/>
                    </a:lnTo>
                    <a:lnTo>
                      <a:pt x="315" y="343"/>
                    </a:lnTo>
                    <a:lnTo>
                      <a:pt x="320" y="339"/>
                    </a:lnTo>
                    <a:lnTo>
                      <a:pt x="320" y="334"/>
                    </a:lnTo>
                    <a:lnTo>
                      <a:pt x="325" y="334"/>
                    </a:lnTo>
                    <a:lnTo>
                      <a:pt x="325" y="330"/>
                    </a:lnTo>
                    <a:lnTo>
                      <a:pt x="325" y="326"/>
                    </a:lnTo>
                    <a:lnTo>
                      <a:pt x="329" y="317"/>
                    </a:lnTo>
                    <a:lnTo>
                      <a:pt x="329" y="312"/>
                    </a:lnTo>
                    <a:lnTo>
                      <a:pt x="333" y="308"/>
                    </a:lnTo>
                    <a:lnTo>
                      <a:pt x="333" y="304"/>
                    </a:lnTo>
                    <a:lnTo>
                      <a:pt x="338" y="304"/>
                    </a:lnTo>
                    <a:lnTo>
                      <a:pt x="338" y="299"/>
                    </a:lnTo>
                    <a:lnTo>
                      <a:pt x="338" y="295"/>
                    </a:lnTo>
                    <a:lnTo>
                      <a:pt x="342" y="282"/>
                    </a:lnTo>
                    <a:lnTo>
                      <a:pt x="346" y="277"/>
                    </a:lnTo>
                    <a:lnTo>
                      <a:pt x="346" y="273"/>
                    </a:lnTo>
                    <a:lnTo>
                      <a:pt x="346" y="269"/>
                    </a:lnTo>
                    <a:lnTo>
                      <a:pt x="351" y="264"/>
                    </a:lnTo>
                    <a:lnTo>
                      <a:pt x="355" y="255"/>
                    </a:lnTo>
                    <a:lnTo>
                      <a:pt x="355" y="251"/>
                    </a:lnTo>
                    <a:lnTo>
                      <a:pt x="355" y="246"/>
                    </a:lnTo>
                    <a:lnTo>
                      <a:pt x="359" y="242"/>
                    </a:lnTo>
                    <a:lnTo>
                      <a:pt x="359" y="238"/>
                    </a:lnTo>
                    <a:lnTo>
                      <a:pt x="364" y="229"/>
                    </a:lnTo>
                    <a:lnTo>
                      <a:pt x="364" y="224"/>
                    </a:lnTo>
                    <a:lnTo>
                      <a:pt x="368" y="220"/>
                    </a:lnTo>
                    <a:lnTo>
                      <a:pt x="368" y="216"/>
                    </a:lnTo>
                    <a:lnTo>
                      <a:pt x="368" y="211"/>
                    </a:lnTo>
                    <a:lnTo>
                      <a:pt x="373" y="202"/>
                    </a:lnTo>
                    <a:lnTo>
                      <a:pt x="373" y="198"/>
                    </a:lnTo>
                    <a:lnTo>
                      <a:pt x="377" y="198"/>
                    </a:lnTo>
                    <a:lnTo>
                      <a:pt x="377" y="194"/>
                    </a:lnTo>
                    <a:lnTo>
                      <a:pt x="377" y="189"/>
                    </a:lnTo>
                    <a:lnTo>
                      <a:pt x="381" y="185"/>
                    </a:lnTo>
                    <a:lnTo>
                      <a:pt x="381" y="180"/>
                    </a:lnTo>
                    <a:lnTo>
                      <a:pt x="386" y="172"/>
                    </a:lnTo>
                    <a:lnTo>
                      <a:pt x="386" y="167"/>
                    </a:lnTo>
                    <a:lnTo>
                      <a:pt x="386" y="163"/>
                    </a:lnTo>
                    <a:lnTo>
                      <a:pt x="390" y="159"/>
                    </a:lnTo>
                    <a:lnTo>
                      <a:pt x="390" y="154"/>
                    </a:lnTo>
                    <a:lnTo>
                      <a:pt x="390" y="149"/>
                    </a:lnTo>
                    <a:lnTo>
                      <a:pt x="394" y="145"/>
                    </a:lnTo>
                    <a:lnTo>
                      <a:pt x="394" y="141"/>
                    </a:lnTo>
                    <a:lnTo>
                      <a:pt x="394" y="136"/>
                    </a:lnTo>
                    <a:lnTo>
                      <a:pt x="399" y="132"/>
                    </a:lnTo>
                    <a:lnTo>
                      <a:pt x="399" y="128"/>
                    </a:lnTo>
                    <a:lnTo>
                      <a:pt x="399" y="123"/>
                    </a:lnTo>
                    <a:lnTo>
                      <a:pt x="404" y="123"/>
                    </a:lnTo>
                    <a:lnTo>
                      <a:pt x="404" y="119"/>
                    </a:lnTo>
                    <a:lnTo>
                      <a:pt x="404" y="115"/>
                    </a:lnTo>
                    <a:lnTo>
                      <a:pt x="408" y="110"/>
                    </a:lnTo>
                    <a:lnTo>
                      <a:pt x="408" y="105"/>
                    </a:lnTo>
                    <a:lnTo>
                      <a:pt x="408" y="101"/>
                    </a:lnTo>
                    <a:lnTo>
                      <a:pt x="408" y="97"/>
                    </a:lnTo>
                    <a:lnTo>
                      <a:pt x="412" y="97"/>
                    </a:lnTo>
                    <a:lnTo>
                      <a:pt x="412" y="92"/>
                    </a:lnTo>
                    <a:lnTo>
                      <a:pt x="412" y="88"/>
                    </a:lnTo>
                    <a:lnTo>
                      <a:pt x="412" y="84"/>
                    </a:lnTo>
                    <a:lnTo>
                      <a:pt x="417" y="84"/>
                    </a:lnTo>
                    <a:lnTo>
                      <a:pt x="417" y="79"/>
                    </a:lnTo>
                    <a:lnTo>
                      <a:pt x="417" y="75"/>
                    </a:lnTo>
                    <a:lnTo>
                      <a:pt x="421" y="70"/>
                    </a:lnTo>
                    <a:lnTo>
                      <a:pt x="421" y="66"/>
                    </a:lnTo>
                    <a:lnTo>
                      <a:pt x="425" y="53"/>
                    </a:lnTo>
                    <a:lnTo>
                      <a:pt x="425" y="49"/>
                    </a:lnTo>
                    <a:lnTo>
                      <a:pt x="430" y="44"/>
                    </a:lnTo>
                    <a:lnTo>
                      <a:pt x="430" y="40"/>
                    </a:lnTo>
                    <a:lnTo>
                      <a:pt x="434" y="26"/>
                    </a:lnTo>
                    <a:lnTo>
                      <a:pt x="434" y="22"/>
                    </a:lnTo>
                    <a:lnTo>
                      <a:pt x="438" y="22"/>
                    </a:lnTo>
                    <a:lnTo>
                      <a:pt x="438" y="18"/>
                    </a:lnTo>
                    <a:lnTo>
                      <a:pt x="438" y="13"/>
                    </a:lnTo>
                    <a:lnTo>
                      <a:pt x="438" y="9"/>
                    </a:lnTo>
                    <a:lnTo>
                      <a:pt x="443" y="9"/>
                    </a:lnTo>
                    <a:lnTo>
                      <a:pt x="443" y="5"/>
                    </a:lnTo>
                    <a:lnTo>
                      <a:pt x="443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2" name="Freeform 32"/>
              <p:cNvSpPr>
                <a:spLocks/>
              </p:cNvSpPr>
              <p:nvPr/>
            </p:nvSpPr>
            <p:spPr bwMode="auto">
              <a:xfrm>
                <a:off x="2955" y="990"/>
                <a:ext cx="102" cy="212"/>
              </a:xfrm>
              <a:custGeom>
                <a:avLst/>
                <a:gdLst>
                  <a:gd name="T0" fmla="*/ 0 w 102"/>
                  <a:gd name="T1" fmla="*/ 211 h 212"/>
                  <a:gd name="T2" fmla="*/ 0 w 102"/>
                  <a:gd name="T3" fmla="*/ 211 h 212"/>
                  <a:gd name="T4" fmla="*/ 0 w 102"/>
                  <a:gd name="T5" fmla="*/ 206 h 212"/>
                  <a:gd name="T6" fmla="*/ 4 w 102"/>
                  <a:gd name="T7" fmla="*/ 206 h 212"/>
                  <a:gd name="T8" fmla="*/ 4 w 102"/>
                  <a:gd name="T9" fmla="*/ 202 h 212"/>
                  <a:gd name="T10" fmla="*/ 4 w 102"/>
                  <a:gd name="T11" fmla="*/ 198 h 212"/>
                  <a:gd name="T12" fmla="*/ 9 w 102"/>
                  <a:gd name="T13" fmla="*/ 189 h 212"/>
                  <a:gd name="T14" fmla="*/ 9 w 102"/>
                  <a:gd name="T15" fmla="*/ 185 h 212"/>
                  <a:gd name="T16" fmla="*/ 13 w 102"/>
                  <a:gd name="T17" fmla="*/ 185 h 212"/>
                  <a:gd name="T18" fmla="*/ 13 w 102"/>
                  <a:gd name="T19" fmla="*/ 180 h 212"/>
                  <a:gd name="T20" fmla="*/ 13 w 102"/>
                  <a:gd name="T21" fmla="*/ 176 h 212"/>
                  <a:gd name="T22" fmla="*/ 13 w 102"/>
                  <a:gd name="T23" fmla="*/ 172 h 212"/>
                  <a:gd name="T24" fmla="*/ 17 w 102"/>
                  <a:gd name="T25" fmla="*/ 167 h 212"/>
                  <a:gd name="T26" fmla="*/ 17 w 102"/>
                  <a:gd name="T27" fmla="*/ 163 h 212"/>
                  <a:gd name="T28" fmla="*/ 22 w 102"/>
                  <a:gd name="T29" fmla="*/ 158 h 212"/>
                  <a:gd name="T30" fmla="*/ 22 w 102"/>
                  <a:gd name="T31" fmla="*/ 154 h 212"/>
                  <a:gd name="T32" fmla="*/ 22 w 102"/>
                  <a:gd name="T33" fmla="*/ 150 h 212"/>
                  <a:gd name="T34" fmla="*/ 26 w 102"/>
                  <a:gd name="T35" fmla="*/ 145 h 212"/>
                  <a:gd name="T36" fmla="*/ 26 w 102"/>
                  <a:gd name="T37" fmla="*/ 141 h 212"/>
                  <a:gd name="T38" fmla="*/ 30 w 102"/>
                  <a:gd name="T39" fmla="*/ 137 h 212"/>
                  <a:gd name="T40" fmla="*/ 30 w 102"/>
                  <a:gd name="T41" fmla="*/ 132 h 212"/>
                  <a:gd name="T42" fmla="*/ 30 w 102"/>
                  <a:gd name="T43" fmla="*/ 128 h 212"/>
                  <a:gd name="T44" fmla="*/ 35 w 102"/>
                  <a:gd name="T45" fmla="*/ 123 h 212"/>
                  <a:gd name="T46" fmla="*/ 35 w 102"/>
                  <a:gd name="T47" fmla="*/ 119 h 212"/>
                  <a:gd name="T48" fmla="*/ 35 w 102"/>
                  <a:gd name="T49" fmla="*/ 114 h 212"/>
                  <a:gd name="T50" fmla="*/ 39 w 102"/>
                  <a:gd name="T51" fmla="*/ 114 h 212"/>
                  <a:gd name="T52" fmla="*/ 39 w 102"/>
                  <a:gd name="T53" fmla="*/ 110 h 212"/>
                  <a:gd name="T54" fmla="*/ 39 w 102"/>
                  <a:gd name="T55" fmla="*/ 106 h 212"/>
                  <a:gd name="T56" fmla="*/ 44 w 102"/>
                  <a:gd name="T57" fmla="*/ 106 h 212"/>
                  <a:gd name="T58" fmla="*/ 44 w 102"/>
                  <a:gd name="T59" fmla="*/ 101 h 212"/>
                  <a:gd name="T60" fmla="*/ 44 w 102"/>
                  <a:gd name="T61" fmla="*/ 97 h 212"/>
                  <a:gd name="T62" fmla="*/ 48 w 102"/>
                  <a:gd name="T63" fmla="*/ 97 h 212"/>
                  <a:gd name="T64" fmla="*/ 48 w 102"/>
                  <a:gd name="T65" fmla="*/ 93 h 212"/>
                  <a:gd name="T66" fmla="*/ 48 w 102"/>
                  <a:gd name="T67" fmla="*/ 88 h 212"/>
                  <a:gd name="T68" fmla="*/ 52 w 102"/>
                  <a:gd name="T69" fmla="*/ 83 h 212"/>
                  <a:gd name="T70" fmla="*/ 52 w 102"/>
                  <a:gd name="T71" fmla="*/ 79 h 212"/>
                  <a:gd name="T72" fmla="*/ 52 w 102"/>
                  <a:gd name="T73" fmla="*/ 75 h 212"/>
                  <a:gd name="T74" fmla="*/ 57 w 102"/>
                  <a:gd name="T75" fmla="*/ 75 h 212"/>
                  <a:gd name="T76" fmla="*/ 57 w 102"/>
                  <a:gd name="T77" fmla="*/ 70 h 212"/>
                  <a:gd name="T78" fmla="*/ 57 w 102"/>
                  <a:gd name="T79" fmla="*/ 66 h 212"/>
                  <a:gd name="T80" fmla="*/ 61 w 102"/>
                  <a:gd name="T81" fmla="*/ 66 h 212"/>
                  <a:gd name="T82" fmla="*/ 61 w 102"/>
                  <a:gd name="T83" fmla="*/ 62 h 212"/>
                  <a:gd name="T84" fmla="*/ 61 w 102"/>
                  <a:gd name="T85" fmla="*/ 57 h 212"/>
                  <a:gd name="T86" fmla="*/ 65 w 102"/>
                  <a:gd name="T87" fmla="*/ 57 h 212"/>
                  <a:gd name="T88" fmla="*/ 65 w 102"/>
                  <a:gd name="T89" fmla="*/ 53 h 212"/>
                  <a:gd name="T90" fmla="*/ 65 w 102"/>
                  <a:gd name="T91" fmla="*/ 49 h 212"/>
                  <a:gd name="T92" fmla="*/ 70 w 102"/>
                  <a:gd name="T93" fmla="*/ 49 h 212"/>
                  <a:gd name="T94" fmla="*/ 70 w 102"/>
                  <a:gd name="T95" fmla="*/ 44 h 212"/>
                  <a:gd name="T96" fmla="*/ 75 w 102"/>
                  <a:gd name="T97" fmla="*/ 40 h 212"/>
                  <a:gd name="T98" fmla="*/ 75 w 102"/>
                  <a:gd name="T99" fmla="*/ 35 h 212"/>
                  <a:gd name="T100" fmla="*/ 79 w 102"/>
                  <a:gd name="T101" fmla="*/ 35 h 212"/>
                  <a:gd name="T102" fmla="*/ 79 w 102"/>
                  <a:gd name="T103" fmla="*/ 31 h 212"/>
                  <a:gd name="T104" fmla="*/ 79 w 102"/>
                  <a:gd name="T105" fmla="*/ 27 h 212"/>
                  <a:gd name="T106" fmla="*/ 83 w 102"/>
                  <a:gd name="T107" fmla="*/ 27 h 212"/>
                  <a:gd name="T108" fmla="*/ 83 w 102"/>
                  <a:gd name="T109" fmla="*/ 22 h 212"/>
                  <a:gd name="T110" fmla="*/ 88 w 102"/>
                  <a:gd name="T111" fmla="*/ 18 h 212"/>
                  <a:gd name="T112" fmla="*/ 88 w 102"/>
                  <a:gd name="T113" fmla="*/ 14 h 212"/>
                  <a:gd name="T114" fmla="*/ 92 w 102"/>
                  <a:gd name="T115" fmla="*/ 14 h 212"/>
                  <a:gd name="T116" fmla="*/ 92 w 102"/>
                  <a:gd name="T117" fmla="*/ 9 h 212"/>
                  <a:gd name="T118" fmla="*/ 96 w 102"/>
                  <a:gd name="T119" fmla="*/ 9 h 212"/>
                  <a:gd name="T120" fmla="*/ 96 w 102"/>
                  <a:gd name="T121" fmla="*/ 5 h 212"/>
                  <a:gd name="T122" fmla="*/ 101 w 102"/>
                  <a:gd name="T123" fmla="*/ 0 h 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2"/>
                  <a:gd name="T187" fmla="*/ 0 h 212"/>
                  <a:gd name="T188" fmla="*/ 102 w 102"/>
                  <a:gd name="T189" fmla="*/ 212 h 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2" h="212">
                    <a:moveTo>
                      <a:pt x="0" y="211"/>
                    </a:moveTo>
                    <a:lnTo>
                      <a:pt x="0" y="211"/>
                    </a:lnTo>
                    <a:lnTo>
                      <a:pt x="0" y="206"/>
                    </a:lnTo>
                    <a:lnTo>
                      <a:pt x="4" y="206"/>
                    </a:lnTo>
                    <a:lnTo>
                      <a:pt x="4" y="202"/>
                    </a:lnTo>
                    <a:lnTo>
                      <a:pt x="4" y="198"/>
                    </a:lnTo>
                    <a:lnTo>
                      <a:pt x="9" y="189"/>
                    </a:lnTo>
                    <a:lnTo>
                      <a:pt x="9" y="185"/>
                    </a:lnTo>
                    <a:lnTo>
                      <a:pt x="13" y="185"/>
                    </a:lnTo>
                    <a:lnTo>
                      <a:pt x="13" y="180"/>
                    </a:lnTo>
                    <a:lnTo>
                      <a:pt x="13" y="176"/>
                    </a:lnTo>
                    <a:lnTo>
                      <a:pt x="13" y="172"/>
                    </a:lnTo>
                    <a:lnTo>
                      <a:pt x="17" y="167"/>
                    </a:lnTo>
                    <a:lnTo>
                      <a:pt x="17" y="163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0"/>
                    </a:lnTo>
                    <a:lnTo>
                      <a:pt x="26" y="145"/>
                    </a:lnTo>
                    <a:lnTo>
                      <a:pt x="26" y="141"/>
                    </a:lnTo>
                    <a:lnTo>
                      <a:pt x="30" y="137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5" y="123"/>
                    </a:lnTo>
                    <a:lnTo>
                      <a:pt x="35" y="119"/>
                    </a:lnTo>
                    <a:lnTo>
                      <a:pt x="35" y="114"/>
                    </a:lnTo>
                    <a:lnTo>
                      <a:pt x="39" y="114"/>
                    </a:lnTo>
                    <a:lnTo>
                      <a:pt x="39" y="110"/>
                    </a:lnTo>
                    <a:lnTo>
                      <a:pt x="39" y="106"/>
                    </a:lnTo>
                    <a:lnTo>
                      <a:pt x="44" y="106"/>
                    </a:lnTo>
                    <a:lnTo>
                      <a:pt x="44" y="101"/>
                    </a:lnTo>
                    <a:lnTo>
                      <a:pt x="44" y="97"/>
                    </a:lnTo>
                    <a:lnTo>
                      <a:pt x="48" y="97"/>
                    </a:lnTo>
                    <a:lnTo>
                      <a:pt x="48" y="93"/>
                    </a:lnTo>
                    <a:lnTo>
                      <a:pt x="48" y="88"/>
                    </a:lnTo>
                    <a:lnTo>
                      <a:pt x="52" y="83"/>
                    </a:lnTo>
                    <a:lnTo>
                      <a:pt x="52" y="79"/>
                    </a:lnTo>
                    <a:lnTo>
                      <a:pt x="52" y="75"/>
                    </a:lnTo>
                    <a:lnTo>
                      <a:pt x="57" y="75"/>
                    </a:lnTo>
                    <a:lnTo>
                      <a:pt x="57" y="70"/>
                    </a:lnTo>
                    <a:lnTo>
                      <a:pt x="57" y="66"/>
                    </a:lnTo>
                    <a:lnTo>
                      <a:pt x="61" y="66"/>
                    </a:lnTo>
                    <a:lnTo>
                      <a:pt x="61" y="62"/>
                    </a:lnTo>
                    <a:lnTo>
                      <a:pt x="61" y="57"/>
                    </a:lnTo>
                    <a:lnTo>
                      <a:pt x="65" y="57"/>
                    </a:lnTo>
                    <a:lnTo>
                      <a:pt x="65" y="53"/>
                    </a:lnTo>
                    <a:lnTo>
                      <a:pt x="65" y="49"/>
                    </a:lnTo>
                    <a:lnTo>
                      <a:pt x="70" y="49"/>
                    </a:lnTo>
                    <a:lnTo>
                      <a:pt x="70" y="44"/>
                    </a:lnTo>
                    <a:lnTo>
                      <a:pt x="75" y="40"/>
                    </a:lnTo>
                    <a:lnTo>
                      <a:pt x="75" y="35"/>
                    </a:lnTo>
                    <a:lnTo>
                      <a:pt x="79" y="35"/>
                    </a:lnTo>
                    <a:lnTo>
                      <a:pt x="79" y="31"/>
                    </a:lnTo>
                    <a:lnTo>
                      <a:pt x="79" y="27"/>
                    </a:lnTo>
                    <a:lnTo>
                      <a:pt x="83" y="27"/>
                    </a:lnTo>
                    <a:lnTo>
                      <a:pt x="83" y="22"/>
                    </a:lnTo>
                    <a:lnTo>
                      <a:pt x="88" y="18"/>
                    </a:lnTo>
                    <a:lnTo>
                      <a:pt x="88" y="14"/>
                    </a:lnTo>
                    <a:lnTo>
                      <a:pt x="92" y="14"/>
                    </a:lnTo>
                    <a:lnTo>
                      <a:pt x="92" y="9"/>
                    </a:lnTo>
                    <a:lnTo>
                      <a:pt x="96" y="9"/>
                    </a:lnTo>
                    <a:lnTo>
                      <a:pt x="96" y="5"/>
                    </a:lnTo>
                    <a:lnTo>
                      <a:pt x="101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3" name="Freeform 33"/>
              <p:cNvSpPr>
                <a:spLocks/>
              </p:cNvSpPr>
              <p:nvPr/>
            </p:nvSpPr>
            <p:spPr bwMode="auto">
              <a:xfrm>
                <a:off x="3056" y="964"/>
                <a:ext cx="76" cy="27"/>
              </a:xfrm>
              <a:custGeom>
                <a:avLst/>
                <a:gdLst>
                  <a:gd name="T0" fmla="*/ 0 w 76"/>
                  <a:gd name="T1" fmla="*/ 26 h 27"/>
                  <a:gd name="T2" fmla="*/ 0 w 76"/>
                  <a:gd name="T3" fmla="*/ 26 h 27"/>
                  <a:gd name="T4" fmla="*/ 0 w 76"/>
                  <a:gd name="T5" fmla="*/ 22 h 27"/>
                  <a:gd name="T6" fmla="*/ 4 w 76"/>
                  <a:gd name="T7" fmla="*/ 22 h 27"/>
                  <a:gd name="T8" fmla="*/ 4 w 76"/>
                  <a:gd name="T9" fmla="*/ 18 h 27"/>
                  <a:gd name="T10" fmla="*/ 9 w 76"/>
                  <a:gd name="T11" fmla="*/ 18 h 27"/>
                  <a:gd name="T12" fmla="*/ 9 w 76"/>
                  <a:gd name="T13" fmla="*/ 13 h 27"/>
                  <a:gd name="T14" fmla="*/ 13 w 76"/>
                  <a:gd name="T15" fmla="*/ 13 h 27"/>
                  <a:gd name="T16" fmla="*/ 17 w 76"/>
                  <a:gd name="T17" fmla="*/ 9 h 27"/>
                  <a:gd name="T18" fmla="*/ 22 w 76"/>
                  <a:gd name="T19" fmla="*/ 9 h 27"/>
                  <a:gd name="T20" fmla="*/ 22 w 76"/>
                  <a:gd name="T21" fmla="*/ 5 h 27"/>
                  <a:gd name="T22" fmla="*/ 27 w 76"/>
                  <a:gd name="T23" fmla="*/ 5 h 27"/>
                  <a:gd name="T24" fmla="*/ 31 w 76"/>
                  <a:gd name="T25" fmla="*/ 5 h 27"/>
                  <a:gd name="T26" fmla="*/ 31 w 76"/>
                  <a:gd name="T27" fmla="*/ 0 h 27"/>
                  <a:gd name="T28" fmla="*/ 35 w 76"/>
                  <a:gd name="T29" fmla="*/ 0 h 27"/>
                  <a:gd name="T30" fmla="*/ 40 w 76"/>
                  <a:gd name="T31" fmla="*/ 0 h 27"/>
                  <a:gd name="T32" fmla="*/ 44 w 76"/>
                  <a:gd name="T33" fmla="*/ 0 h 27"/>
                  <a:gd name="T34" fmla="*/ 48 w 76"/>
                  <a:gd name="T35" fmla="*/ 0 h 27"/>
                  <a:gd name="T36" fmla="*/ 53 w 76"/>
                  <a:gd name="T37" fmla="*/ 0 h 27"/>
                  <a:gd name="T38" fmla="*/ 57 w 76"/>
                  <a:gd name="T39" fmla="*/ 0 h 27"/>
                  <a:gd name="T40" fmla="*/ 57 w 76"/>
                  <a:gd name="T41" fmla="*/ 5 h 27"/>
                  <a:gd name="T42" fmla="*/ 62 w 76"/>
                  <a:gd name="T43" fmla="*/ 5 h 27"/>
                  <a:gd name="T44" fmla="*/ 66 w 76"/>
                  <a:gd name="T45" fmla="*/ 5 h 27"/>
                  <a:gd name="T46" fmla="*/ 66 w 76"/>
                  <a:gd name="T47" fmla="*/ 9 h 27"/>
                  <a:gd name="T48" fmla="*/ 70 w 76"/>
                  <a:gd name="T49" fmla="*/ 9 h 27"/>
                  <a:gd name="T50" fmla="*/ 70 w 76"/>
                  <a:gd name="T51" fmla="*/ 13 h 27"/>
                  <a:gd name="T52" fmla="*/ 75 w 76"/>
                  <a:gd name="T53" fmla="*/ 13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"/>
                  <a:gd name="T82" fmla="*/ 0 h 27"/>
                  <a:gd name="T83" fmla="*/ 76 w 76"/>
                  <a:gd name="T84" fmla="*/ 27 h 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" h="27">
                    <a:moveTo>
                      <a:pt x="0" y="26"/>
                    </a:moveTo>
                    <a:lnTo>
                      <a:pt x="0" y="26"/>
                    </a:lnTo>
                    <a:lnTo>
                      <a:pt x="0" y="22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13" y="13"/>
                    </a:lnTo>
                    <a:lnTo>
                      <a:pt x="17" y="9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57" y="5"/>
                    </a:lnTo>
                    <a:lnTo>
                      <a:pt x="62" y="5"/>
                    </a:lnTo>
                    <a:lnTo>
                      <a:pt x="66" y="5"/>
                    </a:lnTo>
                    <a:lnTo>
                      <a:pt x="66" y="9"/>
                    </a:lnTo>
                    <a:lnTo>
                      <a:pt x="70" y="9"/>
                    </a:lnTo>
                    <a:lnTo>
                      <a:pt x="70" y="13"/>
                    </a:lnTo>
                    <a:lnTo>
                      <a:pt x="75" y="13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4" name="Freeform 34"/>
              <p:cNvSpPr>
                <a:spLocks/>
              </p:cNvSpPr>
              <p:nvPr/>
            </p:nvSpPr>
            <p:spPr bwMode="auto">
              <a:xfrm>
                <a:off x="3131" y="977"/>
                <a:ext cx="106" cy="204"/>
              </a:xfrm>
              <a:custGeom>
                <a:avLst/>
                <a:gdLst>
                  <a:gd name="T0" fmla="*/ 0 w 106"/>
                  <a:gd name="T1" fmla="*/ 0 h 204"/>
                  <a:gd name="T2" fmla="*/ 0 w 106"/>
                  <a:gd name="T3" fmla="*/ 0 h 204"/>
                  <a:gd name="T4" fmla="*/ 5 w 106"/>
                  <a:gd name="T5" fmla="*/ 0 h 204"/>
                  <a:gd name="T6" fmla="*/ 5 w 106"/>
                  <a:gd name="T7" fmla="*/ 5 h 204"/>
                  <a:gd name="T8" fmla="*/ 9 w 106"/>
                  <a:gd name="T9" fmla="*/ 5 h 204"/>
                  <a:gd name="T10" fmla="*/ 9 w 106"/>
                  <a:gd name="T11" fmla="*/ 9 h 204"/>
                  <a:gd name="T12" fmla="*/ 13 w 106"/>
                  <a:gd name="T13" fmla="*/ 9 h 204"/>
                  <a:gd name="T14" fmla="*/ 13 w 106"/>
                  <a:gd name="T15" fmla="*/ 13 h 204"/>
                  <a:gd name="T16" fmla="*/ 18 w 106"/>
                  <a:gd name="T17" fmla="*/ 13 h 204"/>
                  <a:gd name="T18" fmla="*/ 18 w 106"/>
                  <a:gd name="T19" fmla="*/ 18 h 204"/>
                  <a:gd name="T20" fmla="*/ 18 w 106"/>
                  <a:gd name="T21" fmla="*/ 22 h 204"/>
                  <a:gd name="T22" fmla="*/ 22 w 106"/>
                  <a:gd name="T23" fmla="*/ 22 h 204"/>
                  <a:gd name="T24" fmla="*/ 22 w 106"/>
                  <a:gd name="T25" fmla="*/ 27 h 204"/>
                  <a:gd name="T26" fmla="*/ 26 w 106"/>
                  <a:gd name="T27" fmla="*/ 27 h 204"/>
                  <a:gd name="T28" fmla="*/ 26 w 106"/>
                  <a:gd name="T29" fmla="*/ 31 h 204"/>
                  <a:gd name="T30" fmla="*/ 31 w 106"/>
                  <a:gd name="T31" fmla="*/ 36 h 204"/>
                  <a:gd name="T32" fmla="*/ 31 w 106"/>
                  <a:gd name="T33" fmla="*/ 40 h 204"/>
                  <a:gd name="T34" fmla="*/ 35 w 106"/>
                  <a:gd name="T35" fmla="*/ 40 h 204"/>
                  <a:gd name="T36" fmla="*/ 35 w 106"/>
                  <a:gd name="T37" fmla="*/ 44 h 204"/>
                  <a:gd name="T38" fmla="*/ 35 w 106"/>
                  <a:gd name="T39" fmla="*/ 49 h 204"/>
                  <a:gd name="T40" fmla="*/ 39 w 106"/>
                  <a:gd name="T41" fmla="*/ 49 h 204"/>
                  <a:gd name="T42" fmla="*/ 39 w 106"/>
                  <a:gd name="T43" fmla="*/ 53 h 204"/>
                  <a:gd name="T44" fmla="*/ 44 w 106"/>
                  <a:gd name="T45" fmla="*/ 53 h 204"/>
                  <a:gd name="T46" fmla="*/ 44 w 106"/>
                  <a:gd name="T47" fmla="*/ 57 h 204"/>
                  <a:gd name="T48" fmla="*/ 44 w 106"/>
                  <a:gd name="T49" fmla="*/ 62 h 204"/>
                  <a:gd name="T50" fmla="*/ 48 w 106"/>
                  <a:gd name="T51" fmla="*/ 62 h 204"/>
                  <a:gd name="T52" fmla="*/ 48 w 106"/>
                  <a:gd name="T53" fmla="*/ 66 h 204"/>
                  <a:gd name="T54" fmla="*/ 48 w 106"/>
                  <a:gd name="T55" fmla="*/ 71 h 204"/>
                  <a:gd name="T56" fmla="*/ 53 w 106"/>
                  <a:gd name="T57" fmla="*/ 71 h 204"/>
                  <a:gd name="T58" fmla="*/ 53 w 106"/>
                  <a:gd name="T59" fmla="*/ 75 h 204"/>
                  <a:gd name="T60" fmla="*/ 57 w 106"/>
                  <a:gd name="T61" fmla="*/ 80 h 204"/>
                  <a:gd name="T62" fmla="*/ 57 w 106"/>
                  <a:gd name="T63" fmla="*/ 84 h 204"/>
                  <a:gd name="T64" fmla="*/ 57 w 106"/>
                  <a:gd name="T65" fmla="*/ 88 h 204"/>
                  <a:gd name="T66" fmla="*/ 61 w 106"/>
                  <a:gd name="T67" fmla="*/ 93 h 204"/>
                  <a:gd name="T68" fmla="*/ 61 w 106"/>
                  <a:gd name="T69" fmla="*/ 97 h 204"/>
                  <a:gd name="T70" fmla="*/ 66 w 106"/>
                  <a:gd name="T71" fmla="*/ 102 h 204"/>
                  <a:gd name="T72" fmla="*/ 66 w 106"/>
                  <a:gd name="T73" fmla="*/ 106 h 204"/>
                  <a:gd name="T74" fmla="*/ 70 w 106"/>
                  <a:gd name="T75" fmla="*/ 110 h 204"/>
                  <a:gd name="T76" fmla="*/ 70 w 106"/>
                  <a:gd name="T77" fmla="*/ 115 h 204"/>
                  <a:gd name="T78" fmla="*/ 74 w 106"/>
                  <a:gd name="T79" fmla="*/ 119 h 204"/>
                  <a:gd name="T80" fmla="*/ 74 w 106"/>
                  <a:gd name="T81" fmla="*/ 123 h 204"/>
                  <a:gd name="T82" fmla="*/ 74 w 106"/>
                  <a:gd name="T83" fmla="*/ 128 h 204"/>
                  <a:gd name="T84" fmla="*/ 79 w 106"/>
                  <a:gd name="T85" fmla="*/ 132 h 204"/>
                  <a:gd name="T86" fmla="*/ 79 w 106"/>
                  <a:gd name="T87" fmla="*/ 137 h 204"/>
                  <a:gd name="T88" fmla="*/ 83 w 106"/>
                  <a:gd name="T89" fmla="*/ 141 h 204"/>
                  <a:gd name="T90" fmla="*/ 83 w 106"/>
                  <a:gd name="T91" fmla="*/ 146 h 204"/>
                  <a:gd name="T92" fmla="*/ 83 w 106"/>
                  <a:gd name="T93" fmla="*/ 150 h 204"/>
                  <a:gd name="T94" fmla="*/ 87 w 106"/>
                  <a:gd name="T95" fmla="*/ 154 h 204"/>
                  <a:gd name="T96" fmla="*/ 87 w 106"/>
                  <a:gd name="T97" fmla="*/ 159 h 204"/>
                  <a:gd name="T98" fmla="*/ 87 w 106"/>
                  <a:gd name="T99" fmla="*/ 163 h 204"/>
                  <a:gd name="T100" fmla="*/ 92 w 106"/>
                  <a:gd name="T101" fmla="*/ 163 h 204"/>
                  <a:gd name="T102" fmla="*/ 92 w 106"/>
                  <a:gd name="T103" fmla="*/ 167 h 204"/>
                  <a:gd name="T104" fmla="*/ 92 w 106"/>
                  <a:gd name="T105" fmla="*/ 172 h 204"/>
                  <a:gd name="T106" fmla="*/ 96 w 106"/>
                  <a:gd name="T107" fmla="*/ 177 h 204"/>
                  <a:gd name="T108" fmla="*/ 96 w 106"/>
                  <a:gd name="T109" fmla="*/ 181 h 204"/>
                  <a:gd name="T110" fmla="*/ 100 w 106"/>
                  <a:gd name="T111" fmla="*/ 185 h 204"/>
                  <a:gd name="T112" fmla="*/ 100 w 106"/>
                  <a:gd name="T113" fmla="*/ 190 h 204"/>
                  <a:gd name="T114" fmla="*/ 100 w 106"/>
                  <a:gd name="T115" fmla="*/ 194 h 204"/>
                  <a:gd name="T116" fmla="*/ 100 w 106"/>
                  <a:gd name="T117" fmla="*/ 198 h 204"/>
                  <a:gd name="T118" fmla="*/ 105 w 106"/>
                  <a:gd name="T119" fmla="*/ 198 h 204"/>
                  <a:gd name="T120" fmla="*/ 105 w 106"/>
                  <a:gd name="T121" fmla="*/ 203 h 2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6"/>
                  <a:gd name="T184" fmla="*/ 0 h 204"/>
                  <a:gd name="T185" fmla="*/ 106 w 106"/>
                  <a:gd name="T186" fmla="*/ 204 h 2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6" h="20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18" y="1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6" y="31"/>
                    </a:lnTo>
                    <a:lnTo>
                      <a:pt x="31" y="36"/>
                    </a:lnTo>
                    <a:lnTo>
                      <a:pt x="31" y="40"/>
                    </a:lnTo>
                    <a:lnTo>
                      <a:pt x="35" y="40"/>
                    </a:lnTo>
                    <a:lnTo>
                      <a:pt x="35" y="44"/>
                    </a:lnTo>
                    <a:lnTo>
                      <a:pt x="35" y="49"/>
                    </a:lnTo>
                    <a:lnTo>
                      <a:pt x="39" y="49"/>
                    </a:lnTo>
                    <a:lnTo>
                      <a:pt x="39" y="53"/>
                    </a:lnTo>
                    <a:lnTo>
                      <a:pt x="44" y="53"/>
                    </a:lnTo>
                    <a:lnTo>
                      <a:pt x="44" y="57"/>
                    </a:lnTo>
                    <a:lnTo>
                      <a:pt x="44" y="62"/>
                    </a:lnTo>
                    <a:lnTo>
                      <a:pt x="48" y="62"/>
                    </a:lnTo>
                    <a:lnTo>
                      <a:pt x="48" y="66"/>
                    </a:lnTo>
                    <a:lnTo>
                      <a:pt x="48" y="71"/>
                    </a:lnTo>
                    <a:lnTo>
                      <a:pt x="53" y="71"/>
                    </a:lnTo>
                    <a:lnTo>
                      <a:pt x="53" y="75"/>
                    </a:lnTo>
                    <a:lnTo>
                      <a:pt x="57" y="80"/>
                    </a:lnTo>
                    <a:lnTo>
                      <a:pt x="57" y="84"/>
                    </a:lnTo>
                    <a:lnTo>
                      <a:pt x="57" y="88"/>
                    </a:lnTo>
                    <a:lnTo>
                      <a:pt x="61" y="93"/>
                    </a:lnTo>
                    <a:lnTo>
                      <a:pt x="61" y="97"/>
                    </a:lnTo>
                    <a:lnTo>
                      <a:pt x="66" y="102"/>
                    </a:lnTo>
                    <a:lnTo>
                      <a:pt x="66" y="106"/>
                    </a:lnTo>
                    <a:lnTo>
                      <a:pt x="70" y="110"/>
                    </a:lnTo>
                    <a:lnTo>
                      <a:pt x="70" y="115"/>
                    </a:lnTo>
                    <a:lnTo>
                      <a:pt x="74" y="119"/>
                    </a:lnTo>
                    <a:lnTo>
                      <a:pt x="74" y="123"/>
                    </a:lnTo>
                    <a:lnTo>
                      <a:pt x="74" y="128"/>
                    </a:lnTo>
                    <a:lnTo>
                      <a:pt x="79" y="132"/>
                    </a:lnTo>
                    <a:lnTo>
                      <a:pt x="79" y="137"/>
                    </a:lnTo>
                    <a:lnTo>
                      <a:pt x="83" y="141"/>
                    </a:lnTo>
                    <a:lnTo>
                      <a:pt x="83" y="146"/>
                    </a:lnTo>
                    <a:lnTo>
                      <a:pt x="83" y="150"/>
                    </a:lnTo>
                    <a:lnTo>
                      <a:pt x="87" y="154"/>
                    </a:lnTo>
                    <a:lnTo>
                      <a:pt x="87" y="159"/>
                    </a:lnTo>
                    <a:lnTo>
                      <a:pt x="87" y="163"/>
                    </a:lnTo>
                    <a:lnTo>
                      <a:pt x="92" y="163"/>
                    </a:lnTo>
                    <a:lnTo>
                      <a:pt x="92" y="167"/>
                    </a:lnTo>
                    <a:lnTo>
                      <a:pt x="92" y="172"/>
                    </a:lnTo>
                    <a:lnTo>
                      <a:pt x="96" y="177"/>
                    </a:lnTo>
                    <a:lnTo>
                      <a:pt x="96" y="181"/>
                    </a:lnTo>
                    <a:lnTo>
                      <a:pt x="100" y="185"/>
                    </a:lnTo>
                    <a:lnTo>
                      <a:pt x="100" y="190"/>
                    </a:lnTo>
                    <a:lnTo>
                      <a:pt x="100" y="194"/>
                    </a:lnTo>
                    <a:lnTo>
                      <a:pt x="100" y="198"/>
                    </a:lnTo>
                    <a:lnTo>
                      <a:pt x="105" y="198"/>
                    </a:lnTo>
                    <a:lnTo>
                      <a:pt x="105" y="203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5" name="Freeform 35"/>
              <p:cNvSpPr>
                <a:spLocks/>
              </p:cNvSpPr>
              <p:nvPr/>
            </p:nvSpPr>
            <p:spPr bwMode="auto">
              <a:xfrm>
                <a:off x="3236" y="1180"/>
                <a:ext cx="317" cy="597"/>
              </a:xfrm>
              <a:custGeom>
                <a:avLst/>
                <a:gdLst>
                  <a:gd name="T0" fmla="*/ 0 w 317"/>
                  <a:gd name="T1" fmla="*/ 0 h 597"/>
                  <a:gd name="T2" fmla="*/ 0 w 317"/>
                  <a:gd name="T3" fmla="*/ 9 h 597"/>
                  <a:gd name="T4" fmla="*/ 5 w 317"/>
                  <a:gd name="T5" fmla="*/ 13 h 597"/>
                  <a:gd name="T6" fmla="*/ 9 w 317"/>
                  <a:gd name="T7" fmla="*/ 26 h 597"/>
                  <a:gd name="T8" fmla="*/ 13 w 317"/>
                  <a:gd name="T9" fmla="*/ 35 h 597"/>
                  <a:gd name="T10" fmla="*/ 13 w 317"/>
                  <a:gd name="T11" fmla="*/ 44 h 597"/>
                  <a:gd name="T12" fmla="*/ 17 w 317"/>
                  <a:gd name="T13" fmla="*/ 48 h 597"/>
                  <a:gd name="T14" fmla="*/ 22 w 317"/>
                  <a:gd name="T15" fmla="*/ 57 h 597"/>
                  <a:gd name="T16" fmla="*/ 22 w 317"/>
                  <a:gd name="T17" fmla="*/ 66 h 597"/>
                  <a:gd name="T18" fmla="*/ 26 w 317"/>
                  <a:gd name="T19" fmla="*/ 74 h 597"/>
                  <a:gd name="T20" fmla="*/ 30 w 317"/>
                  <a:gd name="T21" fmla="*/ 87 h 597"/>
                  <a:gd name="T22" fmla="*/ 35 w 317"/>
                  <a:gd name="T23" fmla="*/ 92 h 597"/>
                  <a:gd name="T24" fmla="*/ 35 w 317"/>
                  <a:gd name="T25" fmla="*/ 101 h 597"/>
                  <a:gd name="T26" fmla="*/ 40 w 317"/>
                  <a:gd name="T27" fmla="*/ 110 h 597"/>
                  <a:gd name="T28" fmla="*/ 44 w 317"/>
                  <a:gd name="T29" fmla="*/ 118 h 597"/>
                  <a:gd name="T30" fmla="*/ 44 w 317"/>
                  <a:gd name="T31" fmla="*/ 127 h 597"/>
                  <a:gd name="T32" fmla="*/ 48 w 317"/>
                  <a:gd name="T33" fmla="*/ 140 h 597"/>
                  <a:gd name="T34" fmla="*/ 53 w 317"/>
                  <a:gd name="T35" fmla="*/ 158 h 597"/>
                  <a:gd name="T36" fmla="*/ 57 w 317"/>
                  <a:gd name="T37" fmla="*/ 167 h 597"/>
                  <a:gd name="T38" fmla="*/ 61 w 317"/>
                  <a:gd name="T39" fmla="*/ 175 h 597"/>
                  <a:gd name="T40" fmla="*/ 66 w 317"/>
                  <a:gd name="T41" fmla="*/ 184 h 597"/>
                  <a:gd name="T42" fmla="*/ 70 w 317"/>
                  <a:gd name="T43" fmla="*/ 202 h 597"/>
                  <a:gd name="T44" fmla="*/ 75 w 317"/>
                  <a:gd name="T45" fmla="*/ 210 h 597"/>
                  <a:gd name="T46" fmla="*/ 75 w 317"/>
                  <a:gd name="T47" fmla="*/ 219 h 597"/>
                  <a:gd name="T48" fmla="*/ 79 w 317"/>
                  <a:gd name="T49" fmla="*/ 223 h 597"/>
                  <a:gd name="T50" fmla="*/ 83 w 317"/>
                  <a:gd name="T51" fmla="*/ 232 h 597"/>
                  <a:gd name="T52" fmla="*/ 83 w 317"/>
                  <a:gd name="T53" fmla="*/ 241 h 597"/>
                  <a:gd name="T54" fmla="*/ 88 w 317"/>
                  <a:gd name="T55" fmla="*/ 250 h 597"/>
                  <a:gd name="T56" fmla="*/ 92 w 317"/>
                  <a:gd name="T57" fmla="*/ 263 h 597"/>
                  <a:gd name="T58" fmla="*/ 96 w 317"/>
                  <a:gd name="T59" fmla="*/ 272 h 597"/>
                  <a:gd name="T60" fmla="*/ 106 w 317"/>
                  <a:gd name="T61" fmla="*/ 293 h 597"/>
                  <a:gd name="T62" fmla="*/ 110 w 317"/>
                  <a:gd name="T63" fmla="*/ 307 h 597"/>
                  <a:gd name="T64" fmla="*/ 114 w 317"/>
                  <a:gd name="T65" fmla="*/ 311 h 597"/>
                  <a:gd name="T66" fmla="*/ 114 w 317"/>
                  <a:gd name="T67" fmla="*/ 320 h 597"/>
                  <a:gd name="T68" fmla="*/ 119 w 317"/>
                  <a:gd name="T69" fmla="*/ 329 h 597"/>
                  <a:gd name="T70" fmla="*/ 123 w 317"/>
                  <a:gd name="T71" fmla="*/ 342 h 597"/>
                  <a:gd name="T72" fmla="*/ 127 w 317"/>
                  <a:gd name="T73" fmla="*/ 355 h 597"/>
                  <a:gd name="T74" fmla="*/ 132 w 317"/>
                  <a:gd name="T75" fmla="*/ 364 h 597"/>
                  <a:gd name="T76" fmla="*/ 136 w 317"/>
                  <a:gd name="T77" fmla="*/ 373 h 597"/>
                  <a:gd name="T78" fmla="*/ 141 w 317"/>
                  <a:gd name="T79" fmla="*/ 386 h 597"/>
                  <a:gd name="T80" fmla="*/ 145 w 317"/>
                  <a:gd name="T81" fmla="*/ 390 h 597"/>
                  <a:gd name="T82" fmla="*/ 154 w 317"/>
                  <a:gd name="T83" fmla="*/ 408 h 597"/>
                  <a:gd name="T84" fmla="*/ 158 w 317"/>
                  <a:gd name="T85" fmla="*/ 416 h 597"/>
                  <a:gd name="T86" fmla="*/ 162 w 317"/>
                  <a:gd name="T87" fmla="*/ 425 h 597"/>
                  <a:gd name="T88" fmla="*/ 180 w 317"/>
                  <a:gd name="T89" fmla="*/ 452 h 597"/>
                  <a:gd name="T90" fmla="*/ 180 w 317"/>
                  <a:gd name="T91" fmla="*/ 460 h 597"/>
                  <a:gd name="T92" fmla="*/ 193 w 317"/>
                  <a:gd name="T93" fmla="*/ 478 h 597"/>
                  <a:gd name="T94" fmla="*/ 215 w 317"/>
                  <a:gd name="T95" fmla="*/ 513 h 597"/>
                  <a:gd name="T96" fmla="*/ 233 w 317"/>
                  <a:gd name="T97" fmla="*/ 530 h 597"/>
                  <a:gd name="T98" fmla="*/ 241 w 317"/>
                  <a:gd name="T99" fmla="*/ 543 h 597"/>
                  <a:gd name="T100" fmla="*/ 255 w 317"/>
                  <a:gd name="T101" fmla="*/ 557 h 597"/>
                  <a:gd name="T102" fmla="*/ 290 w 317"/>
                  <a:gd name="T103" fmla="*/ 579 h 597"/>
                  <a:gd name="T104" fmla="*/ 316 w 317"/>
                  <a:gd name="T105" fmla="*/ 596 h 59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17"/>
                  <a:gd name="T160" fmla="*/ 0 h 597"/>
                  <a:gd name="T161" fmla="*/ 317 w 317"/>
                  <a:gd name="T162" fmla="*/ 597 h 59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17" h="59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5" y="9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9" y="26"/>
                    </a:lnTo>
                    <a:lnTo>
                      <a:pt x="9" y="31"/>
                    </a:lnTo>
                    <a:lnTo>
                      <a:pt x="13" y="35"/>
                    </a:lnTo>
                    <a:lnTo>
                      <a:pt x="13" y="39"/>
                    </a:lnTo>
                    <a:lnTo>
                      <a:pt x="13" y="44"/>
                    </a:lnTo>
                    <a:lnTo>
                      <a:pt x="17" y="44"/>
                    </a:lnTo>
                    <a:lnTo>
                      <a:pt x="17" y="48"/>
                    </a:lnTo>
                    <a:lnTo>
                      <a:pt x="17" y="53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26" y="74"/>
                    </a:lnTo>
                    <a:lnTo>
                      <a:pt x="30" y="83"/>
                    </a:lnTo>
                    <a:lnTo>
                      <a:pt x="30" y="87"/>
                    </a:lnTo>
                    <a:lnTo>
                      <a:pt x="30" y="92"/>
                    </a:lnTo>
                    <a:lnTo>
                      <a:pt x="35" y="92"/>
                    </a:lnTo>
                    <a:lnTo>
                      <a:pt x="35" y="96"/>
                    </a:lnTo>
                    <a:lnTo>
                      <a:pt x="35" y="101"/>
                    </a:lnTo>
                    <a:lnTo>
                      <a:pt x="35" y="105"/>
                    </a:lnTo>
                    <a:lnTo>
                      <a:pt x="40" y="110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44" y="123"/>
                    </a:lnTo>
                    <a:lnTo>
                      <a:pt x="44" y="127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3" y="149"/>
                    </a:lnTo>
                    <a:lnTo>
                      <a:pt x="53" y="158"/>
                    </a:lnTo>
                    <a:lnTo>
                      <a:pt x="57" y="162"/>
                    </a:lnTo>
                    <a:lnTo>
                      <a:pt x="57" y="167"/>
                    </a:lnTo>
                    <a:lnTo>
                      <a:pt x="61" y="171"/>
                    </a:lnTo>
                    <a:lnTo>
                      <a:pt x="61" y="175"/>
                    </a:lnTo>
                    <a:lnTo>
                      <a:pt x="61" y="180"/>
                    </a:lnTo>
                    <a:lnTo>
                      <a:pt x="66" y="184"/>
                    </a:lnTo>
                    <a:lnTo>
                      <a:pt x="66" y="188"/>
                    </a:lnTo>
                    <a:lnTo>
                      <a:pt x="70" y="202"/>
                    </a:lnTo>
                    <a:lnTo>
                      <a:pt x="70" y="206"/>
                    </a:lnTo>
                    <a:lnTo>
                      <a:pt x="75" y="210"/>
                    </a:lnTo>
                    <a:lnTo>
                      <a:pt x="75" y="215"/>
                    </a:lnTo>
                    <a:lnTo>
                      <a:pt x="75" y="219"/>
                    </a:lnTo>
                    <a:lnTo>
                      <a:pt x="79" y="219"/>
                    </a:lnTo>
                    <a:lnTo>
                      <a:pt x="79" y="223"/>
                    </a:lnTo>
                    <a:lnTo>
                      <a:pt x="79" y="228"/>
                    </a:lnTo>
                    <a:lnTo>
                      <a:pt x="83" y="232"/>
                    </a:lnTo>
                    <a:lnTo>
                      <a:pt x="83" y="237"/>
                    </a:lnTo>
                    <a:lnTo>
                      <a:pt x="83" y="241"/>
                    </a:lnTo>
                    <a:lnTo>
                      <a:pt x="88" y="245"/>
                    </a:lnTo>
                    <a:lnTo>
                      <a:pt x="88" y="250"/>
                    </a:lnTo>
                    <a:lnTo>
                      <a:pt x="88" y="254"/>
                    </a:lnTo>
                    <a:lnTo>
                      <a:pt x="92" y="263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101" y="285"/>
                    </a:lnTo>
                    <a:lnTo>
                      <a:pt x="106" y="293"/>
                    </a:lnTo>
                    <a:lnTo>
                      <a:pt x="110" y="303"/>
                    </a:lnTo>
                    <a:lnTo>
                      <a:pt x="110" y="307"/>
                    </a:lnTo>
                    <a:lnTo>
                      <a:pt x="110" y="311"/>
                    </a:lnTo>
                    <a:lnTo>
                      <a:pt x="114" y="311"/>
                    </a:lnTo>
                    <a:lnTo>
                      <a:pt x="114" y="316"/>
                    </a:lnTo>
                    <a:lnTo>
                      <a:pt x="114" y="320"/>
                    </a:lnTo>
                    <a:lnTo>
                      <a:pt x="119" y="324"/>
                    </a:lnTo>
                    <a:lnTo>
                      <a:pt x="119" y="329"/>
                    </a:lnTo>
                    <a:lnTo>
                      <a:pt x="119" y="333"/>
                    </a:lnTo>
                    <a:lnTo>
                      <a:pt x="123" y="342"/>
                    </a:lnTo>
                    <a:lnTo>
                      <a:pt x="127" y="346"/>
                    </a:lnTo>
                    <a:lnTo>
                      <a:pt x="127" y="355"/>
                    </a:lnTo>
                    <a:lnTo>
                      <a:pt x="132" y="355"/>
                    </a:lnTo>
                    <a:lnTo>
                      <a:pt x="132" y="364"/>
                    </a:lnTo>
                    <a:lnTo>
                      <a:pt x="136" y="368"/>
                    </a:lnTo>
                    <a:lnTo>
                      <a:pt x="136" y="373"/>
                    </a:lnTo>
                    <a:lnTo>
                      <a:pt x="141" y="381"/>
                    </a:lnTo>
                    <a:lnTo>
                      <a:pt x="141" y="386"/>
                    </a:lnTo>
                    <a:lnTo>
                      <a:pt x="145" y="386"/>
                    </a:lnTo>
                    <a:lnTo>
                      <a:pt x="145" y="390"/>
                    </a:lnTo>
                    <a:lnTo>
                      <a:pt x="154" y="403"/>
                    </a:lnTo>
                    <a:lnTo>
                      <a:pt x="154" y="408"/>
                    </a:lnTo>
                    <a:lnTo>
                      <a:pt x="158" y="412"/>
                    </a:lnTo>
                    <a:lnTo>
                      <a:pt x="158" y="416"/>
                    </a:lnTo>
                    <a:lnTo>
                      <a:pt x="162" y="421"/>
                    </a:lnTo>
                    <a:lnTo>
                      <a:pt x="162" y="425"/>
                    </a:lnTo>
                    <a:lnTo>
                      <a:pt x="171" y="438"/>
                    </a:lnTo>
                    <a:lnTo>
                      <a:pt x="180" y="452"/>
                    </a:lnTo>
                    <a:lnTo>
                      <a:pt x="180" y="456"/>
                    </a:lnTo>
                    <a:lnTo>
                      <a:pt x="180" y="460"/>
                    </a:lnTo>
                    <a:lnTo>
                      <a:pt x="189" y="473"/>
                    </a:lnTo>
                    <a:lnTo>
                      <a:pt x="193" y="478"/>
                    </a:lnTo>
                    <a:lnTo>
                      <a:pt x="215" y="509"/>
                    </a:lnTo>
                    <a:lnTo>
                      <a:pt x="215" y="513"/>
                    </a:lnTo>
                    <a:lnTo>
                      <a:pt x="224" y="522"/>
                    </a:lnTo>
                    <a:lnTo>
                      <a:pt x="233" y="530"/>
                    </a:lnTo>
                    <a:lnTo>
                      <a:pt x="237" y="539"/>
                    </a:lnTo>
                    <a:lnTo>
                      <a:pt x="241" y="543"/>
                    </a:lnTo>
                    <a:lnTo>
                      <a:pt x="246" y="548"/>
                    </a:lnTo>
                    <a:lnTo>
                      <a:pt x="255" y="557"/>
                    </a:lnTo>
                    <a:lnTo>
                      <a:pt x="264" y="566"/>
                    </a:lnTo>
                    <a:lnTo>
                      <a:pt x="290" y="579"/>
                    </a:lnTo>
                    <a:lnTo>
                      <a:pt x="294" y="583"/>
                    </a:lnTo>
                    <a:lnTo>
                      <a:pt x="316" y="596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746" name="Freeform 36"/>
              <p:cNvSpPr>
                <a:spLocks/>
              </p:cNvSpPr>
              <p:nvPr/>
            </p:nvSpPr>
            <p:spPr bwMode="auto">
              <a:xfrm>
                <a:off x="3552" y="1776"/>
                <a:ext cx="155" cy="33"/>
              </a:xfrm>
              <a:custGeom>
                <a:avLst/>
                <a:gdLst>
                  <a:gd name="T0" fmla="*/ 0 w 155"/>
                  <a:gd name="T1" fmla="*/ 0 h 33"/>
                  <a:gd name="T2" fmla="*/ 5 w 155"/>
                  <a:gd name="T3" fmla="*/ 0 h 33"/>
                  <a:gd name="T4" fmla="*/ 13 w 155"/>
                  <a:gd name="T5" fmla="*/ 5 h 33"/>
                  <a:gd name="T6" fmla="*/ 75 w 155"/>
                  <a:gd name="T7" fmla="*/ 23 h 33"/>
                  <a:gd name="T8" fmla="*/ 154 w 155"/>
                  <a:gd name="T9" fmla="*/ 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"/>
                  <a:gd name="T16" fmla="*/ 0 h 33"/>
                  <a:gd name="T17" fmla="*/ 155 w 155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" h="33">
                    <a:moveTo>
                      <a:pt x="0" y="0"/>
                    </a:moveTo>
                    <a:lnTo>
                      <a:pt x="5" y="0"/>
                    </a:lnTo>
                    <a:lnTo>
                      <a:pt x="13" y="5"/>
                    </a:lnTo>
                    <a:lnTo>
                      <a:pt x="75" y="23"/>
                    </a:lnTo>
                    <a:lnTo>
                      <a:pt x="154" y="32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740" name="Line 37"/>
            <p:cNvSpPr>
              <a:spLocks noChangeShapeType="1"/>
            </p:cNvSpPr>
            <p:nvPr/>
          </p:nvSpPr>
          <p:spPr bwMode="auto">
            <a:xfrm>
              <a:off x="3096" y="966"/>
              <a:ext cx="0" cy="89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30734" name="Line 38"/>
          <p:cNvSpPr>
            <a:spLocks noChangeShapeType="1"/>
          </p:cNvSpPr>
          <p:nvPr/>
        </p:nvSpPr>
        <p:spPr bwMode="auto">
          <a:xfrm>
            <a:off x="2051050" y="4005263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0735" name="Line 39"/>
          <p:cNvSpPr>
            <a:spLocks noChangeShapeType="1"/>
          </p:cNvSpPr>
          <p:nvPr/>
        </p:nvSpPr>
        <p:spPr bwMode="auto">
          <a:xfrm>
            <a:off x="2051050" y="26368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0736" name="Text Box 40"/>
          <p:cNvSpPr txBox="1">
            <a:spLocks noChangeArrowheads="1"/>
          </p:cNvSpPr>
          <p:nvPr/>
        </p:nvSpPr>
        <p:spPr bwMode="auto">
          <a:xfrm>
            <a:off x="3708052" y="4328269"/>
            <a:ext cx="30241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nl-BE" sz="2000" dirty="0">
                <a:solidFill>
                  <a:srgbClr val="00CCFF"/>
                </a:solidFill>
                <a:latin typeface="Arial" charset="0"/>
                <a:cs typeface="Arial" charset="0"/>
              </a:rPr>
              <a:t>Within groups</a:t>
            </a:r>
            <a:endParaRPr lang="nl-BE" sz="20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Hoofdstuk 7: Variantieanalyse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omasM2012b">
  <a:themeElements>
    <a:clrScheme name="Lessius">
      <a:dk1>
        <a:srgbClr val="003C72"/>
      </a:dk1>
      <a:lt1>
        <a:srgbClr val="FFFFFF"/>
      </a:lt1>
      <a:dk2>
        <a:srgbClr val="003C72"/>
      </a:dk2>
      <a:lt2>
        <a:srgbClr val="FFFFFF"/>
      </a:lt2>
      <a:accent1>
        <a:srgbClr val="00A9E5"/>
      </a:accent1>
      <a:accent2>
        <a:srgbClr val="67CBEF"/>
      </a:accent2>
      <a:accent3>
        <a:srgbClr val="CCEEFA"/>
      </a:accent3>
      <a:accent4>
        <a:srgbClr val="406D96"/>
      </a:accent4>
      <a:accent5>
        <a:srgbClr val="7F9DB9"/>
      </a:accent5>
      <a:accent6>
        <a:srgbClr val="BECEDD"/>
      </a:accent6>
      <a:hlink>
        <a:srgbClr val="118EFF"/>
      </a:hlink>
      <a:folHlink>
        <a:srgbClr val="7030A0"/>
      </a:folHlink>
    </a:clrScheme>
    <a:fontScheme name="Lessi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Lessius_2002_v5_001</Template>
  <TotalTime>11649</TotalTime>
  <Words>2431</Words>
  <Application>Microsoft Office PowerPoint</Application>
  <PresentationFormat>On-screen Show (4:3)</PresentationFormat>
  <Paragraphs>799</Paragraphs>
  <Slides>50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ThomasM2012b</vt:lpstr>
      <vt:lpstr>1_Office Theme</vt:lpstr>
      <vt:lpstr>Equation</vt:lpstr>
      <vt:lpstr>Worksheet</vt:lpstr>
      <vt:lpstr>Chart</vt:lpstr>
      <vt:lpstr>Statistiek 2</vt:lpstr>
      <vt:lpstr>PowerPoint Presentation</vt:lpstr>
      <vt:lpstr>Vandaag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Variantieanalyse</vt:lpstr>
      <vt:lpstr>PowerPoint Presentation</vt:lpstr>
      <vt:lpstr>PowerPoint Presentation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tweewegs-variantieanalyse</vt:lpstr>
      <vt:lpstr>PowerPoint Presentation</vt:lpstr>
      <vt:lpstr>Kruskal-Wallis toets voor verschil tussen k populaties</vt:lpstr>
      <vt:lpstr>Kruskal-Wallis toets voor verschil tussen k populaties</vt:lpstr>
      <vt:lpstr>Kruskal-Wallis toets voor verschil tussen k populaties</vt:lpstr>
      <vt:lpstr>Kruskal-Wallis toets voor verschil tussen k populaties</vt:lpstr>
      <vt:lpstr>Kruskal-Wallis toets voor verschil tussen k populaties</vt:lpstr>
      <vt:lpstr>Kruskal-Wallis toets voor verschil tussen k populaties</vt:lpstr>
      <vt:lpstr>Voorbeeld analyse met k populaties</vt:lpstr>
    </vt:vector>
  </TitlesOfParts>
  <Company>Lessius Hogeschool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Vanhoomissen</dc:creator>
  <cp:lastModifiedBy>Tim</cp:lastModifiedBy>
  <cp:revision>280</cp:revision>
  <dcterms:created xsi:type="dcterms:W3CDTF">2007-11-28T11:09:48Z</dcterms:created>
  <dcterms:modified xsi:type="dcterms:W3CDTF">2013-01-29T19:19:17Z</dcterms:modified>
</cp:coreProperties>
</file>